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0"/>
  </p:notesMasterIdLst>
  <p:handoutMasterIdLst>
    <p:handoutMasterId r:id="rId31"/>
  </p:handoutMasterIdLst>
  <p:sldIdLst>
    <p:sldId id="256" r:id="rId3"/>
    <p:sldId id="347" r:id="rId4"/>
    <p:sldId id="366" r:id="rId5"/>
    <p:sldId id="338" r:id="rId6"/>
    <p:sldId id="365" r:id="rId7"/>
    <p:sldId id="386" r:id="rId8"/>
    <p:sldId id="367" r:id="rId9"/>
    <p:sldId id="368" r:id="rId10"/>
    <p:sldId id="369" r:id="rId11"/>
    <p:sldId id="370" r:id="rId12"/>
    <p:sldId id="342" r:id="rId13"/>
    <p:sldId id="371" r:id="rId14"/>
    <p:sldId id="372" r:id="rId15"/>
    <p:sldId id="373" r:id="rId16"/>
    <p:sldId id="374" r:id="rId17"/>
    <p:sldId id="376" r:id="rId18"/>
    <p:sldId id="364" r:id="rId19"/>
    <p:sldId id="349" r:id="rId20"/>
    <p:sldId id="357" r:id="rId21"/>
    <p:sldId id="362" r:id="rId22"/>
    <p:sldId id="358" r:id="rId23"/>
    <p:sldId id="379" r:id="rId24"/>
    <p:sldId id="380" r:id="rId25"/>
    <p:sldId id="381" r:id="rId26"/>
    <p:sldId id="382" r:id="rId27"/>
    <p:sldId id="384" r:id="rId28"/>
    <p:sldId id="385"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6" autoAdjust="0"/>
    <p:restoredTop sz="85548" autoAdjust="0"/>
  </p:normalViewPr>
  <p:slideViewPr>
    <p:cSldViewPr snapToGrid="0" snapToObjects="1">
      <p:cViewPr>
        <p:scale>
          <a:sx n="100" d="100"/>
          <a:sy n="100" d="100"/>
        </p:scale>
        <p:origin x="-608" y="-72"/>
      </p:cViewPr>
      <p:guideLst>
        <p:guide orient="horz" pos="2160"/>
        <p:guide pos="2880"/>
      </p:guideLst>
    </p:cSldViewPr>
  </p:slideViewPr>
  <p:outlineViewPr>
    <p:cViewPr>
      <p:scale>
        <a:sx n="33" d="100"/>
        <a:sy n="33" d="100"/>
      </p:scale>
      <p:origin x="0" y="724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4BFA90-4F72-E444-8F32-2B53D38AE42E}" type="datetimeFigureOut">
              <a:rPr lang="en-US" smtClean="0"/>
              <a:t>1/25/16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C8ADCEC-6384-D740-9354-959EBFE173FF}" type="slidenum">
              <a:rPr lang="en-US" smtClean="0"/>
              <a:t>‹#›</a:t>
            </a:fld>
            <a:endParaRPr lang="en-US"/>
          </a:p>
        </p:txBody>
      </p:sp>
    </p:spTree>
    <p:extLst>
      <p:ext uri="{BB962C8B-B14F-4D97-AF65-F5344CB8AC3E}">
        <p14:creationId xmlns:p14="http://schemas.microsoft.com/office/powerpoint/2010/main" val="4941155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787342-4754-1546-8D2B-8E8F3DE9EAAD}" type="datetimeFigureOut">
              <a:rPr lang="en-US" smtClean="0"/>
              <a:t>1/25/16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DD6918-2740-9A4A-A3F8-4D34488AC530}" type="slidenum">
              <a:rPr lang="en-US" smtClean="0"/>
              <a:t>‹#›</a:t>
            </a:fld>
            <a:endParaRPr lang="en-US"/>
          </a:p>
        </p:txBody>
      </p:sp>
    </p:spTree>
    <p:extLst>
      <p:ext uri="{BB962C8B-B14F-4D97-AF65-F5344CB8AC3E}">
        <p14:creationId xmlns:p14="http://schemas.microsoft.com/office/powerpoint/2010/main" val="1323696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presenting the chapter 2 draft on behalf of the</a:t>
            </a:r>
            <a:r>
              <a:rPr lang="en-US" baseline="0" dirty="0" smtClean="0"/>
              <a:t> chapter writing team</a:t>
            </a:r>
            <a:endParaRPr lang="en-US" dirty="0"/>
          </a:p>
        </p:txBody>
      </p:sp>
      <p:sp>
        <p:nvSpPr>
          <p:cNvPr id="4" name="Slide Number Placeholder 3"/>
          <p:cNvSpPr>
            <a:spLocks noGrp="1"/>
          </p:cNvSpPr>
          <p:nvPr>
            <p:ph type="sldNum" sz="quarter" idx="10"/>
          </p:nvPr>
        </p:nvSpPr>
        <p:spPr/>
        <p:txBody>
          <a:bodyPr/>
          <a:lstStyle/>
          <a:p>
            <a:fld id="{82DD6918-2740-9A4A-A3F8-4D34488AC530}" type="slidenum">
              <a:rPr lang="en-US" smtClean="0"/>
              <a:t>1</a:t>
            </a:fld>
            <a:endParaRPr lang="en-US"/>
          </a:p>
        </p:txBody>
      </p:sp>
    </p:spTree>
    <p:extLst>
      <p:ext uri="{BB962C8B-B14F-4D97-AF65-F5344CB8AC3E}">
        <p14:creationId xmlns:p14="http://schemas.microsoft.com/office/powerpoint/2010/main" val="3122938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 number of studies have been performed where models have been used to diagnose the tropospheric ozone budget. Stevenson et al., (2006), provide data from an ensemble of 26 chemical transport models. These give a stratospheric-tropospheric exchange rate (STE) of 550 ± 170 </a:t>
            </a:r>
            <a:r>
              <a:rPr lang="en-GB" sz="1200" kern="1200" dirty="0" err="1" smtClean="0">
                <a:solidFill>
                  <a:schemeClr val="tx1"/>
                </a:solidFill>
                <a:effectLst/>
                <a:latin typeface="+mn-lt"/>
                <a:ea typeface="+mn-ea"/>
                <a:cs typeface="+mn-cs"/>
              </a:rPr>
              <a:t>Tg</a:t>
            </a:r>
            <a:r>
              <a:rPr lang="en-GB" sz="1200" kern="1200" dirty="0" smtClean="0">
                <a:solidFill>
                  <a:schemeClr val="tx1"/>
                </a:solidFill>
                <a:effectLst/>
                <a:latin typeface="+mn-lt"/>
                <a:ea typeface="+mn-ea"/>
                <a:cs typeface="+mn-cs"/>
              </a:rPr>
              <a:t> (O</a:t>
            </a:r>
            <a:r>
              <a:rPr lang="en-GB" sz="1200" kern="1200" baseline="-25000" dirty="0" smtClean="0">
                <a:solidFill>
                  <a:schemeClr val="tx1"/>
                </a:solidFill>
                <a:effectLst/>
                <a:latin typeface="+mn-lt"/>
                <a:ea typeface="+mn-ea"/>
                <a:cs typeface="+mn-cs"/>
              </a:rPr>
              <a:t>3</a:t>
            </a:r>
            <a:r>
              <a:rPr lang="en-GB" sz="1200" kern="1200" dirty="0" smtClean="0">
                <a:solidFill>
                  <a:schemeClr val="tx1"/>
                </a:solidFill>
                <a:effectLst/>
                <a:latin typeface="+mn-lt"/>
                <a:ea typeface="+mn-ea"/>
                <a:cs typeface="+mn-cs"/>
              </a:rPr>
              <a:t>) yr</a:t>
            </a:r>
            <a:r>
              <a:rPr lang="en-GB" sz="1200" kern="1200" baseline="30000" dirty="0" smtClean="0">
                <a:solidFill>
                  <a:schemeClr val="tx1"/>
                </a:solidFill>
                <a:effectLst/>
                <a:latin typeface="+mn-lt"/>
                <a:ea typeface="+mn-ea"/>
                <a:cs typeface="+mn-cs"/>
              </a:rPr>
              <a:t>-1 </a:t>
            </a:r>
            <a:r>
              <a:rPr lang="en-GB" sz="1200" kern="1200" dirty="0" smtClean="0">
                <a:solidFill>
                  <a:schemeClr val="tx1"/>
                </a:solidFill>
                <a:effectLst/>
                <a:latin typeface="+mn-lt"/>
                <a:ea typeface="+mn-ea"/>
                <a:cs typeface="+mn-cs"/>
              </a:rPr>
              <a:t>and a surface destruction term of 1000 ± 200 </a:t>
            </a:r>
            <a:r>
              <a:rPr lang="en-GB" sz="1200" kern="1200" dirty="0" err="1" smtClean="0">
                <a:solidFill>
                  <a:schemeClr val="tx1"/>
                </a:solidFill>
                <a:effectLst/>
                <a:latin typeface="+mn-lt"/>
                <a:ea typeface="+mn-ea"/>
                <a:cs typeface="+mn-cs"/>
              </a:rPr>
              <a:t>Tg</a:t>
            </a:r>
            <a:r>
              <a:rPr lang="en-GB" sz="1200" kern="1200" dirty="0" smtClean="0">
                <a:solidFill>
                  <a:schemeClr val="tx1"/>
                </a:solidFill>
                <a:effectLst/>
                <a:latin typeface="+mn-lt"/>
                <a:ea typeface="+mn-ea"/>
                <a:cs typeface="+mn-cs"/>
              </a:rPr>
              <a:t> (O</a:t>
            </a:r>
            <a:r>
              <a:rPr lang="en-GB" sz="1200" kern="1200" baseline="-25000" dirty="0" smtClean="0">
                <a:solidFill>
                  <a:schemeClr val="tx1"/>
                </a:solidFill>
                <a:effectLst/>
                <a:latin typeface="+mn-lt"/>
                <a:ea typeface="+mn-ea"/>
                <a:cs typeface="+mn-cs"/>
              </a:rPr>
              <a:t>3</a:t>
            </a:r>
            <a:r>
              <a:rPr lang="en-GB" sz="1200" kern="1200" dirty="0" smtClean="0">
                <a:solidFill>
                  <a:schemeClr val="tx1"/>
                </a:solidFill>
                <a:effectLst/>
                <a:latin typeface="+mn-lt"/>
                <a:ea typeface="+mn-ea"/>
                <a:cs typeface="+mn-cs"/>
              </a:rPr>
              <a:t>) yr</a:t>
            </a:r>
            <a:r>
              <a:rPr lang="en-GB" sz="1200" kern="1200" baseline="30000" dirty="0" smtClean="0">
                <a:solidFill>
                  <a:schemeClr val="tx1"/>
                </a:solidFill>
                <a:effectLst/>
                <a:latin typeface="+mn-lt"/>
                <a:ea typeface="+mn-ea"/>
                <a:cs typeface="+mn-cs"/>
              </a:rPr>
              <a:t>-1</a:t>
            </a:r>
            <a:r>
              <a:rPr lang="en-GB" sz="1200" kern="1200" dirty="0" smtClean="0">
                <a:solidFill>
                  <a:schemeClr val="tx1"/>
                </a:solidFill>
                <a:effectLst/>
                <a:latin typeface="+mn-lt"/>
                <a:ea typeface="+mn-ea"/>
                <a:cs typeface="+mn-cs"/>
              </a:rPr>
              <a:t>. A summary of these and selected other estimates is presented in Table 1. Overall the estimates of STE and dry deposition have remained within a factor of two over a thirty year period with dry deposition being anything up to a factor of two larger than STE and both having uncertainties of around ± 30%.</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2DD6918-2740-9A4A-A3F8-4D34488AC530}" type="slidenum">
              <a:rPr lang="en-US" smtClean="0"/>
              <a:t>10</a:t>
            </a:fld>
            <a:endParaRPr lang="en-US"/>
          </a:p>
        </p:txBody>
      </p:sp>
    </p:spTree>
    <p:extLst>
      <p:ext uri="{BB962C8B-B14F-4D97-AF65-F5344CB8AC3E}">
        <p14:creationId xmlns:p14="http://schemas.microsoft.com/office/powerpoint/2010/main" val="1985873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2DD6918-2740-9A4A-A3F8-4D34488AC530}" type="slidenum">
              <a:rPr lang="en-US" smtClean="0"/>
              <a:t>11</a:t>
            </a:fld>
            <a:endParaRPr lang="en-US"/>
          </a:p>
        </p:txBody>
      </p:sp>
    </p:spTree>
    <p:extLst>
      <p:ext uri="{BB962C8B-B14F-4D97-AF65-F5344CB8AC3E}">
        <p14:creationId xmlns:p14="http://schemas.microsoft.com/office/powerpoint/2010/main" val="1985873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First, we present O3 modeling results for UBWOS-2012. Figure 3a shows time series of measured and modeled O3 concentrations during 31 January–28 February 2012 at the Horse Pool site. There are three modeling cases here, which were performed in the same way, except for different emission scenarios – bottom-up, top-down, and top-down without any oil/gas emissions in the UB. Observed hourly O3  mixing ratios at the site reach  40 ppb during afternoon hours, while the variability of daytime O3  from one day to another is small, and none of the emission cases differs markedly. The variability of O3  within the UB is dominated by transport of background O3  into the basin rather than by local chemistry. As noted before, the meteorological conditions did not result in any O3  </a:t>
            </a:r>
            <a:r>
              <a:rPr lang="en-US" sz="1200" b="0" i="0" u="none" strike="noStrike" kern="1200" baseline="0" dirty="0" err="1" smtClean="0">
                <a:solidFill>
                  <a:schemeClr val="tx1"/>
                </a:solidFill>
                <a:latin typeface="+mn-lt"/>
                <a:ea typeface="+mn-ea"/>
                <a:cs typeface="+mn-cs"/>
              </a:rPr>
              <a:t>exceedances</a:t>
            </a:r>
            <a:r>
              <a:rPr lang="en-US" sz="1200" b="0" i="0" u="none" strike="noStrike" kern="1200" baseline="0" dirty="0" smtClean="0">
                <a:solidFill>
                  <a:schemeClr val="tx1"/>
                </a:solidFill>
                <a:latin typeface="+mn-lt"/>
                <a:ea typeface="+mn-ea"/>
                <a:cs typeface="+mn-cs"/>
              </a:rPr>
              <a:t> during the 2012 field campaign. Maximum O3  values during daytime are reasonably well simulated by both the bottom-up and top-down cases, while the bottom-up inventory shows stronger O3 depletion due to </a:t>
            </a:r>
            <a:r>
              <a:rPr lang="en-US" sz="1200" b="0" i="0" u="none" strike="noStrike" kern="1200" baseline="0" dirty="0" err="1" smtClean="0">
                <a:solidFill>
                  <a:schemeClr val="tx1"/>
                </a:solidFill>
                <a:latin typeface="+mn-lt"/>
                <a:ea typeface="+mn-ea"/>
                <a:cs typeface="+mn-cs"/>
              </a:rPr>
              <a:t>NOx</a:t>
            </a:r>
            <a:r>
              <a:rPr lang="en-US" sz="1200" b="0" i="0" u="none" strike="noStrike" kern="1200" baseline="0" dirty="0" smtClean="0">
                <a:solidFill>
                  <a:schemeClr val="tx1"/>
                </a:solidFill>
                <a:latin typeface="+mn-lt"/>
                <a:ea typeface="+mn-ea"/>
                <a:cs typeface="+mn-cs"/>
              </a:rPr>
              <a:t>  titration during nighttime. The model case without the oil/gas emissions is slightly different than the top down case, indicating a small contribution of the oil/gas sector to O3  production in the UB for 2012.</a:t>
            </a:r>
          </a:p>
          <a:p>
            <a:r>
              <a:rPr lang="en-US" sz="1200" b="0" i="0" u="none" strike="noStrike" kern="1200" baseline="0" dirty="0" smtClean="0">
                <a:solidFill>
                  <a:schemeClr val="tx1"/>
                </a:solidFill>
                <a:latin typeface="+mn-lt"/>
                <a:ea typeface="+mn-ea"/>
                <a:cs typeface="+mn-cs"/>
              </a:rPr>
              <a:t>Figure 3b demonstrates measured and modeled time series of O3  at Horse Pool for 29 January–21 February 2013. The sharp contrast in hourly O3  concentrations between the</a:t>
            </a:r>
          </a:p>
          <a:p>
            <a:r>
              <a:rPr lang="en-US" sz="1200" b="0" i="0" u="none" strike="noStrike" kern="1200" baseline="0" dirty="0" smtClean="0">
                <a:solidFill>
                  <a:schemeClr val="tx1"/>
                </a:solidFill>
                <a:latin typeface="+mn-lt"/>
                <a:ea typeface="+mn-ea"/>
                <a:cs typeface="+mn-cs"/>
              </a:rPr>
              <a:t>2 years is clear. Daytime O3  concentrations on most days exceeded the O3  concentrations observed in 2012 by 2–3 times. </a:t>
            </a:r>
          </a:p>
          <a:p>
            <a:r>
              <a:rPr lang="en-US" sz="1200" b="0" i="0" u="none" strike="noStrike" kern="1200" baseline="0" dirty="0" smtClean="0">
                <a:solidFill>
                  <a:schemeClr val="tx1"/>
                </a:solidFill>
                <a:latin typeface="+mn-lt"/>
                <a:ea typeface="+mn-ea"/>
                <a:cs typeface="+mn-cs"/>
              </a:rPr>
              <a:t>Unlike the 2012 time period, model results with the three emission scenarios for 2013 differ considerably. The </a:t>
            </a:r>
            <a:r>
              <a:rPr lang="en-US" sz="1200" b="0" i="0" u="none" strike="noStrike" kern="1200" baseline="0" dirty="0" err="1" smtClean="0">
                <a:solidFill>
                  <a:schemeClr val="tx1"/>
                </a:solidFill>
                <a:latin typeface="+mn-lt"/>
                <a:ea typeface="+mn-ea"/>
                <a:cs typeface="+mn-cs"/>
              </a:rPr>
              <a:t>simula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tion</a:t>
            </a:r>
            <a:r>
              <a:rPr lang="en-US" sz="1200" b="0" i="0" u="none" strike="noStrike" kern="1200" baseline="0" dirty="0" smtClean="0">
                <a:solidFill>
                  <a:schemeClr val="tx1"/>
                </a:solidFill>
                <a:latin typeface="+mn-lt"/>
                <a:ea typeface="+mn-ea"/>
                <a:cs typeface="+mn-cs"/>
              </a:rPr>
              <a:t> using the bottom-up emission set cannot capture any of the O3  enhancements observed at Horse Pool in 2013. However, the modeling case using the top-down emissions is able to simulate the high O3  episodes, the multi-day buildup of O3  in the UB, and the removal of O3  from the UB due to meteorological forcing between each high O3  episode. When all the oil/gas emissions are removed from the top-down inventory, model O3  is very close to the background mixing ratios of  40 ppb, indicating a significant contribution of the local oil/gas emissions to high O3  production in the UB in the winter of 2013. We refer to the model simulation for 2013 using the top-down emission scenario as the “base case”.</a:t>
            </a:r>
            <a:endParaRPr lang="en-US" dirty="0"/>
          </a:p>
        </p:txBody>
      </p:sp>
      <p:sp>
        <p:nvSpPr>
          <p:cNvPr id="4" name="Slide Number Placeholder 3"/>
          <p:cNvSpPr>
            <a:spLocks noGrp="1"/>
          </p:cNvSpPr>
          <p:nvPr>
            <p:ph type="sldNum" sz="quarter" idx="10"/>
          </p:nvPr>
        </p:nvSpPr>
        <p:spPr/>
        <p:txBody>
          <a:bodyPr/>
          <a:lstStyle/>
          <a:p>
            <a:fld id="{82DD6918-2740-9A4A-A3F8-4D34488AC530}" type="slidenum">
              <a:rPr lang="en-US" smtClean="0"/>
              <a:t>13</a:t>
            </a:fld>
            <a:endParaRPr lang="en-US"/>
          </a:p>
        </p:txBody>
      </p:sp>
    </p:spTree>
    <p:extLst>
      <p:ext uri="{BB962C8B-B14F-4D97-AF65-F5344CB8AC3E}">
        <p14:creationId xmlns:p14="http://schemas.microsoft.com/office/powerpoint/2010/main" val="3687727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2DD6918-2740-9A4A-A3F8-4D34488AC530}" type="slidenum">
              <a:rPr lang="en-US" smtClean="0"/>
              <a:t>14</a:t>
            </a:fld>
            <a:endParaRPr lang="en-US"/>
          </a:p>
        </p:txBody>
      </p:sp>
    </p:spTree>
    <p:extLst>
      <p:ext uri="{BB962C8B-B14F-4D97-AF65-F5344CB8AC3E}">
        <p14:creationId xmlns:p14="http://schemas.microsoft.com/office/powerpoint/2010/main" val="1985873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ozone sensitivity of plants greatly varies among species and to some extent on different cultivars of the same species (US EPA, 1986; </a:t>
            </a:r>
            <a:r>
              <a:rPr lang="en-US" sz="1200" kern="1200" dirty="0" err="1" smtClean="0">
                <a:solidFill>
                  <a:schemeClr val="tx1"/>
                </a:solidFill>
                <a:effectLst/>
                <a:latin typeface="+mn-lt"/>
                <a:ea typeface="+mn-ea"/>
                <a:cs typeface="+mn-cs"/>
              </a:rPr>
              <a:t>Monga</a:t>
            </a:r>
            <a:r>
              <a:rPr lang="en-US" sz="1200" kern="1200" dirty="0" smtClean="0">
                <a:solidFill>
                  <a:schemeClr val="tx1"/>
                </a:solidFill>
                <a:effectLst/>
                <a:latin typeface="+mn-lt"/>
                <a:ea typeface="+mn-ea"/>
                <a:cs typeface="+mn-cs"/>
              </a:rPr>
              <a:t> et al., 2015; Gonzalez-Fernandez et al., 2010, </a:t>
            </a:r>
            <a:r>
              <a:rPr lang="en-US" sz="1200" kern="1200" dirty="0" err="1" smtClean="0">
                <a:solidFill>
                  <a:schemeClr val="tx1"/>
                </a:solidFill>
                <a:effectLst/>
                <a:latin typeface="+mn-lt"/>
                <a:ea typeface="+mn-ea"/>
                <a:cs typeface="+mn-cs"/>
              </a:rPr>
              <a:t>Feng</a:t>
            </a:r>
            <a:r>
              <a:rPr lang="en-US" sz="1200" kern="1200" dirty="0" smtClean="0">
                <a:solidFill>
                  <a:schemeClr val="tx1"/>
                </a:solidFill>
                <a:effectLst/>
                <a:latin typeface="+mn-lt"/>
                <a:ea typeface="+mn-ea"/>
                <a:cs typeface="+mn-cs"/>
              </a:rPr>
              <a:t> et al. 2011). However important crops such as wheat, beans and potatoes (</a:t>
            </a:r>
            <a:r>
              <a:rPr lang="en-US" sz="1200" kern="1200" dirty="0" err="1" smtClean="0">
                <a:solidFill>
                  <a:schemeClr val="tx1"/>
                </a:solidFill>
                <a:effectLst/>
                <a:latin typeface="+mn-lt"/>
                <a:ea typeface="+mn-ea"/>
                <a:cs typeface="+mn-cs"/>
              </a:rPr>
              <a:t>Emberson</a:t>
            </a:r>
            <a:r>
              <a:rPr lang="en-US" sz="1200" kern="1200" dirty="0" smtClean="0">
                <a:solidFill>
                  <a:schemeClr val="tx1"/>
                </a:solidFill>
                <a:effectLst/>
                <a:latin typeface="+mn-lt"/>
                <a:ea typeface="+mn-ea"/>
                <a:cs typeface="+mn-cs"/>
              </a:rPr>
              <a:t> et al., 2009; </a:t>
            </a:r>
            <a:r>
              <a:rPr lang="en-US" sz="1200" kern="1200" dirty="0" err="1" smtClean="0">
                <a:solidFill>
                  <a:schemeClr val="tx1"/>
                </a:solidFill>
                <a:effectLst/>
                <a:latin typeface="+mn-lt"/>
                <a:ea typeface="+mn-ea"/>
                <a:cs typeface="+mn-cs"/>
              </a:rPr>
              <a:t>Gerosa</a:t>
            </a:r>
            <a:r>
              <a:rPr lang="en-US" sz="1200" kern="1200" dirty="0" smtClean="0">
                <a:solidFill>
                  <a:schemeClr val="tx1"/>
                </a:solidFill>
                <a:effectLst/>
                <a:latin typeface="+mn-lt"/>
                <a:ea typeface="+mn-ea"/>
                <a:cs typeface="+mn-cs"/>
              </a:rPr>
              <a:t> et al.,2008; </a:t>
            </a:r>
            <a:r>
              <a:rPr lang="en-US" sz="1200" kern="1200" dirty="0" err="1" smtClean="0">
                <a:solidFill>
                  <a:schemeClr val="tx1"/>
                </a:solidFill>
                <a:effectLst/>
                <a:latin typeface="+mn-lt"/>
                <a:ea typeface="+mn-ea"/>
                <a:cs typeface="+mn-cs"/>
              </a:rPr>
              <a:t>Pleijel</a:t>
            </a:r>
            <a:r>
              <a:rPr lang="en-US" sz="1200" kern="1200" dirty="0" smtClean="0">
                <a:solidFill>
                  <a:schemeClr val="tx1"/>
                </a:solidFill>
                <a:effectLst/>
                <a:latin typeface="+mn-lt"/>
                <a:ea typeface="+mn-ea"/>
                <a:cs typeface="+mn-cs"/>
              </a:rPr>
              <a:t> et al., 2007) show a marked sensitivity to ozone with a potential negative consequences on food security (Mills and </a:t>
            </a:r>
            <a:r>
              <a:rPr lang="en-US" sz="1200" kern="1200" dirty="0" err="1" smtClean="0">
                <a:solidFill>
                  <a:schemeClr val="tx1"/>
                </a:solidFill>
                <a:effectLst/>
                <a:latin typeface="+mn-lt"/>
                <a:ea typeface="+mn-ea"/>
                <a:cs typeface="+mn-cs"/>
              </a:rPr>
              <a:t>Harmens</a:t>
            </a:r>
            <a:r>
              <a:rPr lang="en-US" sz="1200" kern="1200" dirty="0" smtClean="0">
                <a:solidFill>
                  <a:schemeClr val="tx1"/>
                </a:solidFill>
                <a:effectLst/>
                <a:latin typeface="+mn-lt"/>
                <a:ea typeface="+mn-ea"/>
                <a:cs typeface="+mn-cs"/>
              </a:rPr>
              <a:t>, 2011a), crop quality (</a:t>
            </a:r>
            <a:r>
              <a:rPr lang="en-US" sz="1200" kern="1200" dirty="0" err="1" smtClean="0">
                <a:solidFill>
                  <a:schemeClr val="tx1"/>
                </a:solidFill>
                <a:effectLst/>
                <a:latin typeface="+mn-lt"/>
                <a:ea typeface="+mn-ea"/>
                <a:cs typeface="+mn-cs"/>
              </a:rPr>
              <a:t>Piikki</a:t>
            </a:r>
            <a:r>
              <a:rPr lang="en-US" sz="1200" kern="1200" dirty="0" smtClean="0">
                <a:solidFill>
                  <a:schemeClr val="tx1"/>
                </a:solidFill>
                <a:effectLst/>
                <a:latin typeface="+mn-lt"/>
                <a:ea typeface="+mn-ea"/>
                <a:cs typeface="+mn-cs"/>
              </a:rPr>
              <a:t> et al., 2008) and agricultural economy (</a:t>
            </a:r>
            <a:r>
              <a:rPr lang="en-US" sz="1200" kern="1200" dirty="0" err="1" smtClean="0">
                <a:solidFill>
                  <a:schemeClr val="tx1"/>
                </a:solidFill>
                <a:effectLst/>
                <a:latin typeface="+mn-lt"/>
                <a:ea typeface="+mn-ea"/>
                <a:cs typeface="+mn-cs"/>
              </a:rPr>
              <a:t>Vlachokostas</a:t>
            </a:r>
            <a:r>
              <a:rPr lang="en-US" sz="1200" kern="1200" dirty="0" smtClean="0">
                <a:solidFill>
                  <a:schemeClr val="tx1"/>
                </a:solidFill>
                <a:effectLst/>
                <a:latin typeface="+mn-lt"/>
                <a:ea typeface="+mn-ea"/>
                <a:cs typeface="+mn-cs"/>
              </a:rPr>
              <a:t> et al., 2010; </a:t>
            </a:r>
            <a:r>
              <a:rPr lang="en-US" sz="1200" kern="1200" dirty="0" err="1" smtClean="0">
                <a:solidFill>
                  <a:schemeClr val="tx1"/>
                </a:solidFill>
                <a:effectLst/>
                <a:latin typeface="+mn-lt"/>
                <a:ea typeface="+mn-ea"/>
                <a:cs typeface="+mn-cs"/>
              </a:rPr>
              <a:t>Kaliakatsou</a:t>
            </a:r>
            <a:r>
              <a:rPr lang="en-US" sz="1200" kern="1200" dirty="0" smtClean="0">
                <a:solidFill>
                  <a:schemeClr val="tx1"/>
                </a:solidFill>
                <a:effectLst/>
                <a:latin typeface="+mn-lt"/>
                <a:ea typeface="+mn-ea"/>
                <a:cs typeface="+mn-cs"/>
              </a:rPr>
              <a:t> et al., 2010). A meta-analysis performed by </a:t>
            </a:r>
            <a:r>
              <a:rPr lang="en-US" sz="1200" kern="1200" dirty="0" err="1" smtClean="0">
                <a:solidFill>
                  <a:schemeClr val="tx1"/>
                </a:solidFill>
                <a:effectLst/>
                <a:latin typeface="+mn-lt"/>
                <a:ea typeface="+mn-ea"/>
                <a:cs typeface="+mn-cs"/>
              </a:rPr>
              <a:t>Feng</a:t>
            </a:r>
            <a:r>
              <a:rPr lang="en-US" sz="1200" kern="1200" dirty="0" smtClean="0">
                <a:solidFill>
                  <a:schemeClr val="tx1"/>
                </a:solidFill>
                <a:effectLst/>
                <a:latin typeface="+mn-lt"/>
                <a:ea typeface="+mn-ea"/>
                <a:cs typeface="+mn-cs"/>
              </a:rPr>
              <a:t> et al. (2008) on common wheat, for example, highlighted a grain yield decrease of 29% at ozone concentrations between 31 and 200 ppb, and a similar decrease of 18% at concentrations between 31 and 59 ppb. Recent work in India (</a:t>
            </a:r>
            <a:r>
              <a:rPr lang="en-US" sz="1200" kern="1200" dirty="0" err="1" smtClean="0">
                <a:solidFill>
                  <a:schemeClr val="tx1"/>
                </a:solidFill>
                <a:effectLst/>
                <a:latin typeface="+mn-lt"/>
                <a:ea typeface="+mn-ea"/>
                <a:cs typeface="+mn-cs"/>
              </a:rPr>
              <a:t>Ghude</a:t>
            </a:r>
            <a:r>
              <a:rPr lang="en-US" sz="1200" kern="1200" dirty="0" smtClean="0">
                <a:solidFill>
                  <a:schemeClr val="tx1"/>
                </a:solidFill>
                <a:effectLst/>
                <a:latin typeface="+mn-lt"/>
                <a:ea typeface="+mn-ea"/>
                <a:cs typeface="+mn-cs"/>
              </a:rPr>
              <a:t> et al., 2014) suggests that the current levels of O3 present across the country lead to losses of ~10%, enough to feed ~ 94 million people</a:t>
            </a:r>
            <a:r>
              <a:rPr lang="en-GB"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We should also refer to the paper by </a:t>
            </a:r>
            <a:r>
              <a:rPr lang="en-GB" sz="1200" kern="1200" dirty="0" err="1" smtClean="0">
                <a:solidFill>
                  <a:schemeClr val="tx1"/>
                </a:solidFill>
                <a:effectLst/>
                <a:latin typeface="+mn-lt"/>
                <a:ea typeface="+mn-ea"/>
                <a:cs typeface="+mn-cs"/>
              </a:rPr>
              <a:t>Sinha</a:t>
            </a:r>
            <a:r>
              <a:rPr lang="en-GB" sz="1200" kern="1200" dirty="0" smtClean="0">
                <a:solidFill>
                  <a:schemeClr val="tx1"/>
                </a:solidFill>
                <a:effectLst/>
                <a:latin typeface="+mn-lt"/>
                <a:ea typeface="+mn-ea"/>
                <a:cs typeface="+mn-cs"/>
              </a:rPr>
              <a:t> et al. who found rather different ozone sensitivities among different wheat crops which might be highly relevant for impact assessments in India and elsewhere in South(East)Asia.</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2DD6918-2740-9A4A-A3F8-4D34488AC530}" type="slidenum">
              <a:rPr lang="en-US" smtClean="0"/>
              <a:t>15</a:t>
            </a:fld>
            <a:endParaRPr lang="en-US"/>
          </a:p>
        </p:txBody>
      </p:sp>
    </p:spTree>
    <p:extLst>
      <p:ext uri="{BB962C8B-B14F-4D97-AF65-F5344CB8AC3E}">
        <p14:creationId xmlns:p14="http://schemas.microsoft.com/office/powerpoint/2010/main" val="1985873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ozone sensitivity of plants greatly varies among species and to some extent on different cultivars of the same species (US EPA, 1986; </a:t>
            </a:r>
            <a:r>
              <a:rPr lang="en-US" sz="1200" kern="1200" dirty="0" err="1" smtClean="0">
                <a:solidFill>
                  <a:schemeClr val="tx1"/>
                </a:solidFill>
                <a:effectLst/>
                <a:latin typeface="+mn-lt"/>
                <a:ea typeface="+mn-ea"/>
                <a:cs typeface="+mn-cs"/>
              </a:rPr>
              <a:t>Monga</a:t>
            </a:r>
            <a:r>
              <a:rPr lang="en-US" sz="1200" kern="1200" dirty="0" smtClean="0">
                <a:solidFill>
                  <a:schemeClr val="tx1"/>
                </a:solidFill>
                <a:effectLst/>
                <a:latin typeface="+mn-lt"/>
                <a:ea typeface="+mn-ea"/>
                <a:cs typeface="+mn-cs"/>
              </a:rPr>
              <a:t> et al., 2015; Gonzalez-Fernandez et al., 2010, </a:t>
            </a:r>
            <a:r>
              <a:rPr lang="en-US" sz="1200" kern="1200" dirty="0" err="1" smtClean="0">
                <a:solidFill>
                  <a:schemeClr val="tx1"/>
                </a:solidFill>
                <a:effectLst/>
                <a:latin typeface="+mn-lt"/>
                <a:ea typeface="+mn-ea"/>
                <a:cs typeface="+mn-cs"/>
              </a:rPr>
              <a:t>Feng</a:t>
            </a:r>
            <a:r>
              <a:rPr lang="en-US" sz="1200" kern="1200" dirty="0" smtClean="0">
                <a:solidFill>
                  <a:schemeClr val="tx1"/>
                </a:solidFill>
                <a:effectLst/>
                <a:latin typeface="+mn-lt"/>
                <a:ea typeface="+mn-ea"/>
                <a:cs typeface="+mn-cs"/>
              </a:rPr>
              <a:t> et al. 2011). However important crops such as wheat, beans and potatoes (</a:t>
            </a:r>
            <a:r>
              <a:rPr lang="en-US" sz="1200" kern="1200" dirty="0" err="1" smtClean="0">
                <a:solidFill>
                  <a:schemeClr val="tx1"/>
                </a:solidFill>
                <a:effectLst/>
                <a:latin typeface="+mn-lt"/>
                <a:ea typeface="+mn-ea"/>
                <a:cs typeface="+mn-cs"/>
              </a:rPr>
              <a:t>Emberson</a:t>
            </a:r>
            <a:r>
              <a:rPr lang="en-US" sz="1200" kern="1200" dirty="0" smtClean="0">
                <a:solidFill>
                  <a:schemeClr val="tx1"/>
                </a:solidFill>
                <a:effectLst/>
                <a:latin typeface="+mn-lt"/>
                <a:ea typeface="+mn-ea"/>
                <a:cs typeface="+mn-cs"/>
              </a:rPr>
              <a:t> et al., 2009; </a:t>
            </a:r>
            <a:r>
              <a:rPr lang="en-US" sz="1200" kern="1200" dirty="0" err="1" smtClean="0">
                <a:solidFill>
                  <a:schemeClr val="tx1"/>
                </a:solidFill>
                <a:effectLst/>
                <a:latin typeface="+mn-lt"/>
                <a:ea typeface="+mn-ea"/>
                <a:cs typeface="+mn-cs"/>
              </a:rPr>
              <a:t>Gerosa</a:t>
            </a:r>
            <a:r>
              <a:rPr lang="en-US" sz="1200" kern="1200" dirty="0" smtClean="0">
                <a:solidFill>
                  <a:schemeClr val="tx1"/>
                </a:solidFill>
                <a:effectLst/>
                <a:latin typeface="+mn-lt"/>
                <a:ea typeface="+mn-ea"/>
                <a:cs typeface="+mn-cs"/>
              </a:rPr>
              <a:t> et al.,2008; </a:t>
            </a:r>
            <a:r>
              <a:rPr lang="en-US" sz="1200" kern="1200" dirty="0" err="1" smtClean="0">
                <a:solidFill>
                  <a:schemeClr val="tx1"/>
                </a:solidFill>
                <a:effectLst/>
                <a:latin typeface="+mn-lt"/>
                <a:ea typeface="+mn-ea"/>
                <a:cs typeface="+mn-cs"/>
              </a:rPr>
              <a:t>Pleijel</a:t>
            </a:r>
            <a:r>
              <a:rPr lang="en-US" sz="1200" kern="1200" dirty="0" smtClean="0">
                <a:solidFill>
                  <a:schemeClr val="tx1"/>
                </a:solidFill>
                <a:effectLst/>
                <a:latin typeface="+mn-lt"/>
                <a:ea typeface="+mn-ea"/>
                <a:cs typeface="+mn-cs"/>
              </a:rPr>
              <a:t> et al., 2007) show a marked sensitivity to ozone with a potential negative consequences on food security (Mills and </a:t>
            </a:r>
            <a:r>
              <a:rPr lang="en-US" sz="1200" kern="1200" dirty="0" err="1" smtClean="0">
                <a:solidFill>
                  <a:schemeClr val="tx1"/>
                </a:solidFill>
                <a:effectLst/>
                <a:latin typeface="+mn-lt"/>
                <a:ea typeface="+mn-ea"/>
                <a:cs typeface="+mn-cs"/>
              </a:rPr>
              <a:t>Harmens</a:t>
            </a:r>
            <a:r>
              <a:rPr lang="en-US" sz="1200" kern="1200" dirty="0" smtClean="0">
                <a:solidFill>
                  <a:schemeClr val="tx1"/>
                </a:solidFill>
                <a:effectLst/>
                <a:latin typeface="+mn-lt"/>
                <a:ea typeface="+mn-ea"/>
                <a:cs typeface="+mn-cs"/>
              </a:rPr>
              <a:t>, 2011a), crop quality (</a:t>
            </a:r>
            <a:r>
              <a:rPr lang="en-US" sz="1200" kern="1200" dirty="0" err="1" smtClean="0">
                <a:solidFill>
                  <a:schemeClr val="tx1"/>
                </a:solidFill>
                <a:effectLst/>
                <a:latin typeface="+mn-lt"/>
                <a:ea typeface="+mn-ea"/>
                <a:cs typeface="+mn-cs"/>
              </a:rPr>
              <a:t>Piikki</a:t>
            </a:r>
            <a:r>
              <a:rPr lang="en-US" sz="1200" kern="1200" dirty="0" smtClean="0">
                <a:solidFill>
                  <a:schemeClr val="tx1"/>
                </a:solidFill>
                <a:effectLst/>
                <a:latin typeface="+mn-lt"/>
                <a:ea typeface="+mn-ea"/>
                <a:cs typeface="+mn-cs"/>
              </a:rPr>
              <a:t> et al., 2008) and agricultural economy (</a:t>
            </a:r>
            <a:r>
              <a:rPr lang="en-US" sz="1200" kern="1200" dirty="0" err="1" smtClean="0">
                <a:solidFill>
                  <a:schemeClr val="tx1"/>
                </a:solidFill>
                <a:effectLst/>
                <a:latin typeface="+mn-lt"/>
                <a:ea typeface="+mn-ea"/>
                <a:cs typeface="+mn-cs"/>
              </a:rPr>
              <a:t>Vlachokostas</a:t>
            </a:r>
            <a:r>
              <a:rPr lang="en-US" sz="1200" kern="1200" dirty="0" smtClean="0">
                <a:solidFill>
                  <a:schemeClr val="tx1"/>
                </a:solidFill>
                <a:effectLst/>
                <a:latin typeface="+mn-lt"/>
                <a:ea typeface="+mn-ea"/>
                <a:cs typeface="+mn-cs"/>
              </a:rPr>
              <a:t> et al., 2010; </a:t>
            </a:r>
            <a:r>
              <a:rPr lang="en-US" sz="1200" kern="1200" dirty="0" err="1" smtClean="0">
                <a:solidFill>
                  <a:schemeClr val="tx1"/>
                </a:solidFill>
                <a:effectLst/>
                <a:latin typeface="+mn-lt"/>
                <a:ea typeface="+mn-ea"/>
                <a:cs typeface="+mn-cs"/>
              </a:rPr>
              <a:t>Kaliakatsou</a:t>
            </a:r>
            <a:r>
              <a:rPr lang="en-US" sz="1200" kern="1200" dirty="0" smtClean="0">
                <a:solidFill>
                  <a:schemeClr val="tx1"/>
                </a:solidFill>
                <a:effectLst/>
                <a:latin typeface="+mn-lt"/>
                <a:ea typeface="+mn-ea"/>
                <a:cs typeface="+mn-cs"/>
              </a:rPr>
              <a:t> et al., 2010). A meta-analysis performed by </a:t>
            </a:r>
            <a:r>
              <a:rPr lang="en-US" sz="1200" kern="1200" dirty="0" err="1" smtClean="0">
                <a:solidFill>
                  <a:schemeClr val="tx1"/>
                </a:solidFill>
                <a:effectLst/>
                <a:latin typeface="+mn-lt"/>
                <a:ea typeface="+mn-ea"/>
                <a:cs typeface="+mn-cs"/>
              </a:rPr>
              <a:t>Feng</a:t>
            </a:r>
            <a:r>
              <a:rPr lang="en-US" sz="1200" kern="1200" dirty="0" smtClean="0">
                <a:solidFill>
                  <a:schemeClr val="tx1"/>
                </a:solidFill>
                <a:effectLst/>
                <a:latin typeface="+mn-lt"/>
                <a:ea typeface="+mn-ea"/>
                <a:cs typeface="+mn-cs"/>
              </a:rPr>
              <a:t> et al. (2008) on common wheat, for example, highlighted a grain yield decrease of 29% at ozone concentrations between 31 and 200 ppb, and a similar decrease of 18% at concentrations between 31 and 59 ppb. Recent work in India (</a:t>
            </a:r>
            <a:r>
              <a:rPr lang="en-US" sz="1200" kern="1200" dirty="0" err="1" smtClean="0">
                <a:solidFill>
                  <a:schemeClr val="tx1"/>
                </a:solidFill>
                <a:effectLst/>
                <a:latin typeface="+mn-lt"/>
                <a:ea typeface="+mn-ea"/>
                <a:cs typeface="+mn-cs"/>
              </a:rPr>
              <a:t>Ghude</a:t>
            </a:r>
            <a:r>
              <a:rPr lang="en-US" sz="1200" kern="1200" dirty="0" smtClean="0">
                <a:solidFill>
                  <a:schemeClr val="tx1"/>
                </a:solidFill>
                <a:effectLst/>
                <a:latin typeface="+mn-lt"/>
                <a:ea typeface="+mn-ea"/>
                <a:cs typeface="+mn-cs"/>
              </a:rPr>
              <a:t> et al., 2014) suggests that the current levels of O3 present across the country lead to losses of ~10%, enough to feed ~ 94 million people</a:t>
            </a:r>
            <a:r>
              <a:rPr lang="en-GB"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We should also refer to the paper by </a:t>
            </a:r>
            <a:r>
              <a:rPr lang="en-GB" sz="1200" kern="1200" dirty="0" err="1" smtClean="0">
                <a:solidFill>
                  <a:schemeClr val="tx1"/>
                </a:solidFill>
                <a:effectLst/>
                <a:latin typeface="+mn-lt"/>
                <a:ea typeface="+mn-ea"/>
                <a:cs typeface="+mn-cs"/>
              </a:rPr>
              <a:t>Sinha</a:t>
            </a:r>
            <a:r>
              <a:rPr lang="en-GB" sz="1200" kern="1200" dirty="0" smtClean="0">
                <a:solidFill>
                  <a:schemeClr val="tx1"/>
                </a:solidFill>
                <a:effectLst/>
                <a:latin typeface="+mn-lt"/>
                <a:ea typeface="+mn-ea"/>
                <a:cs typeface="+mn-cs"/>
              </a:rPr>
              <a:t> et al. who found rather different ozone sensitivities among different wheat crops which might be highly relevant for impact assessments in India and elsewhere in South(East)Asia.</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2DD6918-2740-9A4A-A3F8-4D34488AC530}" type="slidenum">
              <a:rPr lang="en-US" smtClean="0"/>
              <a:t>16</a:t>
            </a:fld>
            <a:endParaRPr lang="en-US"/>
          </a:p>
        </p:txBody>
      </p:sp>
    </p:spTree>
    <p:extLst>
      <p:ext uri="{BB962C8B-B14F-4D97-AF65-F5344CB8AC3E}">
        <p14:creationId xmlns:p14="http://schemas.microsoft.com/office/powerpoint/2010/main" val="1985873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Sections and subsections name may vary from the original</a:t>
            </a:r>
            <a:r>
              <a:rPr lang="en-GB" baseline="0" dirty="0" smtClean="0"/>
              <a:t> draft on the wiki.</a:t>
            </a:r>
            <a:endParaRPr lang="en-US" dirty="0"/>
          </a:p>
        </p:txBody>
      </p:sp>
      <p:sp>
        <p:nvSpPr>
          <p:cNvPr id="4" name="Slide Number Placeholder 3"/>
          <p:cNvSpPr>
            <a:spLocks noGrp="1"/>
          </p:cNvSpPr>
          <p:nvPr>
            <p:ph type="sldNum" sz="quarter" idx="10"/>
          </p:nvPr>
        </p:nvSpPr>
        <p:spPr/>
        <p:txBody>
          <a:bodyPr/>
          <a:lstStyle/>
          <a:p>
            <a:fld id="{82DD6918-2740-9A4A-A3F8-4D34488AC530}" type="slidenum">
              <a:rPr lang="en-US" smtClean="0"/>
              <a:t>17</a:t>
            </a:fld>
            <a:endParaRPr lang="en-US"/>
          </a:p>
        </p:txBody>
      </p:sp>
    </p:spTree>
    <p:extLst>
      <p:ext uri="{BB962C8B-B14F-4D97-AF65-F5344CB8AC3E}">
        <p14:creationId xmlns:p14="http://schemas.microsoft.com/office/powerpoint/2010/main" val="1985873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to get an impression about the new suggested</a:t>
            </a:r>
            <a:r>
              <a:rPr lang="en-US" baseline="0" dirty="0" smtClean="0"/>
              <a:t> focus of chapter 1, Owen sent us these slides.</a:t>
            </a:r>
            <a:endParaRPr lang="en-US" dirty="0"/>
          </a:p>
        </p:txBody>
      </p:sp>
      <p:sp>
        <p:nvSpPr>
          <p:cNvPr id="4" name="Slide Number Placeholder 3"/>
          <p:cNvSpPr>
            <a:spLocks noGrp="1"/>
          </p:cNvSpPr>
          <p:nvPr>
            <p:ph type="sldNum" sz="quarter" idx="10"/>
          </p:nvPr>
        </p:nvSpPr>
        <p:spPr/>
        <p:txBody>
          <a:bodyPr/>
          <a:lstStyle/>
          <a:p>
            <a:fld id="{82DD6918-2740-9A4A-A3F8-4D34488AC530}" type="slidenum">
              <a:rPr lang="en-US" smtClean="0"/>
              <a:t>18</a:t>
            </a:fld>
            <a:endParaRPr lang="en-US"/>
          </a:p>
        </p:txBody>
      </p:sp>
    </p:spTree>
    <p:extLst>
      <p:ext uri="{BB962C8B-B14F-4D97-AF65-F5344CB8AC3E}">
        <p14:creationId xmlns:p14="http://schemas.microsoft.com/office/powerpoint/2010/main" val="4152659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ACF8AA-0D2B-2541-806D-2B0392B90F3B}" type="slidenum">
              <a:rPr lang="de-DE"/>
              <a:pPr/>
              <a:t>24</a:t>
            </a:fld>
            <a:endParaRPr lang="de-DE"/>
          </a:p>
        </p:txBody>
      </p:sp>
      <p:sp>
        <p:nvSpPr>
          <p:cNvPr id="923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923651" name="Rectangle 3"/>
          <p:cNvSpPr>
            <a:spLocks noGrp="1" noChangeArrowheads="1"/>
          </p:cNvSpPr>
          <p:nvPr>
            <p:ph type="body" idx="1"/>
          </p:nvPr>
        </p:nvSpPr>
        <p:spPr/>
        <p:txBody>
          <a:bodyPr/>
          <a:lstStyle/>
          <a:p>
            <a:r>
              <a:rPr lang="de-DE"/>
              <a:t>In hypothetical atmosphere, containing only NO, NO2 and O3. No organics.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7F3CDB-1E4A-5A4E-B0FA-36A65A960949}" type="slidenum">
              <a:rPr lang="de-DE"/>
              <a:pPr/>
              <a:t>25</a:t>
            </a:fld>
            <a:endParaRPr lang="de-DE"/>
          </a:p>
        </p:txBody>
      </p:sp>
      <p:sp>
        <p:nvSpPr>
          <p:cNvPr id="862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2211" name="Rectangle 3"/>
          <p:cNvSpPr>
            <a:spLocks noGrp="1" noChangeArrowheads="1"/>
          </p:cNvSpPr>
          <p:nvPr>
            <p:ph type="body" idx="1"/>
          </p:nvPr>
        </p:nvSpPr>
        <p:spPr/>
        <p:txBody>
          <a:bodyPr/>
          <a:lstStyle/>
          <a:p>
            <a:r>
              <a:rPr lang="de-DE"/>
              <a:t>In hypothetical atmosphere, containing only NO, NO2 and O3. No organics.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Sections and subsections name may vary from the original</a:t>
            </a:r>
            <a:r>
              <a:rPr lang="en-GB" baseline="0" dirty="0" smtClean="0"/>
              <a:t> draft on the wiki.</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000000"/>
                </a:solidFill>
                <a:latin typeface="Arial"/>
                <a:ea typeface="Arial"/>
                <a:cs typeface="Arial"/>
              </a:rPr>
              <a:t> e.g., how ozone trends are expected to be in the next 20-50 years or 10-20 years, how climate-chemistry feedbacks assuming linear chemistry may affect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rgbClr val="000000"/>
                </a:solidFill>
                <a:latin typeface="Arial"/>
                <a:ea typeface="Arial"/>
                <a:cs typeface="Arial"/>
              </a:rPr>
              <a:t>Important: the chapter review is restricted</a:t>
            </a:r>
            <a:r>
              <a:rPr lang="en-US" sz="1200" b="1" baseline="0" dirty="0" smtClean="0">
                <a:solidFill>
                  <a:srgbClr val="000000"/>
                </a:solidFill>
                <a:latin typeface="Arial"/>
                <a:ea typeface="Arial"/>
                <a:cs typeface="Arial"/>
              </a:rPr>
              <a:t> to present a new view of ozone formation and trends, e.g.,  targeting policy makers, based on published articles, i.e., no new data evaluation. </a:t>
            </a:r>
            <a:endParaRPr lang="en-US" sz="1200" b="1" dirty="0" smtClean="0">
              <a:solidFill>
                <a:srgbClr val="000000"/>
              </a:solidFill>
              <a:latin typeface="Arial"/>
              <a:ea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2DD6918-2740-9A4A-A3F8-4D34488AC530}" type="slidenum">
              <a:rPr lang="en-US" smtClean="0"/>
              <a:t>2</a:t>
            </a:fld>
            <a:endParaRPr lang="en-US"/>
          </a:p>
        </p:txBody>
      </p:sp>
    </p:spTree>
    <p:extLst>
      <p:ext uri="{BB962C8B-B14F-4D97-AF65-F5344CB8AC3E}">
        <p14:creationId xmlns:p14="http://schemas.microsoft.com/office/powerpoint/2010/main" val="1985873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F15798-0CE4-B946-86D8-DE53FC64A867}" type="slidenum">
              <a:rPr lang="de-DE"/>
              <a:pPr/>
              <a:t>26</a:t>
            </a:fld>
            <a:endParaRPr lang="de-DE"/>
          </a:p>
        </p:txBody>
      </p:sp>
      <p:sp>
        <p:nvSpPr>
          <p:cNvPr id="869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9379" name="Rectangle 3"/>
          <p:cNvSpPr>
            <a:spLocks noGrp="1" noChangeArrowheads="1"/>
          </p:cNvSpPr>
          <p:nvPr>
            <p:ph type="body" idx="1"/>
          </p:nvPr>
        </p:nvSpPr>
        <p:spPr/>
        <p:txBody>
          <a:bodyPr/>
          <a:lstStyle/>
          <a:p>
            <a:r>
              <a:rPr lang="de-DE"/>
              <a:t>Reduction in OH levels will suppress the radical propagation process and thus ozone formation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1BE42E-FD43-A64C-BA57-41056099A719}" type="slidenum">
              <a:rPr lang="de-DE"/>
              <a:pPr/>
              <a:t>27</a:t>
            </a:fld>
            <a:endParaRPr lang="de-DE"/>
          </a:p>
        </p:txBody>
      </p:sp>
      <p:sp>
        <p:nvSpPr>
          <p:cNvPr id="871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71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Sections and subsections name may vary from the original</a:t>
            </a:r>
            <a:r>
              <a:rPr lang="en-GB" baseline="0" dirty="0" smtClean="0"/>
              <a:t> draft on the wiki.</a:t>
            </a:r>
            <a:endParaRPr lang="en-US" dirty="0"/>
          </a:p>
        </p:txBody>
      </p:sp>
      <p:sp>
        <p:nvSpPr>
          <p:cNvPr id="4" name="Slide Number Placeholder 3"/>
          <p:cNvSpPr>
            <a:spLocks noGrp="1"/>
          </p:cNvSpPr>
          <p:nvPr>
            <p:ph type="sldNum" sz="quarter" idx="10"/>
          </p:nvPr>
        </p:nvSpPr>
        <p:spPr/>
        <p:txBody>
          <a:bodyPr/>
          <a:lstStyle/>
          <a:p>
            <a:fld id="{82DD6918-2740-9A4A-A3F8-4D34488AC530}" type="slidenum">
              <a:rPr lang="en-US" smtClean="0"/>
              <a:t>3</a:t>
            </a:fld>
            <a:endParaRPr lang="en-US"/>
          </a:p>
        </p:txBody>
      </p:sp>
    </p:spTree>
    <p:extLst>
      <p:ext uri="{BB962C8B-B14F-4D97-AF65-F5344CB8AC3E}">
        <p14:creationId xmlns:p14="http://schemas.microsoft.com/office/powerpoint/2010/main" val="1985873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Historical Background (</a:t>
            </a:r>
            <a:r>
              <a:rPr lang="en-GB" i="1" dirty="0" smtClean="0"/>
              <a:t>Ian </a:t>
            </a:r>
            <a:r>
              <a:rPr lang="en-GB" i="1" dirty="0" err="1" smtClean="0"/>
              <a:t>Galbally</a:t>
            </a:r>
            <a:r>
              <a:rPr lang="en-GB" i="1" dirty="0" smtClean="0"/>
              <a:t> and Tim Wallington</a:t>
            </a:r>
            <a:r>
              <a:rPr lang="en-GB" dirty="0" smtClean="0"/>
              <a:t>):</a:t>
            </a:r>
            <a:endParaRPr lang="en-US" dirty="0"/>
          </a:p>
        </p:txBody>
      </p:sp>
      <p:sp>
        <p:nvSpPr>
          <p:cNvPr id="4" name="Slide Number Placeholder 3"/>
          <p:cNvSpPr>
            <a:spLocks noGrp="1"/>
          </p:cNvSpPr>
          <p:nvPr>
            <p:ph type="sldNum" sz="quarter" idx="10"/>
          </p:nvPr>
        </p:nvSpPr>
        <p:spPr/>
        <p:txBody>
          <a:bodyPr/>
          <a:lstStyle/>
          <a:p>
            <a:fld id="{82DD6918-2740-9A4A-A3F8-4D34488AC530}" type="slidenum">
              <a:rPr lang="en-US" smtClean="0"/>
              <a:t>4</a:t>
            </a:fld>
            <a:endParaRPr lang="en-US"/>
          </a:p>
        </p:txBody>
      </p:sp>
    </p:spTree>
    <p:extLst>
      <p:ext uri="{BB962C8B-B14F-4D97-AF65-F5344CB8AC3E}">
        <p14:creationId xmlns:p14="http://schemas.microsoft.com/office/powerpoint/2010/main" val="1985873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2DD6918-2740-9A4A-A3F8-4D34488AC530}" type="slidenum">
              <a:rPr lang="en-US" smtClean="0"/>
              <a:t>5</a:t>
            </a:fld>
            <a:endParaRPr lang="en-US"/>
          </a:p>
        </p:txBody>
      </p:sp>
    </p:spTree>
    <p:extLst>
      <p:ext uri="{BB962C8B-B14F-4D97-AF65-F5344CB8AC3E}">
        <p14:creationId xmlns:p14="http://schemas.microsoft.com/office/powerpoint/2010/main" val="198587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05D460-2809-1849-A916-5D8B2EBC9F51}" type="slidenum">
              <a:rPr lang="de-DE"/>
              <a:pPr/>
              <a:t>6</a:t>
            </a:fld>
            <a:endParaRPr lang="de-DE"/>
          </a:p>
        </p:txBody>
      </p:sp>
      <p:sp>
        <p:nvSpPr>
          <p:cNvPr id="864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4259" name="Rectangle 3"/>
          <p:cNvSpPr>
            <a:spLocks noGrp="1" noChangeArrowheads="1"/>
          </p:cNvSpPr>
          <p:nvPr>
            <p:ph type="body" idx="1"/>
          </p:nvPr>
        </p:nvSpPr>
        <p:spPr/>
        <p:txBody>
          <a:bodyPr/>
          <a:lstStyle/>
          <a:p>
            <a:r>
              <a:rPr lang="de-DE"/>
              <a:t>Here we have three possible scenarios:1. VOC&gt;NOx, NOx limited conditions (OH wll not be copletely recycled (net OH loss). „. NO&gt;VOC, VOC sensitive (high recyling efficincy).VOC/NOx ratio may not corrctly predict this sensitivity. Nono-linear chemistry…, VOC reactivity…,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Cl</a:t>
            </a:r>
            <a:r>
              <a:rPr lang="en-US" sz="1200" b="0" i="0" u="none" strike="noStrike" kern="1200" baseline="0" dirty="0" smtClean="0">
                <a:solidFill>
                  <a:schemeClr val="tx1"/>
                </a:solidFill>
                <a:latin typeface="+mn-lt"/>
                <a:ea typeface="+mn-ea"/>
                <a:cs typeface="+mn-cs"/>
              </a:rPr>
              <a:t>* will react with VOCs, similar to OH, to produce peroxide radicals. </a:t>
            </a:r>
          </a:p>
          <a:p>
            <a:r>
              <a:rPr lang="en-US" sz="1200" b="0" i="0" u="none" strike="noStrike" kern="1200" baseline="0" dirty="0" smtClean="0">
                <a:solidFill>
                  <a:schemeClr val="tx1"/>
                </a:solidFill>
                <a:latin typeface="+mn-lt"/>
                <a:ea typeface="+mn-ea"/>
                <a:cs typeface="+mn-cs"/>
              </a:rPr>
              <a:t>–The peroxide radicals, in turn, will convert NO to NO2.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new NO2 </a:t>
            </a:r>
            <a:r>
              <a:rPr lang="en-US" sz="1200" b="0" i="0" u="none" strike="noStrike" kern="1200" baseline="0" dirty="0" err="1" smtClean="0">
                <a:solidFill>
                  <a:schemeClr val="tx1"/>
                </a:solidFill>
                <a:latin typeface="+mn-lt"/>
                <a:ea typeface="+mn-ea"/>
                <a:cs typeface="+mn-cs"/>
              </a:rPr>
              <a:t>photolyzes</a:t>
            </a:r>
            <a:r>
              <a:rPr lang="en-US" sz="1200" b="0" i="0" u="none" strike="noStrike" kern="1200" baseline="0" dirty="0" smtClean="0">
                <a:solidFill>
                  <a:schemeClr val="tx1"/>
                </a:solidFill>
                <a:latin typeface="+mn-lt"/>
                <a:ea typeface="+mn-ea"/>
                <a:cs typeface="+mn-cs"/>
              </a:rPr>
              <a:t> producing O3.</a:t>
            </a:r>
          </a:p>
          <a:p>
            <a:endParaRPr lang="en-US" sz="1200" b="0" i="0" u="none" strike="noStrike" kern="1200" baseline="0" dirty="0" smtClean="0">
              <a:solidFill>
                <a:schemeClr val="tx1"/>
              </a:solidFill>
              <a:latin typeface="+mn-lt"/>
              <a:ea typeface="+mn-ea"/>
              <a:cs typeface="+mn-cs"/>
            </a:endParaRPr>
          </a:p>
          <a:p>
            <a:r>
              <a:rPr lang="pt-BR" sz="1200" b="0" i="0" u="none" strike="noStrike" kern="1200" baseline="0" dirty="0" smtClean="0">
                <a:solidFill>
                  <a:schemeClr val="tx1"/>
                </a:solidFill>
                <a:latin typeface="+mn-lt"/>
                <a:ea typeface="+mn-ea"/>
                <a:cs typeface="+mn-cs"/>
              </a:rPr>
              <a:t>NO + O3 → ?NO2 + O2 </a:t>
            </a:r>
          </a:p>
          <a:p>
            <a:r>
              <a:rPr lang="pt-BR" sz="1200" b="0" i="0" u="none" strike="noStrike" kern="1200" baseline="0" dirty="0" smtClean="0">
                <a:solidFill>
                  <a:schemeClr val="tx1"/>
                </a:solidFill>
                <a:latin typeface="+mn-lt"/>
                <a:ea typeface="+mn-ea"/>
                <a:cs typeface="+mn-cs"/>
              </a:rPr>
              <a:t>•NO2 + O3 → ?NO3 + O2 </a:t>
            </a:r>
          </a:p>
          <a:p>
            <a:r>
              <a:rPr lang="pt-BR" sz="1200" b="0" i="0" u="none" strike="noStrike" kern="1200" baseline="0" dirty="0" smtClean="0">
                <a:solidFill>
                  <a:schemeClr val="tx1"/>
                </a:solidFill>
                <a:latin typeface="+mn-lt"/>
                <a:ea typeface="+mn-ea"/>
                <a:cs typeface="+mn-cs"/>
              </a:rPr>
              <a:t>•NO3 + NO → ?2NO2 </a:t>
            </a:r>
          </a:p>
          <a:p>
            <a:r>
              <a:rPr lang="pt-BR" sz="1200" b="0" i="0" u="none" strike="noStrike" kern="1200" baseline="0" dirty="0" smtClean="0">
                <a:solidFill>
                  <a:schemeClr val="tx1"/>
                </a:solidFill>
                <a:latin typeface="+mn-lt"/>
                <a:ea typeface="+mn-ea"/>
                <a:cs typeface="+mn-cs"/>
              </a:rPr>
              <a:t>•NO3 + NO2 </a:t>
            </a:r>
            <a:r>
              <a:rPr lang="pt-BR" sz="1200" b="0" i="0" u="none" strike="noStrike" kern="1200" baseline="0" dirty="0" smtClean="0">
                <a:solidFill>
                  <a:schemeClr val="tx1"/>
                </a:solidFill>
                <a:latin typeface="Wingdings 3"/>
                <a:ea typeface="+mn-ea"/>
                <a:cs typeface="+mn-cs"/>
              </a:rPr>
              <a:t> ?</a:t>
            </a:r>
            <a:r>
              <a:rPr lang="pt-BR" sz="1200" b="0" i="0" u="none" strike="noStrike" kern="1200" baseline="0" dirty="0" smtClean="0">
                <a:solidFill>
                  <a:schemeClr val="tx1"/>
                </a:solidFill>
                <a:latin typeface="+mn-lt"/>
                <a:ea typeface="+mn-ea"/>
                <a:cs typeface="+mn-cs"/>
              </a:rPr>
              <a:t>N2O5 </a:t>
            </a:r>
          </a:p>
          <a:p>
            <a:r>
              <a:rPr lang="pt-BR" sz="1200" b="0" i="0" u="none" strike="noStrike" kern="1200" baseline="0" dirty="0" smtClean="0">
                <a:solidFill>
                  <a:schemeClr val="tx1"/>
                </a:solidFill>
                <a:latin typeface="+mn-lt"/>
                <a:ea typeface="+mn-ea"/>
                <a:cs typeface="+mn-cs"/>
              </a:rPr>
              <a:t>•NO3 + VOC → ?</a:t>
            </a:r>
            <a:r>
              <a:rPr lang="pt-BR" sz="1200" b="0" i="0" u="none" strike="noStrike" kern="1200" baseline="0" dirty="0" err="1" smtClean="0">
                <a:solidFill>
                  <a:schemeClr val="tx1"/>
                </a:solidFill>
                <a:latin typeface="+mn-lt"/>
                <a:ea typeface="+mn-ea"/>
                <a:cs typeface="+mn-cs"/>
              </a:rPr>
              <a:t>Organic</a:t>
            </a:r>
            <a:r>
              <a:rPr lang="pt-BR" sz="1200" b="0" i="0" u="none" strike="noStrike" kern="1200" baseline="0" dirty="0" smtClean="0">
                <a:solidFill>
                  <a:schemeClr val="tx1"/>
                </a:solidFill>
                <a:latin typeface="+mn-lt"/>
                <a:ea typeface="+mn-ea"/>
                <a:cs typeface="+mn-cs"/>
              </a:rPr>
              <a:t> </a:t>
            </a:r>
            <a:r>
              <a:rPr lang="pt-BR" sz="1200" b="0" i="0" u="none" strike="noStrike" kern="1200" baseline="0" dirty="0" err="1" smtClean="0">
                <a:solidFill>
                  <a:schemeClr val="tx1"/>
                </a:solidFill>
                <a:latin typeface="+mn-lt"/>
                <a:ea typeface="+mn-ea"/>
                <a:cs typeface="+mn-cs"/>
              </a:rPr>
              <a:t>Nitrate</a:t>
            </a:r>
            <a:r>
              <a:rPr lang="pt-BR" sz="1200" b="0" i="0" u="none" strike="noStrike" kern="1200" baseline="0" dirty="0" smtClean="0">
                <a:solidFill>
                  <a:schemeClr val="tx1"/>
                </a:solidFill>
                <a:latin typeface="+mn-lt"/>
                <a:ea typeface="+mn-ea"/>
                <a:cs typeface="+mn-cs"/>
              </a:rPr>
              <a:t> </a:t>
            </a:r>
            <a:r>
              <a:rPr lang="pt-BR" sz="1200" b="0" i="0" u="none" strike="noStrike" kern="1200" baseline="0" dirty="0" err="1" smtClean="0">
                <a:solidFill>
                  <a:schemeClr val="tx1"/>
                </a:solidFill>
                <a:latin typeface="+mn-lt"/>
                <a:ea typeface="+mn-ea"/>
                <a:cs typeface="+mn-cs"/>
              </a:rPr>
              <a:t>Products</a:t>
            </a:r>
            <a:r>
              <a:rPr lang="pt-BR" sz="1200" b="0" i="0" u="none" strike="noStrike" kern="1200" baseline="0" dirty="0" smtClean="0">
                <a:solidFill>
                  <a:schemeClr val="tx1"/>
                </a:solidFill>
                <a:latin typeface="+mn-lt"/>
                <a:ea typeface="+mn-ea"/>
                <a:cs typeface="+mn-cs"/>
              </a:rPr>
              <a:t> </a:t>
            </a:r>
          </a:p>
          <a:p>
            <a:r>
              <a:rPr lang="nl-NL" sz="1200" b="0" i="0" u="none" strike="noStrike" kern="1200" baseline="0" dirty="0" smtClean="0">
                <a:solidFill>
                  <a:schemeClr val="tx1"/>
                </a:solidFill>
                <a:latin typeface="+mn-lt"/>
                <a:ea typeface="+mn-ea"/>
                <a:cs typeface="+mn-cs"/>
              </a:rPr>
              <a:t>•N2O5 + AER:H2O (het) → ?2HNO3(</a:t>
            </a:r>
            <a:r>
              <a:rPr lang="nl-NL" sz="1200" b="0" i="0" u="none" strike="noStrike" kern="1200" baseline="0" dirty="0" err="1" smtClean="0">
                <a:solidFill>
                  <a:schemeClr val="tx1"/>
                </a:solidFill>
                <a:latin typeface="+mn-lt"/>
                <a:ea typeface="+mn-ea"/>
                <a:cs typeface="+mn-cs"/>
              </a:rPr>
              <a:t>aq</a:t>
            </a:r>
            <a:r>
              <a:rPr lang="nl-NL" sz="1200" b="0" i="0" u="none" strike="noStrike" kern="1200" baseline="0" dirty="0" smtClean="0">
                <a:solidFill>
                  <a:schemeClr val="tx1"/>
                </a:solidFill>
                <a:latin typeface="+mn-lt"/>
                <a:ea typeface="+mn-ea"/>
                <a:cs typeface="+mn-cs"/>
              </a:rPr>
              <a:t>) </a:t>
            </a:r>
          </a:p>
          <a:p>
            <a:r>
              <a:rPr lang="nl-NL" sz="1200" b="0" i="0" u="none" strike="noStrike" kern="1200" baseline="0" dirty="0" smtClean="0">
                <a:solidFill>
                  <a:schemeClr val="tx1"/>
                </a:solidFill>
                <a:latin typeface="+mn-lt"/>
                <a:ea typeface="+mn-ea"/>
                <a:cs typeface="+mn-cs"/>
              </a:rPr>
              <a:t>•N2O5 + </a:t>
            </a:r>
            <a:r>
              <a:rPr lang="nl-NL" sz="1200" b="0" i="0" u="none" strike="noStrike" kern="1200" baseline="0" dirty="0" err="1" smtClean="0">
                <a:solidFill>
                  <a:schemeClr val="tx1"/>
                </a:solidFill>
                <a:latin typeface="+mn-lt"/>
                <a:ea typeface="+mn-ea"/>
                <a:cs typeface="+mn-cs"/>
              </a:rPr>
              <a:t>AER:HCl</a:t>
            </a:r>
            <a:r>
              <a:rPr lang="nl-NL" sz="1200" b="0" i="0" u="none" strike="noStrike" kern="1200" baseline="0" dirty="0" smtClean="0">
                <a:solidFill>
                  <a:schemeClr val="tx1"/>
                </a:solidFill>
                <a:latin typeface="+mn-lt"/>
                <a:ea typeface="+mn-ea"/>
                <a:cs typeface="+mn-cs"/>
              </a:rPr>
              <a:t> (het) → ?HNO3(</a:t>
            </a:r>
            <a:r>
              <a:rPr lang="nl-NL" sz="1200" b="0" i="0" u="none" strike="noStrike" kern="1200" baseline="0" dirty="0" err="1" smtClean="0">
                <a:solidFill>
                  <a:schemeClr val="tx1"/>
                </a:solidFill>
                <a:latin typeface="+mn-lt"/>
                <a:ea typeface="+mn-ea"/>
                <a:cs typeface="+mn-cs"/>
              </a:rPr>
              <a:t>aq</a:t>
            </a:r>
            <a:r>
              <a:rPr lang="nl-NL" sz="1200" b="0" i="0" u="none" strike="noStrike" kern="1200" baseline="0" dirty="0" smtClean="0">
                <a:solidFill>
                  <a:schemeClr val="tx1"/>
                </a:solidFill>
                <a:latin typeface="+mn-lt"/>
                <a:ea typeface="+mn-ea"/>
                <a:cs typeface="+mn-cs"/>
              </a:rPr>
              <a:t>) + ClNO2</a:t>
            </a:r>
          </a:p>
          <a:p>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2DD6918-2740-9A4A-A3F8-4D34488AC530}" type="slidenum">
              <a:rPr lang="en-US" smtClean="0"/>
              <a:t>7</a:t>
            </a:fld>
            <a:endParaRPr lang="en-US"/>
          </a:p>
        </p:txBody>
      </p:sp>
    </p:spTree>
    <p:extLst>
      <p:ext uri="{BB962C8B-B14F-4D97-AF65-F5344CB8AC3E}">
        <p14:creationId xmlns:p14="http://schemas.microsoft.com/office/powerpoint/2010/main" val="1985873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rPr>
              <a:t>Observations of wildfire </a:t>
            </a:r>
            <a:r>
              <a:rPr lang="en-US" b="1" dirty="0" smtClean="0">
                <a:solidFill>
                  <a:srgbClr val="000090"/>
                </a:solidFill>
              </a:rPr>
              <a:t>D</a:t>
            </a:r>
            <a:r>
              <a:rPr lang="en-US" dirty="0" smtClean="0">
                <a:solidFill>
                  <a:srgbClr val="000090"/>
                </a:solidFill>
              </a:rPr>
              <a:t>O3/</a:t>
            </a:r>
            <a:r>
              <a:rPr lang="en-US" b="1" dirty="0" smtClean="0">
                <a:solidFill>
                  <a:srgbClr val="000090"/>
                </a:solidFill>
              </a:rPr>
              <a:t>D</a:t>
            </a:r>
            <a:r>
              <a:rPr lang="en-US" dirty="0" smtClean="0">
                <a:solidFill>
                  <a:srgbClr val="000090"/>
                </a:solidFill>
              </a:rPr>
              <a:t>CO by biome and plume age. Where multiple plumes were encountered, we report the mean or range and the number of independent plumes encountered. Adopted from Jaffe and </a:t>
            </a:r>
            <a:r>
              <a:rPr lang="en-US" dirty="0" err="1" smtClean="0">
                <a:solidFill>
                  <a:srgbClr val="000090"/>
                </a:solidFill>
              </a:rPr>
              <a:t>Wigder</a:t>
            </a:r>
            <a:r>
              <a:rPr lang="en-US" dirty="0" smtClean="0">
                <a:solidFill>
                  <a:srgbClr val="000090"/>
                </a:solidFill>
              </a:rPr>
              <a:t>, 2012.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calculation yields a value that is 3.5% of the global in-situ tropospheric O3 production of approximately 5000 </a:t>
            </a:r>
            <a:r>
              <a:rPr lang="en-US" sz="1200" kern="1200" dirty="0" err="1" smtClean="0">
                <a:solidFill>
                  <a:schemeClr val="tx1"/>
                </a:solidFill>
                <a:effectLst/>
                <a:latin typeface="+mn-lt"/>
                <a:ea typeface="+mn-ea"/>
                <a:cs typeface="+mn-cs"/>
              </a:rPr>
              <a:t>Tg</a:t>
            </a:r>
            <a:r>
              <a:rPr lang="en-US" sz="1200" kern="1200" dirty="0" smtClean="0">
                <a:solidFill>
                  <a:schemeClr val="tx1"/>
                </a:solidFill>
                <a:effectLst/>
                <a:latin typeface="+mn-lt"/>
                <a:ea typeface="+mn-ea"/>
                <a:cs typeface="+mn-cs"/>
              </a:rPr>
              <a:t> year1 (</a:t>
            </a:r>
            <a:r>
              <a:rPr lang="en-US" sz="1200" kern="1200" dirty="0" err="1" smtClean="0">
                <a:solidFill>
                  <a:schemeClr val="tx1"/>
                </a:solidFill>
                <a:effectLst/>
                <a:latin typeface="+mn-lt"/>
                <a:ea typeface="+mn-ea"/>
                <a:cs typeface="+mn-cs"/>
              </a:rPr>
              <a:t>Bey</a:t>
            </a:r>
            <a:r>
              <a:rPr lang="en-US" sz="1200" kern="1200" dirty="0" smtClean="0">
                <a:solidFill>
                  <a:schemeClr val="tx1"/>
                </a:solidFill>
                <a:effectLst/>
                <a:latin typeface="+mn-lt"/>
                <a:ea typeface="+mn-ea"/>
                <a:cs typeface="+mn-cs"/>
              </a:rPr>
              <a:t> et al., 2001).</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82DD6918-2740-9A4A-A3F8-4D34488AC530}" type="slidenum">
              <a:rPr lang="en-US" smtClean="0"/>
              <a:t>8</a:t>
            </a:fld>
            <a:endParaRPr lang="en-US"/>
          </a:p>
        </p:txBody>
      </p:sp>
    </p:spTree>
    <p:extLst>
      <p:ext uri="{BB962C8B-B14F-4D97-AF65-F5344CB8AC3E}">
        <p14:creationId xmlns:p14="http://schemas.microsoft.com/office/powerpoint/2010/main" val="1985873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90"/>
                </a:solidFill>
              </a:rPr>
              <a:t>Observations of wildfire </a:t>
            </a:r>
            <a:r>
              <a:rPr lang="en-US" b="1" dirty="0" smtClean="0">
                <a:solidFill>
                  <a:srgbClr val="000090"/>
                </a:solidFill>
              </a:rPr>
              <a:t>D</a:t>
            </a:r>
            <a:r>
              <a:rPr lang="en-US" dirty="0" smtClean="0">
                <a:solidFill>
                  <a:srgbClr val="000090"/>
                </a:solidFill>
              </a:rPr>
              <a:t>O3/</a:t>
            </a:r>
            <a:r>
              <a:rPr lang="en-US" b="1" dirty="0" smtClean="0">
                <a:solidFill>
                  <a:srgbClr val="000090"/>
                </a:solidFill>
              </a:rPr>
              <a:t>D</a:t>
            </a:r>
            <a:r>
              <a:rPr lang="en-US" dirty="0" smtClean="0">
                <a:solidFill>
                  <a:srgbClr val="000090"/>
                </a:solidFill>
              </a:rPr>
              <a:t>CO by biome and plume age. Where multiple plumes were encountered, we report the mean or range and the number of independent plumes encountered. Adopted from Jaffe and </a:t>
            </a:r>
            <a:r>
              <a:rPr lang="en-US" dirty="0" err="1" smtClean="0">
                <a:solidFill>
                  <a:srgbClr val="000090"/>
                </a:solidFill>
              </a:rPr>
              <a:t>Wigder</a:t>
            </a:r>
            <a:r>
              <a:rPr lang="en-US" dirty="0" smtClean="0">
                <a:solidFill>
                  <a:srgbClr val="000090"/>
                </a:solidFill>
              </a:rPr>
              <a:t>, 2012.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calculation yields a value that is 3.5% of the global in-situ tropospheric O3 production of approximately 5000 </a:t>
            </a:r>
            <a:r>
              <a:rPr lang="en-US" sz="1200" kern="1200" dirty="0" err="1" smtClean="0">
                <a:solidFill>
                  <a:schemeClr val="tx1"/>
                </a:solidFill>
                <a:effectLst/>
                <a:latin typeface="+mn-lt"/>
                <a:ea typeface="+mn-ea"/>
                <a:cs typeface="+mn-cs"/>
              </a:rPr>
              <a:t>Tg</a:t>
            </a:r>
            <a:r>
              <a:rPr lang="en-US" sz="1200" kern="1200" dirty="0" smtClean="0">
                <a:solidFill>
                  <a:schemeClr val="tx1"/>
                </a:solidFill>
                <a:effectLst/>
                <a:latin typeface="+mn-lt"/>
                <a:ea typeface="+mn-ea"/>
                <a:cs typeface="+mn-cs"/>
              </a:rPr>
              <a:t> year1 (</a:t>
            </a:r>
            <a:r>
              <a:rPr lang="en-US" sz="1200" kern="1200" dirty="0" err="1" smtClean="0">
                <a:solidFill>
                  <a:schemeClr val="tx1"/>
                </a:solidFill>
                <a:effectLst/>
                <a:latin typeface="+mn-lt"/>
                <a:ea typeface="+mn-ea"/>
                <a:cs typeface="+mn-cs"/>
              </a:rPr>
              <a:t>Bey</a:t>
            </a:r>
            <a:r>
              <a:rPr lang="en-US" sz="1200" kern="1200" dirty="0" smtClean="0">
                <a:solidFill>
                  <a:schemeClr val="tx1"/>
                </a:solidFill>
                <a:effectLst/>
                <a:latin typeface="+mn-lt"/>
                <a:ea typeface="+mn-ea"/>
                <a:cs typeface="+mn-cs"/>
              </a:rPr>
              <a:t> et al., 2001).</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82DD6918-2740-9A4A-A3F8-4D34488AC530}" type="slidenum">
              <a:rPr lang="en-US" smtClean="0"/>
              <a:t>9</a:t>
            </a:fld>
            <a:endParaRPr lang="en-US"/>
          </a:p>
        </p:txBody>
      </p:sp>
    </p:spTree>
    <p:extLst>
      <p:ext uri="{BB962C8B-B14F-4D97-AF65-F5344CB8AC3E}">
        <p14:creationId xmlns:p14="http://schemas.microsoft.com/office/powerpoint/2010/main" val="1985873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199" y="6356350"/>
            <a:ext cx="3487272" cy="365125"/>
          </a:xfrm>
          <a:prstGeom prst="rect">
            <a:avLst/>
          </a:prstGeom>
        </p:spPr>
        <p:txBody>
          <a:bodyPr/>
          <a:lstStyle/>
          <a:p>
            <a:fld id="{D8C928BE-DD2E-4A40-A4FF-CCFF442A9653}" type="datetimeFigureOut">
              <a:rPr lang="en-US" smtClean="0"/>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A1044DE-550A-904C-9708-67F65058407C}" type="slidenum">
              <a:rPr lang="en-US" smtClean="0"/>
              <a:t>‹#›</a:t>
            </a:fld>
            <a:endParaRPr lang="en-US"/>
          </a:p>
        </p:txBody>
      </p:sp>
    </p:spTree>
    <p:extLst>
      <p:ext uri="{BB962C8B-B14F-4D97-AF65-F5344CB8AC3E}">
        <p14:creationId xmlns:p14="http://schemas.microsoft.com/office/powerpoint/2010/main" val="1064681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199" y="6356350"/>
            <a:ext cx="3487272" cy="365125"/>
          </a:xfrm>
          <a:prstGeom prst="rect">
            <a:avLst/>
          </a:prstGeom>
        </p:spPr>
        <p:txBody>
          <a:bodyPr/>
          <a:lstStyle/>
          <a:p>
            <a:fld id="{D8C928BE-DD2E-4A40-A4FF-CCFF442A9653}" type="datetimeFigureOut">
              <a:rPr lang="en-US" smtClean="0"/>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A1044DE-550A-904C-9708-67F65058407C}" type="slidenum">
              <a:rPr lang="en-US" smtClean="0"/>
              <a:t>‹#›</a:t>
            </a:fld>
            <a:endParaRPr lang="en-US"/>
          </a:p>
        </p:txBody>
      </p:sp>
    </p:spTree>
    <p:extLst>
      <p:ext uri="{BB962C8B-B14F-4D97-AF65-F5344CB8AC3E}">
        <p14:creationId xmlns:p14="http://schemas.microsoft.com/office/powerpoint/2010/main" val="2416186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199" y="6356350"/>
            <a:ext cx="3487272" cy="365125"/>
          </a:xfrm>
          <a:prstGeom prst="rect">
            <a:avLst/>
          </a:prstGeom>
        </p:spPr>
        <p:txBody>
          <a:bodyPr/>
          <a:lstStyle/>
          <a:p>
            <a:fld id="{D8C928BE-DD2E-4A40-A4FF-CCFF442A9653}" type="datetimeFigureOut">
              <a:rPr lang="en-US" smtClean="0"/>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A1044DE-550A-904C-9708-67F65058407C}" type="slidenum">
              <a:rPr lang="en-US" smtClean="0"/>
              <a:t>‹#›</a:t>
            </a:fld>
            <a:endParaRPr lang="en-US"/>
          </a:p>
        </p:txBody>
      </p:sp>
    </p:spTree>
    <p:extLst>
      <p:ext uri="{BB962C8B-B14F-4D97-AF65-F5344CB8AC3E}">
        <p14:creationId xmlns:p14="http://schemas.microsoft.com/office/powerpoint/2010/main" val="4140359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4425DB-8A92-554F-921E-D25FCBDF795F}" type="datetimeFigureOut">
              <a:rPr lang="en-US" smtClean="0"/>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049D4-6B70-1F49-A192-4B28C3EB7CA9}" type="slidenum">
              <a:rPr lang="en-US" smtClean="0"/>
              <a:t>‹#›</a:t>
            </a:fld>
            <a:endParaRPr lang="en-US"/>
          </a:p>
        </p:txBody>
      </p:sp>
    </p:spTree>
    <p:extLst>
      <p:ext uri="{BB962C8B-B14F-4D97-AF65-F5344CB8AC3E}">
        <p14:creationId xmlns:p14="http://schemas.microsoft.com/office/powerpoint/2010/main" val="3461761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4425DB-8A92-554F-921E-D25FCBDF795F}" type="datetimeFigureOut">
              <a:rPr lang="en-US" smtClean="0"/>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049D4-6B70-1F49-A192-4B28C3EB7CA9}" type="slidenum">
              <a:rPr lang="en-US" smtClean="0"/>
              <a:t>‹#›</a:t>
            </a:fld>
            <a:endParaRPr lang="en-US"/>
          </a:p>
        </p:txBody>
      </p:sp>
    </p:spTree>
    <p:extLst>
      <p:ext uri="{BB962C8B-B14F-4D97-AF65-F5344CB8AC3E}">
        <p14:creationId xmlns:p14="http://schemas.microsoft.com/office/powerpoint/2010/main" val="4028502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4425DB-8A92-554F-921E-D25FCBDF795F}" type="datetimeFigureOut">
              <a:rPr lang="en-US" smtClean="0"/>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049D4-6B70-1F49-A192-4B28C3EB7CA9}" type="slidenum">
              <a:rPr lang="en-US" smtClean="0"/>
              <a:t>‹#›</a:t>
            </a:fld>
            <a:endParaRPr lang="en-US"/>
          </a:p>
        </p:txBody>
      </p:sp>
    </p:spTree>
    <p:extLst>
      <p:ext uri="{BB962C8B-B14F-4D97-AF65-F5344CB8AC3E}">
        <p14:creationId xmlns:p14="http://schemas.microsoft.com/office/powerpoint/2010/main" val="3186569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4425DB-8A92-554F-921E-D25FCBDF795F}" type="datetimeFigureOut">
              <a:rPr lang="en-US" smtClean="0"/>
              <a:t>1/25/16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6049D4-6B70-1F49-A192-4B28C3EB7CA9}" type="slidenum">
              <a:rPr lang="en-US" smtClean="0"/>
              <a:t>‹#›</a:t>
            </a:fld>
            <a:endParaRPr lang="en-US"/>
          </a:p>
        </p:txBody>
      </p:sp>
    </p:spTree>
    <p:extLst>
      <p:ext uri="{BB962C8B-B14F-4D97-AF65-F5344CB8AC3E}">
        <p14:creationId xmlns:p14="http://schemas.microsoft.com/office/powerpoint/2010/main" val="2467096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4425DB-8A92-554F-921E-D25FCBDF795F}" type="datetimeFigureOut">
              <a:rPr lang="en-US" smtClean="0"/>
              <a:t>1/25/16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6049D4-6B70-1F49-A192-4B28C3EB7CA9}" type="slidenum">
              <a:rPr lang="en-US" smtClean="0"/>
              <a:t>‹#›</a:t>
            </a:fld>
            <a:endParaRPr lang="en-US"/>
          </a:p>
        </p:txBody>
      </p:sp>
    </p:spTree>
    <p:extLst>
      <p:ext uri="{BB962C8B-B14F-4D97-AF65-F5344CB8AC3E}">
        <p14:creationId xmlns:p14="http://schemas.microsoft.com/office/powerpoint/2010/main" val="745142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4425DB-8A92-554F-921E-D25FCBDF795F}" type="datetimeFigureOut">
              <a:rPr lang="en-US" smtClean="0"/>
              <a:t>1/25/16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6049D4-6B70-1F49-A192-4B28C3EB7CA9}" type="slidenum">
              <a:rPr lang="en-US" smtClean="0"/>
              <a:t>‹#›</a:t>
            </a:fld>
            <a:endParaRPr lang="en-US"/>
          </a:p>
        </p:txBody>
      </p:sp>
    </p:spTree>
    <p:extLst>
      <p:ext uri="{BB962C8B-B14F-4D97-AF65-F5344CB8AC3E}">
        <p14:creationId xmlns:p14="http://schemas.microsoft.com/office/powerpoint/2010/main" val="3161613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4425DB-8A92-554F-921E-D25FCBDF795F}" type="datetimeFigureOut">
              <a:rPr lang="en-US" smtClean="0"/>
              <a:t>1/25/16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6049D4-6B70-1F49-A192-4B28C3EB7CA9}" type="slidenum">
              <a:rPr lang="en-US" smtClean="0"/>
              <a:t>‹#›</a:t>
            </a:fld>
            <a:endParaRPr lang="en-US"/>
          </a:p>
        </p:txBody>
      </p:sp>
    </p:spTree>
    <p:extLst>
      <p:ext uri="{BB962C8B-B14F-4D97-AF65-F5344CB8AC3E}">
        <p14:creationId xmlns:p14="http://schemas.microsoft.com/office/powerpoint/2010/main" val="19840589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4425DB-8A92-554F-921E-D25FCBDF795F}" type="datetimeFigureOut">
              <a:rPr lang="en-US" smtClean="0"/>
              <a:t>1/25/16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6049D4-6B70-1F49-A192-4B28C3EB7CA9}" type="slidenum">
              <a:rPr lang="en-US" smtClean="0"/>
              <a:t>‹#›</a:t>
            </a:fld>
            <a:endParaRPr lang="en-US"/>
          </a:p>
        </p:txBody>
      </p:sp>
    </p:spTree>
    <p:extLst>
      <p:ext uri="{BB962C8B-B14F-4D97-AF65-F5344CB8AC3E}">
        <p14:creationId xmlns:p14="http://schemas.microsoft.com/office/powerpoint/2010/main" val="3671346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199" y="6356350"/>
            <a:ext cx="3487272" cy="365125"/>
          </a:xfrm>
          <a:prstGeom prst="rect">
            <a:avLst/>
          </a:prstGeom>
        </p:spPr>
        <p:txBody>
          <a:bodyPr/>
          <a:lstStyle/>
          <a:p>
            <a:fld id="{D8C928BE-DD2E-4A40-A4FF-CCFF442A9653}" type="datetimeFigureOut">
              <a:rPr lang="en-US" smtClean="0"/>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A1044DE-550A-904C-9708-67F65058407C}" type="slidenum">
              <a:rPr lang="en-US" smtClean="0"/>
              <a:t>‹#›</a:t>
            </a:fld>
            <a:endParaRPr lang="en-US"/>
          </a:p>
        </p:txBody>
      </p:sp>
    </p:spTree>
    <p:extLst>
      <p:ext uri="{BB962C8B-B14F-4D97-AF65-F5344CB8AC3E}">
        <p14:creationId xmlns:p14="http://schemas.microsoft.com/office/powerpoint/2010/main" val="4070760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4425DB-8A92-554F-921E-D25FCBDF795F}" type="datetimeFigureOut">
              <a:rPr lang="en-US" smtClean="0"/>
              <a:t>1/25/16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6049D4-6B70-1F49-A192-4B28C3EB7CA9}" type="slidenum">
              <a:rPr lang="en-US" smtClean="0"/>
              <a:t>‹#›</a:t>
            </a:fld>
            <a:endParaRPr lang="en-US"/>
          </a:p>
        </p:txBody>
      </p:sp>
    </p:spTree>
    <p:extLst>
      <p:ext uri="{BB962C8B-B14F-4D97-AF65-F5344CB8AC3E}">
        <p14:creationId xmlns:p14="http://schemas.microsoft.com/office/powerpoint/2010/main" val="3478519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4425DB-8A92-554F-921E-D25FCBDF795F}" type="datetimeFigureOut">
              <a:rPr lang="en-US" smtClean="0"/>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049D4-6B70-1F49-A192-4B28C3EB7CA9}" type="slidenum">
              <a:rPr lang="en-US" smtClean="0"/>
              <a:t>‹#›</a:t>
            </a:fld>
            <a:endParaRPr lang="en-US"/>
          </a:p>
        </p:txBody>
      </p:sp>
    </p:spTree>
    <p:extLst>
      <p:ext uri="{BB962C8B-B14F-4D97-AF65-F5344CB8AC3E}">
        <p14:creationId xmlns:p14="http://schemas.microsoft.com/office/powerpoint/2010/main" val="1972428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4425DB-8A92-554F-921E-D25FCBDF795F}" type="datetimeFigureOut">
              <a:rPr lang="en-US" smtClean="0"/>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6049D4-6B70-1F49-A192-4B28C3EB7CA9}" type="slidenum">
              <a:rPr lang="en-US" smtClean="0"/>
              <a:t>‹#›</a:t>
            </a:fld>
            <a:endParaRPr lang="en-US"/>
          </a:p>
        </p:txBody>
      </p:sp>
    </p:spTree>
    <p:extLst>
      <p:ext uri="{BB962C8B-B14F-4D97-AF65-F5344CB8AC3E}">
        <p14:creationId xmlns:p14="http://schemas.microsoft.com/office/powerpoint/2010/main" val="1777799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199" y="6356350"/>
            <a:ext cx="3487272" cy="365125"/>
          </a:xfrm>
          <a:prstGeom prst="rect">
            <a:avLst/>
          </a:prstGeom>
        </p:spPr>
        <p:txBody>
          <a:bodyPr/>
          <a:lstStyle/>
          <a:p>
            <a:fld id="{D8C928BE-DD2E-4A40-A4FF-CCFF442A9653}" type="datetimeFigureOut">
              <a:rPr lang="en-US" smtClean="0"/>
              <a:t>1/25/16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A1044DE-550A-904C-9708-67F65058407C}" type="slidenum">
              <a:rPr lang="en-US" smtClean="0"/>
              <a:t>‹#›</a:t>
            </a:fld>
            <a:endParaRPr lang="en-US"/>
          </a:p>
        </p:txBody>
      </p:sp>
    </p:spTree>
    <p:extLst>
      <p:ext uri="{BB962C8B-B14F-4D97-AF65-F5344CB8AC3E}">
        <p14:creationId xmlns:p14="http://schemas.microsoft.com/office/powerpoint/2010/main" val="1767199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199" y="6356350"/>
            <a:ext cx="3487272" cy="365125"/>
          </a:xfrm>
          <a:prstGeom prst="rect">
            <a:avLst/>
          </a:prstGeom>
        </p:spPr>
        <p:txBody>
          <a:bodyPr/>
          <a:lstStyle/>
          <a:p>
            <a:fld id="{D8C928BE-DD2E-4A40-A4FF-CCFF442A9653}" type="datetimeFigureOut">
              <a:rPr lang="en-US" smtClean="0"/>
              <a:t>1/25/16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A1044DE-550A-904C-9708-67F65058407C}" type="slidenum">
              <a:rPr lang="en-US" smtClean="0"/>
              <a:t>‹#›</a:t>
            </a:fld>
            <a:endParaRPr lang="en-US"/>
          </a:p>
        </p:txBody>
      </p:sp>
    </p:spTree>
    <p:extLst>
      <p:ext uri="{BB962C8B-B14F-4D97-AF65-F5344CB8AC3E}">
        <p14:creationId xmlns:p14="http://schemas.microsoft.com/office/powerpoint/2010/main" val="391228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199" y="6356350"/>
            <a:ext cx="3487272" cy="365125"/>
          </a:xfrm>
          <a:prstGeom prst="rect">
            <a:avLst/>
          </a:prstGeom>
        </p:spPr>
        <p:txBody>
          <a:bodyPr/>
          <a:lstStyle/>
          <a:p>
            <a:fld id="{D8C928BE-DD2E-4A40-A4FF-CCFF442A9653}" type="datetimeFigureOut">
              <a:rPr lang="en-US" smtClean="0"/>
              <a:t>1/25/16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CA1044DE-550A-904C-9708-67F65058407C}" type="slidenum">
              <a:rPr lang="en-US" smtClean="0"/>
              <a:t>‹#›</a:t>
            </a:fld>
            <a:endParaRPr lang="en-US"/>
          </a:p>
        </p:txBody>
      </p:sp>
    </p:spTree>
    <p:extLst>
      <p:ext uri="{BB962C8B-B14F-4D97-AF65-F5344CB8AC3E}">
        <p14:creationId xmlns:p14="http://schemas.microsoft.com/office/powerpoint/2010/main" val="3082516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199" y="6356350"/>
            <a:ext cx="3487272" cy="365125"/>
          </a:xfrm>
          <a:prstGeom prst="rect">
            <a:avLst/>
          </a:prstGeom>
        </p:spPr>
        <p:txBody>
          <a:bodyPr/>
          <a:lstStyle/>
          <a:p>
            <a:fld id="{D8C928BE-DD2E-4A40-A4FF-CCFF442A9653}" type="datetimeFigureOut">
              <a:rPr lang="en-US" smtClean="0"/>
              <a:t>1/25/16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CA1044DE-550A-904C-9708-67F65058407C}" type="slidenum">
              <a:rPr lang="en-US" smtClean="0"/>
              <a:t>‹#›</a:t>
            </a:fld>
            <a:endParaRPr lang="en-US"/>
          </a:p>
        </p:txBody>
      </p:sp>
    </p:spTree>
    <p:extLst>
      <p:ext uri="{BB962C8B-B14F-4D97-AF65-F5344CB8AC3E}">
        <p14:creationId xmlns:p14="http://schemas.microsoft.com/office/powerpoint/2010/main" val="4167222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199" y="6356350"/>
            <a:ext cx="3487272" cy="365125"/>
          </a:xfrm>
          <a:prstGeom prst="rect">
            <a:avLst/>
          </a:prstGeom>
        </p:spPr>
        <p:txBody>
          <a:bodyPr/>
          <a:lstStyle/>
          <a:p>
            <a:fld id="{D8C928BE-DD2E-4A40-A4FF-CCFF442A9653}" type="datetimeFigureOut">
              <a:rPr lang="en-US" smtClean="0"/>
              <a:t>1/25/16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A1044DE-550A-904C-9708-67F65058407C}" type="slidenum">
              <a:rPr lang="en-US" smtClean="0"/>
              <a:t>‹#›</a:t>
            </a:fld>
            <a:endParaRPr lang="en-US"/>
          </a:p>
        </p:txBody>
      </p:sp>
    </p:spTree>
    <p:extLst>
      <p:ext uri="{BB962C8B-B14F-4D97-AF65-F5344CB8AC3E}">
        <p14:creationId xmlns:p14="http://schemas.microsoft.com/office/powerpoint/2010/main" val="2037398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199" y="6356350"/>
            <a:ext cx="3487272" cy="365125"/>
          </a:xfrm>
          <a:prstGeom prst="rect">
            <a:avLst/>
          </a:prstGeom>
        </p:spPr>
        <p:txBody>
          <a:bodyPr/>
          <a:lstStyle/>
          <a:p>
            <a:fld id="{D8C928BE-DD2E-4A40-A4FF-CCFF442A9653}" type="datetimeFigureOut">
              <a:rPr lang="en-US" smtClean="0"/>
              <a:t>1/25/16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A1044DE-550A-904C-9708-67F65058407C}" type="slidenum">
              <a:rPr lang="en-US" smtClean="0"/>
              <a:t>‹#›</a:t>
            </a:fld>
            <a:endParaRPr lang="en-US"/>
          </a:p>
        </p:txBody>
      </p:sp>
    </p:spTree>
    <p:extLst>
      <p:ext uri="{BB962C8B-B14F-4D97-AF65-F5344CB8AC3E}">
        <p14:creationId xmlns:p14="http://schemas.microsoft.com/office/powerpoint/2010/main" val="2766846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199" y="6356350"/>
            <a:ext cx="3487272" cy="365125"/>
          </a:xfrm>
          <a:prstGeom prst="rect">
            <a:avLst/>
          </a:prstGeom>
        </p:spPr>
        <p:txBody>
          <a:bodyPr/>
          <a:lstStyle/>
          <a:p>
            <a:fld id="{D8C928BE-DD2E-4A40-A4FF-CCFF442A9653}" type="datetimeFigureOut">
              <a:rPr lang="en-US" smtClean="0"/>
              <a:t>1/25/16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A1044DE-550A-904C-9708-67F65058407C}" type="slidenum">
              <a:rPr lang="en-US" smtClean="0"/>
              <a:t>‹#›</a:t>
            </a:fld>
            <a:endParaRPr lang="en-US"/>
          </a:p>
        </p:txBody>
      </p:sp>
    </p:spTree>
    <p:extLst>
      <p:ext uri="{BB962C8B-B14F-4D97-AF65-F5344CB8AC3E}">
        <p14:creationId xmlns:p14="http://schemas.microsoft.com/office/powerpoint/2010/main" val="23379480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Rectangle 8"/>
          <p:cNvSpPr/>
          <p:nvPr/>
        </p:nvSpPr>
        <p:spPr>
          <a:xfrm>
            <a:off x="6124387" y="6352143"/>
            <a:ext cx="2668419" cy="338554"/>
          </a:xfrm>
          <a:prstGeom prst="rect">
            <a:avLst/>
          </a:prstGeom>
        </p:spPr>
        <p:txBody>
          <a:bodyPr wrap="none">
            <a:spAutoFit/>
          </a:bodyPr>
          <a:lstStyle/>
          <a:p>
            <a:r>
              <a:rPr lang="en-US" sz="1600" b="0" i="1" dirty="0" smtClean="0">
                <a:solidFill>
                  <a:srgbClr val="000000"/>
                </a:solidFill>
                <a:latin typeface="Times New Roman"/>
                <a:ea typeface="Times New Roman"/>
                <a:cs typeface="Times New Roman"/>
              </a:rPr>
              <a:t>Chapter 1 First Draft Review</a:t>
            </a:r>
            <a:r>
              <a:rPr lang="en-GB" sz="1600" b="0" i="1" dirty="0" smtClean="0">
                <a:solidFill>
                  <a:srgbClr val="000000"/>
                </a:solidFill>
                <a:latin typeface="Times New Roman"/>
                <a:cs typeface="Times New Roman"/>
              </a:rPr>
              <a:t>  </a:t>
            </a:r>
            <a:endParaRPr lang="en-US" sz="1600" b="0" i="1" dirty="0">
              <a:solidFill>
                <a:srgbClr val="000000"/>
              </a:solidFill>
              <a:latin typeface="Times New Roman"/>
              <a:cs typeface="Times New Roman"/>
            </a:endParaRPr>
          </a:p>
        </p:txBody>
      </p:sp>
      <p:sp>
        <p:nvSpPr>
          <p:cNvPr id="11" name="Rectangle 10"/>
          <p:cNvSpPr/>
          <p:nvPr/>
        </p:nvSpPr>
        <p:spPr>
          <a:xfrm>
            <a:off x="457200" y="6352143"/>
            <a:ext cx="5155778" cy="338554"/>
          </a:xfrm>
          <a:prstGeom prst="rect">
            <a:avLst/>
          </a:prstGeom>
        </p:spPr>
        <p:txBody>
          <a:bodyPr wrap="none">
            <a:spAutoFit/>
          </a:bodyPr>
          <a:lstStyle/>
          <a:p>
            <a:r>
              <a:rPr lang="en-US" sz="1600" b="0" dirty="0" smtClean="0">
                <a:solidFill>
                  <a:srgbClr val="000000"/>
                </a:solidFill>
              </a:rPr>
              <a:t>TOAR Workshop 1.03, </a:t>
            </a:r>
            <a:r>
              <a:rPr lang="en-US" sz="1600" b="0" i="0" dirty="0" smtClean="0">
                <a:solidFill>
                  <a:srgbClr val="000000"/>
                </a:solidFill>
                <a:latin typeface="+mn-lt"/>
                <a:ea typeface="Calibri"/>
                <a:cs typeface="Calibri"/>
              </a:rPr>
              <a:t>January 25 - 27, 2016, </a:t>
            </a:r>
            <a:r>
              <a:rPr lang="en-US" sz="1600" b="0" dirty="0" smtClean="0">
                <a:solidFill>
                  <a:srgbClr val="000000"/>
                </a:solidFill>
              </a:rPr>
              <a:t>Beijing, China</a:t>
            </a:r>
            <a:endParaRPr lang="en-US" sz="1600" b="0" dirty="0">
              <a:solidFill>
                <a:srgbClr val="000000"/>
              </a:solidFill>
            </a:endParaRPr>
          </a:p>
        </p:txBody>
      </p:sp>
      <p:cxnSp>
        <p:nvCxnSpPr>
          <p:cNvPr id="4" name="Straight Connector 3"/>
          <p:cNvCxnSpPr/>
          <p:nvPr/>
        </p:nvCxnSpPr>
        <p:spPr>
          <a:xfrm>
            <a:off x="457200" y="6352143"/>
            <a:ext cx="82296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3395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4425DB-8A92-554F-921E-D25FCBDF795F}" type="datetimeFigureOut">
              <a:rPr lang="en-US" smtClean="0"/>
              <a:t>1/25/16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6049D4-6B70-1F49-A192-4B28C3EB7CA9}" type="slidenum">
              <a:rPr lang="en-US" smtClean="0"/>
              <a:t>‹#›</a:t>
            </a:fld>
            <a:endParaRPr lang="en-US"/>
          </a:p>
        </p:txBody>
      </p:sp>
    </p:spTree>
    <p:extLst>
      <p:ext uri="{BB962C8B-B14F-4D97-AF65-F5344CB8AC3E}">
        <p14:creationId xmlns:p14="http://schemas.microsoft.com/office/powerpoint/2010/main" val="552663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936" y="1670866"/>
            <a:ext cx="8772641" cy="2185214"/>
          </a:xfrm>
        </p:spPr>
        <p:txBody>
          <a:bodyPr wrap="square">
            <a:spAutoFit/>
          </a:bodyPr>
          <a:lstStyle/>
          <a:p>
            <a:r>
              <a:rPr lang="en-GB" sz="3600" b="1" dirty="0" smtClean="0">
                <a:latin typeface="Times New Roman"/>
                <a:cs typeface="Times New Roman"/>
              </a:rPr>
              <a:t>Chapter 1</a:t>
            </a:r>
            <a:br>
              <a:rPr lang="en-GB" sz="3600" b="1" dirty="0" smtClean="0">
                <a:latin typeface="Times New Roman"/>
                <a:cs typeface="Times New Roman"/>
              </a:rPr>
            </a:br>
            <a:r>
              <a:rPr lang="en-GB" sz="2000" b="1" dirty="0">
                <a:latin typeface="Times New Roman"/>
                <a:cs typeface="Times New Roman"/>
              </a:rPr>
              <a:t/>
            </a:r>
            <a:br>
              <a:rPr lang="en-GB" sz="2000" b="1" dirty="0">
                <a:latin typeface="Times New Roman"/>
                <a:cs typeface="Times New Roman"/>
              </a:rPr>
            </a:br>
            <a:r>
              <a:rPr lang="en-GB" sz="4000" b="1" dirty="0" smtClean="0">
                <a:solidFill>
                  <a:srgbClr val="0000FF"/>
                </a:solidFill>
                <a:latin typeface="Times New Roman"/>
                <a:cs typeface="Times New Roman"/>
              </a:rPr>
              <a:t>Critical </a:t>
            </a:r>
            <a:r>
              <a:rPr lang="en-GB" sz="4000" b="1" dirty="0">
                <a:solidFill>
                  <a:srgbClr val="0000FF"/>
                </a:solidFill>
                <a:latin typeface="Times New Roman"/>
                <a:cs typeface="Times New Roman"/>
              </a:rPr>
              <a:t>review on the sources, sinks and budget of ozone in the troposphere </a:t>
            </a:r>
            <a:endParaRPr lang="en-US" sz="4000" dirty="0">
              <a:solidFill>
                <a:srgbClr val="0000FF"/>
              </a:solidFill>
              <a:latin typeface="Times New Roman"/>
              <a:cs typeface="Times New Roman"/>
            </a:endParaRPr>
          </a:p>
        </p:txBody>
      </p:sp>
      <p:sp>
        <p:nvSpPr>
          <p:cNvPr id="3" name="Subtitle 2"/>
          <p:cNvSpPr>
            <a:spLocks noGrp="1"/>
          </p:cNvSpPr>
          <p:nvPr>
            <p:ph type="subTitle" idx="1"/>
          </p:nvPr>
        </p:nvSpPr>
        <p:spPr>
          <a:xfrm>
            <a:off x="234818" y="3943534"/>
            <a:ext cx="8772641" cy="2166747"/>
          </a:xfrm>
        </p:spPr>
        <p:txBody>
          <a:bodyPr wrap="square">
            <a:spAutoFit/>
          </a:bodyPr>
          <a:lstStyle/>
          <a:p>
            <a:r>
              <a:rPr lang="en-US" sz="2800" b="1" dirty="0" smtClean="0">
                <a:solidFill>
                  <a:schemeClr val="tx1"/>
                </a:solidFill>
                <a:latin typeface="Times New Roman"/>
                <a:cs typeface="Times New Roman"/>
              </a:rPr>
              <a:t>Yasin Elshorbany</a:t>
            </a:r>
          </a:p>
          <a:p>
            <a:endParaRPr lang="en-US" sz="1800" baseline="30000" dirty="0" smtClean="0">
              <a:solidFill>
                <a:schemeClr val="tx1"/>
              </a:solidFill>
            </a:endParaRPr>
          </a:p>
          <a:p>
            <a:pPr algn="just"/>
            <a:r>
              <a:rPr lang="en-US" sz="2200" b="1" dirty="0" smtClean="0">
                <a:solidFill>
                  <a:srgbClr val="0000FF"/>
                </a:solidFill>
              </a:rPr>
              <a:t>Chapter Writing Team: </a:t>
            </a:r>
            <a:r>
              <a:rPr lang="en-US" sz="2200" dirty="0" smtClean="0">
                <a:solidFill>
                  <a:schemeClr val="tx1"/>
                </a:solidFill>
              </a:rPr>
              <a:t>A. T. Archibald., </a:t>
            </a:r>
            <a:r>
              <a:rPr lang="en-US" sz="2200" dirty="0">
                <a:solidFill>
                  <a:schemeClr val="tx1"/>
                </a:solidFill>
              </a:rPr>
              <a:t>Y. Elshorbany, M. Coyle, R. </a:t>
            </a:r>
            <a:r>
              <a:rPr lang="en-US" sz="2200" dirty="0" err="1">
                <a:solidFill>
                  <a:schemeClr val="tx1"/>
                </a:solidFill>
              </a:rPr>
              <a:t>Derwent</a:t>
            </a:r>
            <a:r>
              <a:rPr lang="en-US" sz="2200" dirty="0">
                <a:solidFill>
                  <a:schemeClr val="tx1"/>
                </a:solidFill>
              </a:rPr>
              <a:t>, A. </a:t>
            </a:r>
            <a:r>
              <a:rPr lang="en-US" sz="2200" dirty="0" err="1">
                <a:solidFill>
                  <a:schemeClr val="tx1"/>
                </a:solidFill>
              </a:rPr>
              <a:t>Finco</a:t>
            </a:r>
            <a:r>
              <a:rPr lang="en-US" sz="2200" dirty="0">
                <a:solidFill>
                  <a:schemeClr val="tx1"/>
                </a:solidFill>
              </a:rPr>
              <a:t>, I. </a:t>
            </a:r>
            <a:r>
              <a:rPr lang="en-US" sz="2200" dirty="0" err="1">
                <a:solidFill>
                  <a:schemeClr val="tx1"/>
                </a:solidFill>
              </a:rPr>
              <a:t>Galbally</a:t>
            </a:r>
            <a:r>
              <a:rPr lang="en-US" sz="2200" dirty="0">
                <a:solidFill>
                  <a:schemeClr val="tx1"/>
                </a:solidFill>
              </a:rPr>
              <a:t>, G. </a:t>
            </a:r>
            <a:r>
              <a:rPr lang="en-US" sz="2200" dirty="0" err="1">
                <a:solidFill>
                  <a:schemeClr val="tx1"/>
                </a:solidFill>
              </a:rPr>
              <a:t>Gerosa</a:t>
            </a:r>
            <a:r>
              <a:rPr lang="en-US" sz="2200" dirty="0">
                <a:solidFill>
                  <a:schemeClr val="tx1"/>
                </a:solidFill>
              </a:rPr>
              <a:t>, P. Griffiths, R. </a:t>
            </a:r>
            <a:r>
              <a:rPr lang="en-US" sz="2200" dirty="0" err="1">
                <a:solidFill>
                  <a:schemeClr val="tx1"/>
                </a:solidFill>
              </a:rPr>
              <a:t>Hossaini</a:t>
            </a:r>
            <a:r>
              <a:rPr lang="en-US" sz="2200" dirty="0">
                <a:solidFill>
                  <a:schemeClr val="tx1"/>
                </a:solidFill>
              </a:rPr>
              <a:t>, L. Hu, A. </a:t>
            </a:r>
            <a:r>
              <a:rPr lang="en-US" sz="2200" dirty="0" err="1">
                <a:solidFill>
                  <a:schemeClr val="tx1"/>
                </a:solidFill>
              </a:rPr>
              <a:t>Lefohn</a:t>
            </a:r>
            <a:r>
              <a:rPr lang="en-US" sz="2200" dirty="0">
                <a:solidFill>
                  <a:schemeClr val="tx1"/>
                </a:solidFill>
              </a:rPr>
              <a:t>, M. </a:t>
            </a:r>
            <a:r>
              <a:rPr lang="en-US" sz="2200" dirty="0" err="1">
                <a:solidFill>
                  <a:schemeClr val="tx1"/>
                </a:solidFill>
              </a:rPr>
              <a:t>Naja</a:t>
            </a:r>
            <a:r>
              <a:rPr lang="en-US" sz="2200" dirty="0">
                <a:solidFill>
                  <a:schemeClr val="tx1"/>
                </a:solidFill>
              </a:rPr>
              <a:t>, J. </a:t>
            </a:r>
            <a:r>
              <a:rPr lang="en-US" sz="2200" dirty="0" err="1">
                <a:solidFill>
                  <a:schemeClr val="tx1"/>
                </a:solidFill>
              </a:rPr>
              <a:t>Neu</a:t>
            </a:r>
            <a:r>
              <a:rPr lang="en-US" sz="2200" dirty="0">
                <a:solidFill>
                  <a:schemeClr val="tx1"/>
                </a:solidFill>
              </a:rPr>
              <a:t>, S. </a:t>
            </a:r>
            <a:r>
              <a:rPr lang="en-US" sz="2200" dirty="0" err="1">
                <a:solidFill>
                  <a:schemeClr val="tx1"/>
                </a:solidFill>
              </a:rPr>
              <a:t>Oltmans</a:t>
            </a:r>
            <a:r>
              <a:rPr lang="en-US" sz="2200" dirty="0">
                <a:solidFill>
                  <a:schemeClr val="tx1"/>
                </a:solidFill>
              </a:rPr>
              <a:t>, A. </a:t>
            </a:r>
            <a:r>
              <a:rPr lang="en-US" sz="2200" dirty="0" err="1">
                <a:solidFill>
                  <a:schemeClr val="tx1"/>
                </a:solidFill>
              </a:rPr>
              <a:t>Saiz</a:t>
            </a:r>
            <a:r>
              <a:rPr lang="en-US" sz="2200" dirty="0">
                <a:solidFill>
                  <a:schemeClr val="tx1"/>
                </a:solidFill>
              </a:rPr>
              <a:t>-Lopez, P. </a:t>
            </a:r>
            <a:r>
              <a:rPr lang="en-US" sz="2200" dirty="0" err="1">
                <a:solidFill>
                  <a:schemeClr val="tx1"/>
                </a:solidFill>
              </a:rPr>
              <a:t>Saxena</a:t>
            </a:r>
            <a:r>
              <a:rPr lang="en-US" sz="2200" dirty="0">
                <a:solidFill>
                  <a:schemeClr val="tx1"/>
                </a:solidFill>
              </a:rPr>
              <a:t>, M. G. Schultz, I. </a:t>
            </a:r>
            <a:r>
              <a:rPr lang="en-US" sz="2200" dirty="0" err="1">
                <a:solidFill>
                  <a:schemeClr val="tx1"/>
                </a:solidFill>
              </a:rPr>
              <a:t>Shahid</a:t>
            </a:r>
            <a:r>
              <a:rPr lang="en-US" sz="2200" dirty="0">
                <a:solidFill>
                  <a:schemeClr val="tx1"/>
                </a:solidFill>
              </a:rPr>
              <a:t>, D. </a:t>
            </a:r>
            <a:r>
              <a:rPr lang="en-US" sz="2200" dirty="0" err="1">
                <a:solidFill>
                  <a:schemeClr val="tx1"/>
                </a:solidFill>
              </a:rPr>
              <a:t>Shallcross</a:t>
            </a:r>
            <a:r>
              <a:rPr lang="en-US" sz="2200" dirty="0">
                <a:solidFill>
                  <a:schemeClr val="tx1"/>
                </a:solidFill>
              </a:rPr>
              <a:t>, T. Wallington, T. Wang, H. Worden, P. Young</a:t>
            </a:r>
          </a:p>
        </p:txBody>
      </p:sp>
      <p:sp>
        <p:nvSpPr>
          <p:cNvPr id="7" name="Title 1"/>
          <p:cNvSpPr txBox="1">
            <a:spLocks/>
          </p:cNvSpPr>
          <p:nvPr/>
        </p:nvSpPr>
        <p:spPr>
          <a:xfrm>
            <a:off x="5239003" y="277307"/>
            <a:ext cx="3616146" cy="523220"/>
          </a:xfrm>
          <a:prstGeom prst="rect">
            <a:avLst/>
          </a:prstGeom>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i="1" dirty="0" smtClean="0">
                <a:solidFill>
                  <a:srgbClr val="0000FF"/>
                </a:solidFill>
                <a:latin typeface="Times New Roman"/>
                <a:ea typeface="Times New Roman"/>
                <a:cs typeface="Times New Roman"/>
              </a:rPr>
              <a:t>First Draft Review</a:t>
            </a:r>
            <a:r>
              <a:rPr lang="en-GB" sz="2800" b="1" i="1" dirty="0" smtClean="0">
                <a:solidFill>
                  <a:srgbClr val="0000FF"/>
                </a:solidFill>
                <a:latin typeface="Times New Roman"/>
                <a:cs typeface="Times New Roman"/>
              </a:rPr>
              <a:t>  </a:t>
            </a:r>
            <a:endParaRPr lang="en-US" sz="2800" i="1" dirty="0">
              <a:solidFill>
                <a:srgbClr val="0000FF"/>
              </a:solidFill>
              <a:latin typeface="Times New Roman"/>
              <a:cs typeface="Times New Roman"/>
            </a:endParaRPr>
          </a:p>
        </p:txBody>
      </p:sp>
      <p:pic>
        <p:nvPicPr>
          <p:cNvPr id="5" name="Picture 4" descr="toar"/>
          <p:cNvPicPr/>
          <p:nvPr/>
        </p:nvPicPr>
        <p:blipFill>
          <a:blip r:embed="rId3">
            <a:extLst>
              <a:ext uri="{28A0092B-C50C-407E-A947-70E740481C1C}">
                <a14:useLocalDpi xmlns:a14="http://schemas.microsoft.com/office/drawing/2010/main" val="0"/>
              </a:ext>
            </a:extLst>
          </a:blip>
          <a:srcRect/>
          <a:stretch>
            <a:fillRect/>
          </a:stretch>
        </p:blipFill>
        <p:spPr bwMode="auto">
          <a:xfrm>
            <a:off x="98517" y="141047"/>
            <a:ext cx="1395600" cy="1384448"/>
          </a:xfrm>
          <a:prstGeom prst="rect">
            <a:avLst/>
          </a:prstGeom>
          <a:noFill/>
          <a:ln>
            <a:noFill/>
          </a:ln>
        </p:spPr>
      </p:pic>
    </p:spTree>
    <p:extLst>
      <p:ext uri="{BB962C8B-B14F-4D97-AF65-F5344CB8AC3E}">
        <p14:creationId xmlns:p14="http://schemas.microsoft.com/office/powerpoint/2010/main" val="120606157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7680" y="796489"/>
            <a:ext cx="8168640" cy="461665"/>
          </a:xfrm>
          <a:prstGeom prst="rect">
            <a:avLst/>
          </a:prstGeom>
        </p:spPr>
        <p:txBody>
          <a:bodyPr wrap="square">
            <a:spAutoFit/>
          </a:bodyPr>
          <a:lstStyle/>
          <a:p>
            <a:pPr marL="288925" lvl="1"/>
            <a:r>
              <a:rPr lang="en-GB" sz="2400" b="1" dirty="0">
                <a:solidFill>
                  <a:srgbClr val="000090"/>
                </a:solidFill>
              </a:rPr>
              <a:t>Model budgets of tropospheric ozone – consensus over time</a:t>
            </a:r>
            <a:endParaRPr lang="en-US" sz="2400" b="1" dirty="0">
              <a:solidFill>
                <a:srgbClr val="000090"/>
              </a:solidFill>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080350" y="1866145"/>
            <a:ext cx="6692053" cy="4193870"/>
          </a:xfrm>
          <a:prstGeom prst="rect">
            <a:avLst/>
          </a:prstGeom>
          <a:noFill/>
          <a:ln>
            <a:noFill/>
          </a:ln>
        </p:spPr>
      </p:pic>
    </p:spTree>
    <p:extLst>
      <p:ext uri="{BB962C8B-B14F-4D97-AF65-F5344CB8AC3E}">
        <p14:creationId xmlns:p14="http://schemas.microsoft.com/office/powerpoint/2010/main" val="14030261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6591" y="1751914"/>
            <a:ext cx="8902821" cy="3933384"/>
          </a:xfrm>
        </p:spPr>
        <p:txBody>
          <a:bodyPr wrap="square">
            <a:spAutoFit/>
          </a:bodyPr>
          <a:lstStyle/>
          <a:p>
            <a:pPr marL="514350" indent="-514350" algn="ctr">
              <a:buFont typeface="+mj-lt"/>
              <a:buAutoNum type="arabicPeriod" startAt="3"/>
            </a:pPr>
            <a:r>
              <a:rPr lang="en-US" sz="2400" b="1" dirty="0" smtClean="0">
                <a:solidFill>
                  <a:srgbClr val="0000FF"/>
                </a:solidFill>
                <a:latin typeface="Arial"/>
                <a:ea typeface="Arial"/>
                <a:cs typeface="Arial"/>
              </a:rPr>
              <a:t>The Dynamics of Ozone formation</a:t>
            </a:r>
          </a:p>
          <a:p>
            <a:pPr marL="0" indent="0" algn="ctr">
              <a:buNone/>
            </a:pPr>
            <a:endParaRPr lang="en-US" sz="2400" b="1" dirty="0" smtClean="0">
              <a:solidFill>
                <a:srgbClr val="0000FF"/>
              </a:solidFill>
              <a:ea typeface="Arial"/>
              <a:cs typeface="Arial"/>
            </a:endParaRPr>
          </a:p>
          <a:p>
            <a:pPr marL="803275" lvl="1" indent="-514350">
              <a:buFont typeface="+mj-lt"/>
              <a:buAutoNum type="arabicPeriod"/>
            </a:pPr>
            <a:r>
              <a:rPr lang="en-GB" sz="2400" dirty="0"/>
              <a:t>Ozone chemistry in the urban boundary layer  </a:t>
            </a:r>
            <a:r>
              <a:rPr lang="en-GB" sz="2400" dirty="0" smtClean="0"/>
              <a:t>(</a:t>
            </a:r>
            <a:r>
              <a:rPr lang="en-GB" sz="2400" dirty="0" smtClean="0">
                <a:solidFill>
                  <a:srgbClr val="FF0000"/>
                </a:solidFill>
              </a:rPr>
              <a:t>update text</a:t>
            </a:r>
            <a:r>
              <a:rPr lang="en-GB" sz="2400" dirty="0">
                <a:solidFill>
                  <a:srgbClr val="FF0000"/>
                </a:solidFill>
              </a:rPr>
              <a:t>?</a:t>
            </a:r>
            <a:r>
              <a:rPr lang="en-GB" sz="2400" dirty="0"/>
              <a:t>)</a:t>
            </a:r>
          </a:p>
          <a:p>
            <a:pPr marL="803275" lvl="1" indent="-514350">
              <a:buFont typeface="+mj-lt"/>
              <a:buAutoNum type="arabicPeriod"/>
            </a:pPr>
            <a:r>
              <a:rPr lang="en-GB" sz="2400" dirty="0"/>
              <a:t>Ozone chemistry in the free </a:t>
            </a:r>
            <a:r>
              <a:rPr lang="en-GB" sz="2400" dirty="0" smtClean="0"/>
              <a:t>troposphere  (</a:t>
            </a:r>
            <a:r>
              <a:rPr lang="en-GB" sz="2400" dirty="0" smtClean="0">
                <a:solidFill>
                  <a:srgbClr val="FF0000"/>
                </a:solidFill>
              </a:rPr>
              <a:t>text?</a:t>
            </a:r>
            <a:r>
              <a:rPr lang="en-GB" sz="2400" dirty="0" smtClean="0"/>
              <a:t>)</a:t>
            </a:r>
            <a:endParaRPr lang="en-US" sz="2400" dirty="0"/>
          </a:p>
          <a:p>
            <a:pPr marL="803275" lvl="1" indent="-514350">
              <a:buFont typeface="+mj-lt"/>
              <a:buAutoNum type="arabicPeriod"/>
            </a:pPr>
            <a:r>
              <a:rPr lang="en-GB" sz="2400" i="1" dirty="0">
                <a:solidFill>
                  <a:srgbClr val="000090"/>
                </a:solidFill>
              </a:rPr>
              <a:t>Wintertime Ozone </a:t>
            </a:r>
            <a:r>
              <a:rPr lang="en-GB" sz="2400" i="1" dirty="0" smtClean="0">
                <a:solidFill>
                  <a:srgbClr val="000090"/>
                </a:solidFill>
              </a:rPr>
              <a:t>Chemistry </a:t>
            </a:r>
            <a:r>
              <a:rPr lang="en-GB" sz="2400" dirty="0"/>
              <a:t>(</a:t>
            </a:r>
            <a:r>
              <a:rPr lang="en-GB" sz="2400" dirty="0">
                <a:solidFill>
                  <a:srgbClr val="FF0000"/>
                </a:solidFill>
              </a:rPr>
              <a:t>update text?</a:t>
            </a:r>
            <a:r>
              <a:rPr lang="en-GB" sz="2400" dirty="0" smtClean="0"/>
              <a:t>)</a:t>
            </a:r>
            <a:endParaRPr lang="en-GB" sz="2400" i="1" dirty="0">
              <a:solidFill>
                <a:srgbClr val="000090"/>
              </a:solidFill>
            </a:endParaRPr>
          </a:p>
          <a:p>
            <a:pPr marL="803275" lvl="1" indent="-514350">
              <a:buFont typeface="+mj-lt"/>
              <a:buAutoNum type="arabicPeriod"/>
            </a:pPr>
            <a:r>
              <a:rPr lang="en-GB" sz="2400" dirty="0"/>
              <a:t>Ozone chemistry in polar boundary layer (</a:t>
            </a:r>
            <a:r>
              <a:rPr lang="en-GB" sz="2400" dirty="0">
                <a:solidFill>
                  <a:srgbClr val="FF0000"/>
                </a:solidFill>
              </a:rPr>
              <a:t>text?</a:t>
            </a:r>
            <a:r>
              <a:rPr lang="en-GB" sz="2400" dirty="0"/>
              <a:t>)</a:t>
            </a:r>
            <a:endParaRPr lang="en-US" sz="2400" dirty="0"/>
          </a:p>
          <a:p>
            <a:pPr marL="803275" lvl="1" indent="-514350">
              <a:buFont typeface="+mj-lt"/>
              <a:buAutoNum type="arabicPeriod"/>
            </a:pPr>
            <a:r>
              <a:rPr lang="en-GB" sz="2400" dirty="0"/>
              <a:t>Ozone chemistry over the marine boundary layer – the role of halogens  (</a:t>
            </a:r>
            <a:r>
              <a:rPr lang="en-GB" sz="2400" dirty="0">
                <a:solidFill>
                  <a:srgbClr val="FF0000"/>
                </a:solidFill>
              </a:rPr>
              <a:t>text?</a:t>
            </a:r>
            <a:r>
              <a:rPr lang="en-GB" sz="2400" dirty="0"/>
              <a:t>)</a:t>
            </a:r>
          </a:p>
          <a:p>
            <a:pPr marL="803275" lvl="1" indent="-514350">
              <a:buFont typeface="+mj-lt"/>
              <a:buAutoNum type="arabicPeriod"/>
            </a:pPr>
            <a:r>
              <a:rPr lang="en-GB" sz="2400" dirty="0"/>
              <a:t>Ozone chemistry over tropical forests  (</a:t>
            </a:r>
            <a:r>
              <a:rPr lang="en-GB" sz="2400" dirty="0">
                <a:solidFill>
                  <a:srgbClr val="FF0000"/>
                </a:solidFill>
              </a:rPr>
              <a:t>text?</a:t>
            </a:r>
            <a:r>
              <a:rPr lang="en-GB" sz="2400" dirty="0"/>
              <a:t>)</a:t>
            </a:r>
            <a:r>
              <a:rPr lang="en-US" sz="2400" dirty="0" smtClean="0"/>
              <a:t> </a:t>
            </a:r>
            <a:endParaRPr lang="en-US" sz="2400" dirty="0"/>
          </a:p>
        </p:txBody>
      </p:sp>
      <p:pic>
        <p:nvPicPr>
          <p:cNvPr id="4" name="Picture 3" descr="toar"/>
          <p:cNvPicPr/>
          <p:nvPr/>
        </p:nvPicPr>
        <p:blipFill>
          <a:blip r:embed="rId3">
            <a:extLst>
              <a:ext uri="{28A0092B-C50C-407E-A947-70E740481C1C}">
                <a14:useLocalDpi xmlns:a14="http://schemas.microsoft.com/office/drawing/2010/main" val="0"/>
              </a:ext>
            </a:extLst>
          </a:blip>
          <a:srcRect/>
          <a:stretch>
            <a:fillRect/>
          </a:stretch>
        </p:blipFill>
        <p:spPr bwMode="auto">
          <a:xfrm>
            <a:off x="98517" y="141047"/>
            <a:ext cx="1395600" cy="1384448"/>
          </a:xfrm>
          <a:prstGeom prst="rect">
            <a:avLst/>
          </a:prstGeom>
          <a:noFill/>
          <a:ln>
            <a:noFill/>
          </a:ln>
        </p:spPr>
      </p:pic>
    </p:spTree>
    <p:extLst>
      <p:ext uri="{BB962C8B-B14F-4D97-AF65-F5344CB8AC3E}">
        <p14:creationId xmlns:p14="http://schemas.microsoft.com/office/powerpoint/2010/main" val="10576962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8073" y="46651"/>
            <a:ext cx="9076045" cy="6321531"/>
            <a:chOff x="90903" y="303551"/>
            <a:chExt cx="8915385" cy="5956289"/>
          </a:xfrm>
        </p:grpSpPr>
        <p:pic>
          <p:nvPicPr>
            <p:cNvPr id="7" name="Picture 6"/>
            <p:cNvPicPr>
              <a:picLocks noChangeAspect="1"/>
            </p:cNvPicPr>
            <p:nvPr/>
          </p:nvPicPr>
          <p:blipFill>
            <a:blip r:embed="rId2"/>
            <a:stretch>
              <a:fillRect/>
            </a:stretch>
          </p:blipFill>
          <p:spPr>
            <a:xfrm>
              <a:off x="90903" y="303551"/>
              <a:ext cx="8915385" cy="5923778"/>
            </a:xfrm>
            <a:prstGeom prst="rect">
              <a:avLst/>
            </a:prstGeom>
          </p:spPr>
        </p:pic>
        <p:sp>
          <p:nvSpPr>
            <p:cNvPr id="15" name="Rectangle 14"/>
            <p:cNvSpPr/>
            <p:nvPr/>
          </p:nvSpPr>
          <p:spPr>
            <a:xfrm>
              <a:off x="90903" y="5890508"/>
              <a:ext cx="5866547" cy="369332"/>
            </a:xfrm>
            <a:prstGeom prst="rect">
              <a:avLst/>
            </a:prstGeom>
          </p:spPr>
          <p:txBody>
            <a:bodyPr wrap="none">
              <a:spAutoFit/>
            </a:bodyPr>
            <a:lstStyle/>
            <a:p>
              <a:r>
                <a:rPr lang="en-US" i="1" dirty="0" smtClean="0"/>
                <a:t>Adopted from </a:t>
              </a:r>
              <a:r>
                <a:rPr lang="en-US" i="1" dirty="0"/>
                <a:t>Joseph </a:t>
              </a:r>
              <a:r>
                <a:rPr lang="en-US" i="1" dirty="0" smtClean="0"/>
                <a:t>Pinto, 2009. JENNIFER </a:t>
              </a:r>
              <a:r>
                <a:rPr lang="en-US" i="1" dirty="0"/>
                <a:t>FRAZIER, WDEQ</a:t>
              </a:r>
            </a:p>
          </p:txBody>
        </p:sp>
      </p:grpSp>
      <p:sp>
        <p:nvSpPr>
          <p:cNvPr id="22" name="Rectangle 21"/>
          <p:cNvSpPr/>
          <p:nvPr/>
        </p:nvSpPr>
        <p:spPr>
          <a:xfrm>
            <a:off x="90903" y="1512289"/>
            <a:ext cx="3599940" cy="2862323"/>
          </a:xfrm>
          <a:prstGeom prst="rect">
            <a:avLst/>
          </a:prstGeom>
        </p:spPr>
        <p:txBody>
          <a:bodyPr wrap="square">
            <a:spAutoFit/>
          </a:bodyPr>
          <a:lstStyle/>
          <a:p>
            <a:pPr algn="just"/>
            <a:r>
              <a:rPr lang="en-US" dirty="0">
                <a:latin typeface="Arial"/>
                <a:cs typeface="Arial"/>
              </a:rPr>
              <a:t>D</a:t>
            </a:r>
            <a:r>
              <a:rPr lang="en-US" dirty="0" smtClean="0">
                <a:latin typeface="Arial"/>
                <a:cs typeface="Arial"/>
              </a:rPr>
              <a:t>iurnal </a:t>
            </a:r>
            <a:r>
              <a:rPr lang="en-US" dirty="0">
                <a:latin typeface="Arial"/>
                <a:cs typeface="Arial"/>
              </a:rPr>
              <a:t>photochemical production </a:t>
            </a:r>
            <a:r>
              <a:rPr lang="en-US" dirty="0" smtClean="0">
                <a:latin typeface="Arial"/>
                <a:cs typeface="Arial"/>
              </a:rPr>
              <a:t>of ozone </a:t>
            </a:r>
            <a:r>
              <a:rPr lang="en-US" dirty="0">
                <a:latin typeface="Arial"/>
                <a:cs typeface="Arial"/>
              </a:rPr>
              <a:t>during air temperatures as low as </a:t>
            </a:r>
            <a:r>
              <a:rPr lang="en-US" dirty="0" smtClean="0">
                <a:latin typeface="Arial"/>
                <a:cs typeface="Arial"/>
              </a:rPr>
              <a:t>-17 </a:t>
            </a:r>
            <a:r>
              <a:rPr lang="en-US" dirty="0">
                <a:latin typeface="Arial"/>
                <a:cs typeface="Arial"/>
              </a:rPr>
              <a:t>º</a:t>
            </a:r>
            <a:r>
              <a:rPr lang="en-US" dirty="0" smtClean="0">
                <a:latin typeface="Arial"/>
                <a:cs typeface="Arial"/>
              </a:rPr>
              <a:t>C</a:t>
            </a:r>
            <a:r>
              <a:rPr lang="en-US" dirty="0">
                <a:latin typeface="Arial"/>
                <a:cs typeface="Arial"/>
              </a:rPr>
              <a:t>, in the </a:t>
            </a:r>
            <a:r>
              <a:rPr lang="en-US" dirty="0" smtClean="0">
                <a:latin typeface="Arial"/>
                <a:cs typeface="Arial"/>
              </a:rPr>
              <a:t>rural Upper </a:t>
            </a:r>
            <a:r>
              <a:rPr lang="en-US" dirty="0">
                <a:latin typeface="Arial"/>
                <a:cs typeface="Arial"/>
              </a:rPr>
              <a:t>Green River Basin, Wyoming, in the vicinity of </a:t>
            </a:r>
            <a:r>
              <a:rPr lang="en-US" dirty="0" smtClean="0">
                <a:latin typeface="Arial"/>
                <a:cs typeface="Arial"/>
              </a:rPr>
              <a:t>the Jonah</a:t>
            </a:r>
            <a:r>
              <a:rPr lang="en-US" dirty="0">
                <a:latin typeface="Arial"/>
                <a:cs typeface="Arial"/>
              </a:rPr>
              <a:t>–Pinedale Anticline natural gas field</a:t>
            </a:r>
            <a:r>
              <a:rPr lang="en-US" dirty="0" smtClean="0">
                <a:latin typeface="Arial"/>
                <a:cs typeface="Arial"/>
              </a:rPr>
              <a:t>. They found </a:t>
            </a:r>
            <a:r>
              <a:rPr lang="en-US" dirty="0">
                <a:latin typeface="Arial"/>
                <a:cs typeface="Arial"/>
              </a:rPr>
              <a:t>that hourly</a:t>
            </a:r>
          </a:p>
          <a:p>
            <a:pPr algn="just"/>
            <a:r>
              <a:rPr lang="en-US" dirty="0">
                <a:latin typeface="Arial"/>
                <a:cs typeface="Arial"/>
              </a:rPr>
              <a:t>average ozone concentrations rise from 10–30 </a:t>
            </a:r>
            <a:r>
              <a:rPr lang="en-US" dirty="0" err="1">
                <a:latin typeface="Arial"/>
                <a:cs typeface="Arial"/>
              </a:rPr>
              <a:t>p.p.b</a:t>
            </a:r>
            <a:r>
              <a:rPr lang="en-US" dirty="0">
                <a:latin typeface="Arial"/>
                <a:cs typeface="Arial"/>
              </a:rPr>
              <a:t>. at </a:t>
            </a:r>
            <a:r>
              <a:rPr lang="en-US" dirty="0" smtClean="0">
                <a:latin typeface="Arial"/>
                <a:cs typeface="Arial"/>
              </a:rPr>
              <a:t>night to &gt;140 </a:t>
            </a:r>
            <a:r>
              <a:rPr lang="en-US" dirty="0" err="1">
                <a:latin typeface="Arial"/>
                <a:cs typeface="Arial"/>
              </a:rPr>
              <a:t>p.p.b</a:t>
            </a:r>
            <a:r>
              <a:rPr lang="en-US" dirty="0">
                <a:latin typeface="Arial"/>
                <a:cs typeface="Arial"/>
              </a:rPr>
              <a:t>.</a:t>
            </a:r>
          </a:p>
        </p:txBody>
      </p:sp>
      <p:grpSp>
        <p:nvGrpSpPr>
          <p:cNvPr id="23" name="Group 22"/>
          <p:cNvGrpSpPr/>
          <p:nvPr/>
        </p:nvGrpSpPr>
        <p:grpSpPr>
          <a:xfrm>
            <a:off x="3923039" y="1475480"/>
            <a:ext cx="5037949" cy="4037142"/>
            <a:chOff x="3923039" y="1309835"/>
            <a:chExt cx="5037949" cy="4037142"/>
          </a:xfrm>
        </p:grpSpPr>
        <p:sp>
          <p:nvSpPr>
            <p:cNvPr id="24" name="Rectangle 23"/>
            <p:cNvSpPr/>
            <p:nvPr/>
          </p:nvSpPr>
          <p:spPr>
            <a:xfrm>
              <a:off x="4116674" y="4331314"/>
              <a:ext cx="4844314" cy="1015663"/>
            </a:xfrm>
            <a:prstGeom prst="rect">
              <a:avLst/>
            </a:prstGeom>
          </p:spPr>
          <p:txBody>
            <a:bodyPr wrap="square">
              <a:spAutoFit/>
            </a:bodyPr>
            <a:lstStyle/>
            <a:p>
              <a:pPr algn="just"/>
              <a:r>
                <a:rPr lang="en-US" sz="1500" dirty="0" err="1">
                  <a:latin typeface="Arial"/>
                  <a:cs typeface="Arial"/>
                </a:rPr>
                <a:t>Ozonesonde</a:t>
              </a:r>
              <a:r>
                <a:rPr lang="en-US" sz="1500" dirty="0">
                  <a:latin typeface="Arial"/>
                  <a:cs typeface="Arial"/>
                </a:rPr>
                <a:t> profile 10 km north of the gas field showing </a:t>
              </a:r>
              <a:r>
                <a:rPr lang="en-US" sz="1500" dirty="0" smtClean="0">
                  <a:latin typeface="Arial"/>
                  <a:cs typeface="Arial"/>
                </a:rPr>
                <a:t>ozone and </a:t>
              </a:r>
              <a:r>
                <a:rPr lang="en-US" sz="1500" dirty="0">
                  <a:latin typeface="Arial"/>
                  <a:cs typeface="Arial"/>
                </a:rPr>
                <a:t>temperature profiles, surface to 2,600 m, 21 February 2008</a:t>
              </a:r>
              <a:r>
                <a:rPr lang="en-US" sz="1500" dirty="0" smtClean="0">
                  <a:latin typeface="Arial"/>
                  <a:cs typeface="Arial"/>
                </a:rPr>
                <a:t>. Adopted from Schnell et al., 2009.</a:t>
              </a:r>
              <a:endParaRPr lang="en-US" sz="1500" dirty="0">
                <a:latin typeface="Arial"/>
                <a:cs typeface="Arial"/>
              </a:endParaRPr>
            </a:p>
          </p:txBody>
        </p:sp>
        <p:pic>
          <p:nvPicPr>
            <p:cNvPr id="25" name="Picture 24"/>
            <p:cNvPicPr>
              <a:picLocks noChangeAspect="1"/>
            </p:cNvPicPr>
            <p:nvPr/>
          </p:nvPicPr>
          <p:blipFill>
            <a:blip r:embed="rId3"/>
            <a:stretch>
              <a:fillRect/>
            </a:stretch>
          </p:blipFill>
          <p:spPr>
            <a:xfrm>
              <a:off x="3923039" y="1309835"/>
              <a:ext cx="4973629" cy="3021480"/>
            </a:xfrm>
            <a:prstGeom prst="rect">
              <a:avLst/>
            </a:prstGeom>
          </p:spPr>
        </p:pic>
      </p:grpSp>
      <p:sp>
        <p:nvSpPr>
          <p:cNvPr id="26" name="Title 1"/>
          <p:cNvSpPr txBox="1">
            <a:spLocks/>
          </p:cNvSpPr>
          <p:nvPr/>
        </p:nvSpPr>
        <p:spPr>
          <a:xfrm>
            <a:off x="609600" y="303550"/>
            <a:ext cx="8229600" cy="93258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t>Wintertime Ozone Photochemical Production</a:t>
            </a:r>
            <a:endParaRPr lang="en-US" sz="2800" b="1" dirty="0"/>
          </a:p>
        </p:txBody>
      </p:sp>
      <p:sp>
        <p:nvSpPr>
          <p:cNvPr id="2" name="Rectangle 1"/>
          <p:cNvSpPr/>
          <p:nvPr/>
        </p:nvSpPr>
        <p:spPr>
          <a:xfrm>
            <a:off x="0" y="5416591"/>
            <a:ext cx="8960988" cy="646331"/>
          </a:xfrm>
          <a:prstGeom prst="rect">
            <a:avLst/>
          </a:prstGeom>
        </p:spPr>
        <p:txBody>
          <a:bodyPr wrap="square">
            <a:spAutoFit/>
          </a:bodyPr>
          <a:lstStyle/>
          <a:p>
            <a:r>
              <a:rPr lang="en-US" dirty="0">
                <a:latin typeface="Arial"/>
                <a:cs typeface="Arial"/>
              </a:rPr>
              <a:t>Upper Green River Basin, Wyoming, in the vicinity of the Jonah–Pinedale Anticline natural gas field.</a:t>
            </a:r>
            <a:endParaRPr lang="en-US" dirty="0"/>
          </a:p>
        </p:txBody>
      </p:sp>
    </p:spTree>
    <p:extLst>
      <p:ext uri="{BB962C8B-B14F-4D97-AF65-F5344CB8AC3E}">
        <p14:creationId xmlns:p14="http://schemas.microsoft.com/office/powerpoint/2010/main" val="203209249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0135" y="939363"/>
            <a:ext cx="2523066" cy="3693319"/>
          </a:xfrm>
          <a:prstGeom prst="rect">
            <a:avLst/>
          </a:prstGeom>
        </p:spPr>
        <p:txBody>
          <a:bodyPr wrap="square">
            <a:spAutoFit/>
          </a:bodyPr>
          <a:lstStyle/>
          <a:p>
            <a:pPr algn="just"/>
            <a:r>
              <a:rPr lang="en-US" dirty="0">
                <a:latin typeface="Arial"/>
                <a:cs typeface="Arial"/>
              </a:rPr>
              <a:t>Time series of the measured and modeled hourly O3 mixing ratios at Horse Pool in (a) 2012 and (b) 2013</a:t>
            </a:r>
            <a:r>
              <a:rPr lang="en-US" dirty="0" smtClean="0">
                <a:latin typeface="Arial"/>
                <a:cs typeface="Arial"/>
              </a:rPr>
              <a:t>. </a:t>
            </a:r>
            <a:r>
              <a:rPr lang="en-US" dirty="0">
                <a:latin typeface="Arial"/>
                <a:ea typeface="Verdana"/>
                <a:cs typeface="Arial"/>
              </a:rPr>
              <a:t>Adopted from </a:t>
            </a:r>
            <a:r>
              <a:rPr lang="en-US" dirty="0" err="1">
                <a:latin typeface="Arial"/>
                <a:ea typeface="Verdana"/>
                <a:cs typeface="Arial"/>
              </a:rPr>
              <a:t>Ahmadov</a:t>
            </a:r>
            <a:r>
              <a:rPr lang="en-US" dirty="0">
                <a:latin typeface="Arial"/>
                <a:ea typeface="Verdana"/>
                <a:cs typeface="Arial"/>
              </a:rPr>
              <a:t> et al., 2015</a:t>
            </a:r>
            <a:r>
              <a:rPr lang="en-US" dirty="0" smtClean="0">
                <a:latin typeface="Arial"/>
                <a:ea typeface="Verdana"/>
                <a:cs typeface="Arial"/>
              </a:rPr>
              <a:t>, understanding </a:t>
            </a:r>
            <a:r>
              <a:rPr lang="en-US" dirty="0">
                <a:latin typeface="Arial"/>
                <a:ea typeface="Verdana"/>
                <a:cs typeface="Arial"/>
              </a:rPr>
              <a:t>high wintertime ozone pollution events in an oil- and natural gas-producing region of the western </a:t>
            </a:r>
            <a:r>
              <a:rPr lang="en-US" dirty="0" smtClean="0">
                <a:latin typeface="Arial"/>
                <a:ea typeface="Verdana"/>
                <a:cs typeface="Arial"/>
              </a:rPr>
              <a:t>US</a:t>
            </a:r>
            <a:endParaRPr lang="en-US" dirty="0">
              <a:latin typeface="Arial"/>
              <a:cs typeface="Arial"/>
            </a:endParaRPr>
          </a:p>
        </p:txBody>
      </p:sp>
      <p:pic>
        <p:nvPicPr>
          <p:cNvPr id="8" name="Picture 7"/>
          <p:cNvPicPr>
            <a:picLocks noChangeAspect="1"/>
          </p:cNvPicPr>
          <p:nvPr/>
        </p:nvPicPr>
        <p:blipFill>
          <a:blip r:embed="rId3"/>
          <a:stretch>
            <a:fillRect/>
          </a:stretch>
        </p:blipFill>
        <p:spPr>
          <a:xfrm>
            <a:off x="3131832" y="863601"/>
            <a:ext cx="5842833" cy="5317063"/>
          </a:xfrm>
          <a:prstGeom prst="rect">
            <a:avLst/>
          </a:prstGeom>
        </p:spPr>
      </p:pic>
      <p:sp>
        <p:nvSpPr>
          <p:cNvPr id="9" name="Title 1"/>
          <p:cNvSpPr txBox="1">
            <a:spLocks/>
          </p:cNvSpPr>
          <p:nvPr/>
        </p:nvSpPr>
        <p:spPr>
          <a:xfrm>
            <a:off x="609600" y="303550"/>
            <a:ext cx="8229600" cy="432617"/>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t>Wintertime Ozone Photochemical Production</a:t>
            </a:r>
            <a:endParaRPr lang="en-US" sz="2800" b="1" dirty="0"/>
          </a:p>
        </p:txBody>
      </p:sp>
    </p:spTree>
    <p:extLst>
      <p:ext uri="{BB962C8B-B14F-4D97-AF65-F5344CB8AC3E}">
        <p14:creationId xmlns:p14="http://schemas.microsoft.com/office/powerpoint/2010/main" val="108683473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9317" y="2090448"/>
            <a:ext cx="8784589" cy="3219343"/>
          </a:xfrm>
        </p:spPr>
        <p:txBody>
          <a:bodyPr>
            <a:spAutoFit/>
          </a:bodyPr>
          <a:lstStyle/>
          <a:p>
            <a:pPr marL="514350" indent="-514350" algn="ctr">
              <a:buFont typeface="+mj-lt"/>
              <a:buAutoNum type="arabicPeriod" startAt="4"/>
            </a:pPr>
            <a:r>
              <a:rPr lang="en-US" b="1" dirty="0" smtClean="0">
                <a:solidFill>
                  <a:srgbClr val="0000FF"/>
                </a:solidFill>
                <a:latin typeface="Arial"/>
                <a:ea typeface="Arial"/>
                <a:cs typeface="Arial"/>
              </a:rPr>
              <a:t>Impacts </a:t>
            </a:r>
            <a:r>
              <a:rPr lang="en-US" b="1" dirty="0">
                <a:solidFill>
                  <a:srgbClr val="0000FF"/>
                </a:solidFill>
                <a:latin typeface="Arial"/>
                <a:ea typeface="Arial"/>
                <a:cs typeface="Arial"/>
              </a:rPr>
              <a:t>of Tropospheric Ozone on Human Health, Vegetation and </a:t>
            </a:r>
            <a:r>
              <a:rPr lang="en-US" b="1" dirty="0" smtClean="0">
                <a:solidFill>
                  <a:srgbClr val="0000FF"/>
                </a:solidFill>
                <a:latin typeface="Arial"/>
                <a:ea typeface="Arial"/>
                <a:cs typeface="Arial"/>
              </a:rPr>
              <a:t>Climate</a:t>
            </a:r>
          </a:p>
          <a:p>
            <a:pPr marL="0" indent="0" algn="ctr">
              <a:buNone/>
            </a:pPr>
            <a:endParaRPr lang="en-US" b="1" dirty="0" smtClean="0">
              <a:solidFill>
                <a:srgbClr val="0000FF"/>
              </a:solidFill>
              <a:latin typeface="Arial"/>
              <a:ea typeface="Arial"/>
              <a:cs typeface="Arial"/>
            </a:endParaRPr>
          </a:p>
          <a:p>
            <a:pPr marL="803275" lvl="1" indent="-514350">
              <a:buFont typeface="+mj-lt"/>
              <a:buAutoNum type="arabicPeriod"/>
            </a:pPr>
            <a:r>
              <a:rPr lang="en-GB" dirty="0"/>
              <a:t>Ozone impacts on human health</a:t>
            </a:r>
            <a:r>
              <a:rPr lang="en-US" dirty="0"/>
              <a:t> </a:t>
            </a:r>
            <a:r>
              <a:rPr lang="en-US" dirty="0" smtClean="0"/>
              <a:t>(</a:t>
            </a:r>
            <a:r>
              <a:rPr lang="en-US" dirty="0" smtClean="0">
                <a:solidFill>
                  <a:srgbClr val="FF0000"/>
                </a:solidFill>
              </a:rPr>
              <a:t>Text?</a:t>
            </a:r>
            <a:r>
              <a:rPr lang="en-US" dirty="0" smtClean="0"/>
              <a:t>)</a:t>
            </a:r>
            <a:endParaRPr lang="en-US" dirty="0"/>
          </a:p>
          <a:p>
            <a:pPr marL="803275" lvl="1" indent="-514350">
              <a:buFont typeface="+mj-lt"/>
              <a:buAutoNum type="arabicPeriod"/>
            </a:pPr>
            <a:r>
              <a:rPr lang="en-GB" i="1" dirty="0">
                <a:solidFill>
                  <a:srgbClr val="000090"/>
                </a:solidFill>
              </a:rPr>
              <a:t>Ozone driven vegetation </a:t>
            </a:r>
            <a:r>
              <a:rPr lang="en-GB" i="1" dirty="0" smtClean="0">
                <a:solidFill>
                  <a:srgbClr val="000090"/>
                </a:solidFill>
              </a:rPr>
              <a:t>damage </a:t>
            </a:r>
            <a:r>
              <a:rPr lang="en-US" dirty="0"/>
              <a:t>(</a:t>
            </a:r>
            <a:r>
              <a:rPr lang="en-US" dirty="0" smtClean="0">
                <a:solidFill>
                  <a:srgbClr val="FF0000"/>
                </a:solidFill>
              </a:rPr>
              <a:t>Text updates?</a:t>
            </a:r>
            <a:r>
              <a:rPr lang="en-US" dirty="0" smtClean="0"/>
              <a:t>)</a:t>
            </a:r>
            <a:endParaRPr lang="en-GB" i="1" dirty="0">
              <a:solidFill>
                <a:srgbClr val="000090"/>
              </a:solidFill>
            </a:endParaRPr>
          </a:p>
          <a:p>
            <a:pPr marL="803275" lvl="1" indent="-514350">
              <a:buFont typeface="+mj-lt"/>
              <a:buAutoNum type="arabicPeriod"/>
            </a:pPr>
            <a:r>
              <a:rPr lang="en-GB" i="1" dirty="0">
                <a:solidFill>
                  <a:srgbClr val="000090"/>
                </a:solidFill>
              </a:rPr>
              <a:t>Ozone as a greenhouse </a:t>
            </a:r>
            <a:r>
              <a:rPr lang="en-GB" i="1" dirty="0" smtClean="0">
                <a:solidFill>
                  <a:srgbClr val="000090"/>
                </a:solidFill>
              </a:rPr>
              <a:t>gas</a:t>
            </a:r>
            <a:r>
              <a:rPr lang="en-US" i="1" dirty="0" smtClean="0">
                <a:solidFill>
                  <a:srgbClr val="000090"/>
                </a:solidFill>
              </a:rPr>
              <a:t> </a:t>
            </a:r>
            <a:r>
              <a:rPr lang="en-US" dirty="0"/>
              <a:t>(</a:t>
            </a:r>
            <a:r>
              <a:rPr lang="en-US" dirty="0" smtClean="0">
                <a:solidFill>
                  <a:srgbClr val="FF0000"/>
                </a:solidFill>
              </a:rPr>
              <a:t>Text updates?</a:t>
            </a:r>
            <a:r>
              <a:rPr lang="en-US" dirty="0" smtClean="0"/>
              <a:t>)</a:t>
            </a:r>
          </a:p>
        </p:txBody>
      </p:sp>
      <p:pic>
        <p:nvPicPr>
          <p:cNvPr id="4" name="Picture 3" descr="toar"/>
          <p:cNvPicPr/>
          <p:nvPr/>
        </p:nvPicPr>
        <p:blipFill>
          <a:blip r:embed="rId3">
            <a:extLst>
              <a:ext uri="{28A0092B-C50C-407E-A947-70E740481C1C}">
                <a14:useLocalDpi xmlns:a14="http://schemas.microsoft.com/office/drawing/2010/main" val="0"/>
              </a:ext>
            </a:extLst>
          </a:blip>
          <a:srcRect/>
          <a:stretch>
            <a:fillRect/>
          </a:stretch>
        </p:blipFill>
        <p:spPr bwMode="auto">
          <a:xfrm>
            <a:off x="98517" y="141047"/>
            <a:ext cx="1395600" cy="1384448"/>
          </a:xfrm>
          <a:prstGeom prst="rect">
            <a:avLst/>
          </a:prstGeom>
          <a:noFill/>
          <a:ln>
            <a:noFill/>
          </a:ln>
        </p:spPr>
      </p:pic>
    </p:spTree>
    <p:extLst>
      <p:ext uri="{BB962C8B-B14F-4D97-AF65-F5344CB8AC3E}">
        <p14:creationId xmlns:p14="http://schemas.microsoft.com/office/powerpoint/2010/main" val="12242429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844" y="1282243"/>
            <a:ext cx="7915616" cy="646331"/>
          </a:xfrm>
        </p:spPr>
        <p:txBody>
          <a:bodyPr wrap="square">
            <a:spAutoFit/>
          </a:bodyPr>
          <a:lstStyle/>
          <a:p>
            <a:pPr marL="0" lvl="1" indent="0" algn="ctr">
              <a:buNone/>
            </a:pPr>
            <a:r>
              <a:rPr lang="en-GB" sz="3600" b="1" dirty="0">
                <a:solidFill>
                  <a:srgbClr val="000090"/>
                </a:solidFill>
              </a:rPr>
              <a:t>Ozone driven vegetation </a:t>
            </a:r>
            <a:r>
              <a:rPr lang="en-GB" sz="3600" b="1" dirty="0" smtClean="0">
                <a:solidFill>
                  <a:srgbClr val="000090"/>
                </a:solidFill>
              </a:rPr>
              <a:t>damage</a:t>
            </a:r>
            <a:endParaRPr lang="en-GB" sz="3600" b="1" dirty="0">
              <a:solidFill>
                <a:srgbClr val="000090"/>
              </a:solidFill>
            </a:endParaRPr>
          </a:p>
        </p:txBody>
      </p:sp>
      <p:pic>
        <p:nvPicPr>
          <p:cNvPr id="4" name="Picture 3" descr="toar"/>
          <p:cNvPicPr/>
          <p:nvPr/>
        </p:nvPicPr>
        <p:blipFill>
          <a:blip r:embed="rId3">
            <a:extLst>
              <a:ext uri="{28A0092B-C50C-407E-A947-70E740481C1C}">
                <a14:useLocalDpi xmlns:a14="http://schemas.microsoft.com/office/drawing/2010/main" val="0"/>
              </a:ext>
            </a:extLst>
          </a:blip>
          <a:srcRect/>
          <a:stretch>
            <a:fillRect/>
          </a:stretch>
        </p:blipFill>
        <p:spPr bwMode="auto">
          <a:xfrm>
            <a:off x="98517" y="141047"/>
            <a:ext cx="1395600" cy="1384448"/>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100659" y="1964585"/>
            <a:ext cx="6756408" cy="2874666"/>
          </a:xfrm>
          <a:prstGeom prst="rect">
            <a:avLst/>
          </a:prstGeom>
          <a:noFill/>
          <a:ln>
            <a:noFill/>
          </a:ln>
        </p:spPr>
      </p:pic>
      <p:sp>
        <p:nvSpPr>
          <p:cNvPr id="2" name="Rectangle 1"/>
          <p:cNvSpPr/>
          <p:nvPr/>
        </p:nvSpPr>
        <p:spPr>
          <a:xfrm>
            <a:off x="965200" y="4809833"/>
            <a:ext cx="7552260" cy="646331"/>
          </a:xfrm>
          <a:prstGeom prst="rect">
            <a:avLst/>
          </a:prstGeom>
        </p:spPr>
        <p:txBody>
          <a:bodyPr wrap="square">
            <a:spAutoFit/>
          </a:bodyPr>
          <a:lstStyle/>
          <a:p>
            <a:r>
              <a:rPr lang="en-US" dirty="0"/>
              <a:t>Changes in Gross Primary Productivity between 1901-2100 due to O3 effects at fixed pre-industrial [CO2] under low (c) and high (d) ozone plant sensitivity</a:t>
            </a:r>
            <a:r>
              <a:rPr lang="en-US" dirty="0" smtClean="0"/>
              <a:t>.</a:t>
            </a:r>
            <a:endParaRPr lang="en-US" dirty="0"/>
          </a:p>
        </p:txBody>
      </p:sp>
      <p:sp>
        <p:nvSpPr>
          <p:cNvPr id="6" name="Rectangle 5"/>
          <p:cNvSpPr/>
          <p:nvPr/>
        </p:nvSpPr>
        <p:spPr>
          <a:xfrm>
            <a:off x="288606" y="5503726"/>
            <a:ext cx="8388814" cy="646331"/>
          </a:xfrm>
          <a:prstGeom prst="rect">
            <a:avLst/>
          </a:prstGeom>
        </p:spPr>
        <p:txBody>
          <a:bodyPr wrap="square">
            <a:spAutoFit/>
          </a:bodyPr>
          <a:lstStyle/>
          <a:p>
            <a:r>
              <a:rPr lang="en-US" b="1" dirty="0"/>
              <a:t>Recent work in India (</a:t>
            </a:r>
            <a:r>
              <a:rPr lang="en-US" b="1" dirty="0" err="1"/>
              <a:t>Ghude</a:t>
            </a:r>
            <a:r>
              <a:rPr lang="en-US" b="1" dirty="0"/>
              <a:t> et al., 2014) suggests that the current levels of O3 present across the country lead to losses of ~10%, enough to feed ~ 94 million people</a:t>
            </a:r>
            <a:r>
              <a:rPr lang="en-GB" b="1" dirty="0"/>
              <a:t> </a:t>
            </a:r>
            <a:r>
              <a:rPr lang="en-US" b="1" dirty="0"/>
              <a:t>.</a:t>
            </a:r>
          </a:p>
        </p:txBody>
      </p:sp>
    </p:spTree>
    <p:extLst>
      <p:ext uri="{BB962C8B-B14F-4D97-AF65-F5344CB8AC3E}">
        <p14:creationId xmlns:p14="http://schemas.microsoft.com/office/powerpoint/2010/main" val="222499342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844" y="1200688"/>
            <a:ext cx="7915616" cy="523220"/>
          </a:xfrm>
        </p:spPr>
        <p:txBody>
          <a:bodyPr wrap="square">
            <a:spAutoFit/>
          </a:bodyPr>
          <a:lstStyle/>
          <a:p>
            <a:pPr marL="0" lvl="1" indent="0" algn="ctr">
              <a:buNone/>
            </a:pPr>
            <a:r>
              <a:rPr lang="en-GB" b="1" dirty="0">
                <a:solidFill>
                  <a:srgbClr val="000090"/>
                </a:solidFill>
              </a:rPr>
              <a:t>Ozone </a:t>
            </a:r>
            <a:r>
              <a:rPr lang="en-US" b="1" dirty="0">
                <a:solidFill>
                  <a:srgbClr val="000090"/>
                </a:solidFill>
              </a:rPr>
              <a:t>as a greenhouse gas </a:t>
            </a:r>
            <a:endParaRPr lang="en-GB" b="1" dirty="0">
              <a:solidFill>
                <a:srgbClr val="000090"/>
              </a:solidFill>
            </a:endParaRPr>
          </a:p>
        </p:txBody>
      </p:sp>
      <p:pic>
        <p:nvPicPr>
          <p:cNvPr id="4" name="Picture 3" descr="toar"/>
          <p:cNvPicPr/>
          <p:nvPr/>
        </p:nvPicPr>
        <p:blipFill>
          <a:blip r:embed="rId3">
            <a:extLst>
              <a:ext uri="{28A0092B-C50C-407E-A947-70E740481C1C}">
                <a14:useLocalDpi xmlns:a14="http://schemas.microsoft.com/office/drawing/2010/main" val="0"/>
              </a:ext>
            </a:extLst>
          </a:blip>
          <a:srcRect/>
          <a:stretch>
            <a:fillRect/>
          </a:stretch>
        </p:blipFill>
        <p:spPr bwMode="auto">
          <a:xfrm>
            <a:off x="98517" y="141047"/>
            <a:ext cx="1395600" cy="1384448"/>
          </a:xfrm>
          <a:prstGeom prst="rect">
            <a:avLst/>
          </a:prstGeom>
          <a:noFill/>
          <a:ln>
            <a:noFill/>
          </a:ln>
        </p:spPr>
      </p:pic>
      <p:sp>
        <p:nvSpPr>
          <p:cNvPr id="2" name="Rectangle 1"/>
          <p:cNvSpPr/>
          <p:nvPr/>
        </p:nvSpPr>
        <p:spPr>
          <a:xfrm>
            <a:off x="320213" y="5441193"/>
            <a:ext cx="8466667" cy="830997"/>
          </a:xfrm>
          <a:prstGeom prst="rect">
            <a:avLst/>
          </a:prstGeom>
        </p:spPr>
        <p:txBody>
          <a:bodyPr wrap="square">
            <a:spAutoFit/>
          </a:bodyPr>
          <a:lstStyle/>
          <a:p>
            <a:pPr algn="just"/>
            <a:r>
              <a:rPr lang="en-GB" sz="1600" dirty="0"/>
              <a:t>Clear-sky ozone top-of-atmosphere (TOA) long-wave </a:t>
            </a:r>
            <a:r>
              <a:rPr lang="en-GB" sz="1600" dirty="0" err="1"/>
              <a:t>radiative</a:t>
            </a:r>
            <a:r>
              <a:rPr lang="en-GB" sz="1600" dirty="0"/>
              <a:t> effect (LWRE) (W/m</a:t>
            </a:r>
            <a:r>
              <a:rPr lang="en-GB" sz="1600" baseline="30000" dirty="0"/>
              <a:t>2</a:t>
            </a:r>
            <a:r>
              <a:rPr lang="en-GB" sz="1600" dirty="0"/>
              <a:t>) measured </a:t>
            </a:r>
            <a:r>
              <a:rPr lang="en-GB" sz="1600" dirty="0" smtClean="0"/>
              <a:t>by </a:t>
            </a:r>
            <a:r>
              <a:rPr lang="en-US" sz="1600" dirty="0">
                <a:solidFill>
                  <a:srgbClr val="000000"/>
                </a:solidFill>
                <a:latin typeface="Times"/>
                <a:ea typeface="Times"/>
                <a:cs typeface="Times"/>
              </a:rPr>
              <a:t>Infrared Atmospheric Sounding Interferometer (IASI</a:t>
            </a:r>
            <a:r>
              <a:rPr lang="en-US" sz="1600" dirty="0" smtClean="0">
                <a:solidFill>
                  <a:srgbClr val="000000"/>
                </a:solidFill>
                <a:latin typeface="Times"/>
                <a:ea typeface="Times"/>
                <a:cs typeface="Times"/>
              </a:rPr>
              <a:t>)</a:t>
            </a:r>
            <a:r>
              <a:rPr lang="en-GB" sz="1600" dirty="0" smtClean="0"/>
              <a:t> </a:t>
            </a:r>
            <a:r>
              <a:rPr lang="en-GB" sz="1600" dirty="0"/>
              <a:t>15 April, 2011 shows the spatial variability in the greenhouse effect of ozone </a:t>
            </a:r>
            <a:r>
              <a:rPr lang="en-GB" sz="1600" dirty="0" smtClean="0"/>
              <a:t>.</a:t>
            </a:r>
            <a:endParaRPr lang="en-US" sz="1600" dirty="0"/>
          </a:p>
        </p:txBody>
      </p:sp>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494117" y="1854708"/>
            <a:ext cx="6362935" cy="3664008"/>
          </a:xfrm>
          <a:prstGeom prst="rect">
            <a:avLst/>
          </a:prstGeom>
        </p:spPr>
      </p:pic>
    </p:spTree>
    <p:extLst>
      <p:ext uri="{BB962C8B-B14F-4D97-AF65-F5344CB8AC3E}">
        <p14:creationId xmlns:p14="http://schemas.microsoft.com/office/powerpoint/2010/main" val="26071219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9148" y="1278362"/>
            <a:ext cx="7621800" cy="886799"/>
          </a:xfrm>
        </p:spPr>
        <p:txBody>
          <a:bodyPr/>
          <a:lstStyle/>
          <a:p>
            <a:pPr algn="l"/>
            <a:r>
              <a:rPr lang="en-US" sz="4000" b="1" dirty="0" smtClean="0"/>
              <a:t>New Layout (</a:t>
            </a:r>
            <a:r>
              <a:rPr lang="en-US" sz="4000" b="1" i="1" dirty="0" smtClean="0"/>
              <a:t>draft to be discussed</a:t>
            </a:r>
            <a:r>
              <a:rPr lang="en-US" sz="4000" b="1" dirty="0" smtClean="0"/>
              <a:t>)</a:t>
            </a:r>
            <a:endParaRPr lang="en-US" sz="4000" b="1" dirty="0"/>
          </a:p>
        </p:txBody>
      </p:sp>
      <p:sp>
        <p:nvSpPr>
          <p:cNvPr id="3" name="Content Placeholder 2"/>
          <p:cNvSpPr>
            <a:spLocks noGrp="1"/>
          </p:cNvSpPr>
          <p:nvPr>
            <p:ph idx="1"/>
          </p:nvPr>
        </p:nvSpPr>
        <p:spPr>
          <a:xfrm>
            <a:off x="457200" y="2206159"/>
            <a:ext cx="8486148" cy="3933384"/>
          </a:xfrm>
        </p:spPr>
        <p:txBody>
          <a:bodyPr>
            <a:spAutoFit/>
          </a:bodyPr>
          <a:lstStyle/>
          <a:p>
            <a:pPr marL="514350" indent="-514350">
              <a:buFont typeface="+mj-lt"/>
              <a:buAutoNum type="arabicPeriod"/>
            </a:pPr>
            <a:r>
              <a:rPr lang="en-GB" sz="1600" b="1" dirty="0" smtClean="0">
                <a:solidFill>
                  <a:srgbClr val="0000FF"/>
                </a:solidFill>
                <a:latin typeface="Arial"/>
                <a:ea typeface="Arial"/>
                <a:cs typeface="Arial"/>
              </a:rPr>
              <a:t>Introduction</a:t>
            </a:r>
          </a:p>
          <a:p>
            <a:pPr marL="514350" indent="-514350">
              <a:buFont typeface="+mj-lt"/>
              <a:buAutoNum type="arabicPeriod"/>
            </a:pPr>
            <a:r>
              <a:rPr lang="en-GB" sz="1600" b="1" dirty="0" smtClean="0">
                <a:solidFill>
                  <a:srgbClr val="0000FF"/>
                </a:solidFill>
                <a:latin typeface="Arial"/>
                <a:ea typeface="Arial"/>
                <a:cs typeface="Arial"/>
              </a:rPr>
              <a:t>Ozone Photochemical </a:t>
            </a:r>
            <a:r>
              <a:rPr lang="en-GB" sz="1600" b="1" dirty="0">
                <a:solidFill>
                  <a:srgbClr val="0000FF"/>
                </a:solidFill>
                <a:latin typeface="Arial"/>
                <a:ea typeface="Arial"/>
                <a:cs typeface="Arial"/>
              </a:rPr>
              <a:t>F</a:t>
            </a:r>
            <a:r>
              <a:rPr lang="en-GB" sz="1600" b="1" dirty="0" smtClean="0">
                <a:solidFill>
                  <a:srgbClr val="0000FF"/>
                </a:solidFill>
                <a:latin typeface="Arial"/>
                <a:ea typeface="Arial"/>
                <a:cs typeface="Arial"/>
              </a:rPr>
              <a:t>ormations and Dynamics</a:t>
            </a:r>
            <a:endParaRPr lang="en-GB" sz="1600" b="1" dirty="0">
              <a:solidFill>
                <a:srgbClr val="0000FF"/>
              </a:solidFill>
              <a:latin typeface="Arial"/>
              <a:ea typeface="Arial"/>
              <a:cs typeface="Arial"/>
            </a:endParaRPr>
          </a:p>
          <a:p>
            <a:pPr marL="514350" indent="-514350">
              <a:buFont typeface="+mj-lt"/>
              <a:buAutoNum type="arabicPeriod"/>
            </a:pPr>
            <a:r>
              <a:rPr lang="en-US" sz="1600" b="1" dirty="0" smtClean="0">
                <a:solidFill>
                  <a:srgbClr val="0000FF"/>
                </a:solidFill>
                <a:latin typeface="Arial"/>
                <a:ea typeface="Arial"/>
                <a:cs typeface="Arial"/>
              </a:rPr>
              <a:t>Impacts </a:t>
            </a:r>
            <a:r>
              <a:rPr lang="en-US" sz="1600" b="1" dirty="0">
                <a:solidFill>
                  <a:srgbClr val="0000FF"/>
                </a:solidFill>
                <a:latin typeface="Arial"/>
                <a:ea typeface="Arial"/>
                <a:cs typeface="Arial"/>
              </a:rPr>
              <a:t>of Tropospheric Ozone on Human Health, Vegetation and </a:t>
            </a:r>
            <a:r>
              <a:rPr lang="en-US" sz="1600" b="1" dirty="0" smtClean="0">
                <a:solidFill>
                  <a:srgbClr val="0000FF"/>
                </a:solidFill>
                <a:latin typeface="Arial"/>
                <a:ea typeface="Arial"/>
                <a:cs typeface="Arial"/>
              </a:rPr>
              <a:t>Climate</a:t>
            </a:r>
            <a:endParaRPr lang="en-GB" sz="1600" b="1" dirty="0" smtClean="0">
              <a:solidFill>
                <a:srgbClr val="0000FF"/>
              </a:solidFill>
              <a:latin typeface="Arial"/>
              <a:ea typeface="Arial"/>
              <a:cs typeface="Arial"/>
            </a:endParaRPr>
          </a:p>
          <a:p>
            <a:pPr marL="514350" indent="-514350">
              <a:buFont typeface="+mj-lt"/>
              <a:buAutoNum type="arabicPeriod"/>
            </a:pPr>
            <a:r>
              <a:rPr lang="en-US" sz="1600" b="1" dirty="0" smtClean="0">
                <a:solidFill>
                  <a:srgbClr val="0000FF"/>
                </a:solidFill>
                <a:latin typeface="Arial"/>
                <a:ea typeface="Arial"/>
                <a:cs typeface="Arial"/>
              </a:rPr>
              <a:t>Ozone evolution in the last decades based on model and observations studies</a:t>
            </a:r>
            <a:endParaRPr lang="en-US" sz="1600" b="1" baseline="-25000" dirty="0" smtClean="0">
              <a:solidFill>
                <a:srgbClr val="0000FF"/>
              </a:solidFill>
              <a:latin typeface="Arial"/>
              <a:ea typeface="Arial"/>
              <a:cs typeface="Arial"/>
            </a:endParaRPr>
          </a:p>
          <a:p>
            <a:pPr marL="514350" indent="-514350">
              <a:buFont typeface="+mj-lt"/>
              <a:buAutoNum type="arabicPeriod"/>
            </a:pPr>
            <a:r>
              <a:rPr lang="en-US" sz="1600" b="1" dirty="0" smtClean="0">
                <a:solidFill>
                  <a:srgbClr val="0000FF"/>
                </a:solidFill>
                <a:latin typeface="Arial"/>
                <a:ea typeface="Arial"/>
                <a:cs typeface="Arial"/>
              </a:rPr>
              <a:t>Future scenarios for ozone evolution. Also, </a:t>
            </a:r>
            <a:r>
              <a:rPr lang="en-US" sz="1600" b="1" dirty="0">
                <a:latin typeface="Arial"/>
                <a:ea typeface="Arial"/>
                <a:cs typeface="Arial"/>
              </a:rPr>
              <a:t>h</a:t>
            </a:r>
            <a:r>
              <a:rPr lang="en-US" sz="1600" b="1" dirty="0" smtClean="0">
                <a:latin typeface="Arial"/>
                <a:ea typeface="Arial"/>
                <a:cs typeface="Arial"/>
              </a:rPr>
              <a:t>ow </a:t>
            </a:r>
            <a:r>
              <a:rPr lang="en-US" sz="1600" b="1" dirty="0">
                <a:latin typeface="Arial"/>
                <a:ea typeface="Arial"/>
                <a:cs typeface="Arial"/>
              </a:rPr>
              <a:t>non-linear chemistry may impact climate and how climate </a:t>
            </a:r>
            <a:r>
              <a:rPr lang="en-US" sz="1600" b="1" dirty="0" smtClean="0">
                <a:latin typeface="Arial"/>
                <a:ea typeface="Arial"/>
                <a:cs typeface="Arial"/>
              </a:rPr>
              <a:t>feedbacks </a:t>
            </a:r>
            <a:r>
              <a:rPr lang="en-US" sz="1600" b="1" dirty="0">
                <a:latin typeface="Arial"/>
                <a:ea typeface="Arial"/>
                <a:cs typeface="Arial"/>
              </a:rPr>
              <a:t>on </a:t>
            </a:r>
            <a:r>
              <a:rPr lang="en-US" sz="1600" b="1" dirty="0" smtClean="0">
                <a:latin typeface="Arial"/>
                <a:ea typeface="Arial"/>
                <a:cs typeface="Arial"/>
              </a:rPr>
              <a:t>ozone (e.g., via changes in Temp.), </a:t>
            </a:r>
            <a:r>
              <a:rPr lang="en-US" sz="1600" b="1" dirty="0">
                <a:latin typeface="Arial"/>
                <a:ea typeface="Arial"/>
                <a:cs typeface="Arial"/>
              </a:rPr>
              <a:t>both one- and two-way feedbacks. </a:t>
            </a:r>
          </a:p>
          <a:p>
            <a:r>
              <a:rPr lang="en-US" sz="1600" b="1" i="1" dirty="0" smtClean="0">
                <a:latin typeface="Arial"/>
                <a:ea typeface="Arial"/>
                <a:cs typeface="Arial"/>
              </a:rPr>
              <a:t>In the above two sections, the ozone evolution can be discussed in terms of its chemical formation/chemical regimes/OPE and dynamics, so, some sections from the old format may be incorporated here.</a:t>
            </a:r>
          </a:p>
          <a:p>
            <a:pPr marL="514350" indent="-514350">
              <a:buFont typeface="+mj-lt"/>
              <a:buAutoNum type="arabicPeriod" startAt="4"/>
            </a:pPr>
            <a:r>
              <a:rPr lang="en-US" sz="1600" b="1" dirty="0" smtClean="0">
                <a:solidFill>
                  <a:srgbClr val="0000FF"/>
                </a:solidFill>
                <a:latin typeface="Arial"/>
                <a:ea typeface="Arial"/>
                <a:cs typeface="Arial"/>
              </a:rPr>
              <a:t>How </a:t>
            </a:r>
            <a:r>
              <a:rPr lang="en-US" sz="1600" b="1" dirty="0">
                <a:solidFill>
                  <a:srgbClr val="0000FF"/>
                </a:solidFill>
                <a:latin typeface="Arial"/>
                <a:ea typeface="Arial"/>
                <a:cs typeface="Arial"/>
              </a:rPr>
              <a:t>u</a:t>
            </a:r>
            <a:r>
              <a:rPr lang="en-US" sz="1600" b="1" dirty="0" smtClean="0">
                <a:solidFill>
                  <a:srgbClr val="0000FF"/>
                </a:solidFill>
                <a:latin typeface="Arial"/>
                <a:ea typeface="Arial"/>
                <a:cs typeface="Arial"/>
              </a:rPr>
              <a:t>ncertainties in known/unknown chemistry and emission may affect the current and projected ozone evolution.</a:t>
            </a:r>
          </a:p>
          <a:p>
            <a:pPr marL="514350" indent="-514350">
              <a:buFont typeface="+mj-lt"/>
              <a:buAutoNum type="arabicPeriod" startAt="4"/>
            </a:pPr>
            <a:r>
              <a:rPr lang="en-US" sz="1600" b="1" dirty="0" smtClean="0">
                <a:solidFill>
                  <a:srgbClr val="0000FF"/>
                </a:solidFill>
                <a:latin typeface="Arial"/>
                <a:ea typeface="Arial"/>
                <a:cs typeface="Arial"/>
              </a:rPr>
              <a:t> Executive Summary to Policy makers</a:t>
            </a:r>
          </a:p>
          <a:p>
            <a:pPr marL="514350" indent="-514350">
              <a:buFont typeface="+mj-lt"/>
              <a:buAutoNum type="arabicPeriod" startAt="4"/>
            </a:pPr>
            <a:r>
              <a:rPr lang="en-US" sz="1600" b="1" dirty="0" smtClean="0">
                <a:solidFill>
                  <a:srgbClr val="0000FF"/>
                </a:solidFill>
                <a:latin typeface="Arial"/>
                <a:ea typeface="Arial"/>
                <a:cs typeface="Arial"/>
              </a:rPr>
              <a:t>Summary</a:t>
            </a:r>
          </a:p>
        </p:txBody>
      </p:sp>
      <p:pic>
        <p:nvPicPr>
          <p:cNvPr id="4" name="Picture 3" descr="toar"/>
          <p:cNvPicPr/>
          <p:nvPr/>
        </p:nvPicPr>
        <p:blipFill>
          <a:blip r:embed="rId3">
            <a:extLst>
              <a:ext uri="{28A0092B-C50C-407E-A947-70E740481C1C}">
                <a14:useLocalDpi xmlns:a14="http://schemas.microsoft.com/office/drawing/2010/main" val="0"/>
              </a:ext>
            </a:extLst>
          </a:blip>
          <a:srcRect/>
          <a:stretch>
            <a:fillRect/>
          </a:stretch>
        </p:blipFill>
        <p:spPr bwMode="auto">
          <a:xfrm>
            <a:off x="98517" y="141047"/>
            <a:ext cx="1395600" cy="1384448"/>
          </a:xfrm>
          <a:prstGeom prst="rect">
            <a:avLst/>
          </a:prstGeom>
          <a:noFill/>
          <a:ln>
            <a:noFill/>
          </a:ln>
        </p:spPr>
      </p:pic>
    </p:spTree>
    <p:extLst>
      <p:ext uri="{BB962C8B-B14F-4D97-AF65-F5344CB8AC3E}">
        <p14:creationId xmlns:p14="http://schemas.microsoft.com/office/powerpoint/2010/main" val="1839223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3863" y="4146057"/>
            <a:ext cx="2725029" cy="1815882"/>
          </a:xfrm>
          <a:prstGeom prst="rect">
            <a:avLst/>
          </a:prstGeom>
          <a:noFill/>
        </p:spPr>
        <p:txBody>
          <a:bodyPr wrap="square" rtlCol="0">
            <a:spAutoFit/>
          </a:bodyPr>
          <a:lstStyle/>
          <a:p>
            <a:r>
              <a:rPr lang="en-US" sz="1600" i="1" dirty="0">
                <a:solidFill>
                  <a:prstClr val="black"/>
                </a:solidFill>
              </a:rPr>
              <a:t>Young et al. (2013), Pre-industrial to end 21st century projections of tropospheric ozone from the Atmospheric Chemistry and Climate Model </a:t>
            </a:r>
            <a:r>
              <a:rPr lang="en-US" sz="1600" i="1" dirty="0" err="1">
                <a:solidFill>
                  <a:prstClr val="black"/>
                </a:solidFill>
              </a:rPr>
              <a:t>Intercomparison</a:t>
            </a:r>
            <a:r>
              <a:rPr lang="en-US" sz="1600" i="1" dirty="0">
                <a:solidFill>
                  <a:prstClr val="black"/>
                </a:solidFill>
              </a:rPr>
              <a:t> Project (ACCMIP), ACP. </a:t>
            </a:r>
          </a:p>
        </p:txBody>
      </p:sp>
      <p:pic>
        <p:nvPicPr>
          <p:cNvPr id="4" name="Picture 3"/>
          <p:cNvPicPr>
            <a:picLocks noChangeAspect="1"/>
          </p:cNvPicPr>
          <p:nvPr/>
        </p:nvPicPr>
        <p:blipFill>
          <a:blip r:embed="rId3"/>
          <a:stretch>
            <a:fillRect/>
          </a:stretch>
        </p:blipFill>
        <p:spPr>
          <a:xfrm>
            <a:off x="6060651" y="0"/>
            <a:ext cx="3083349" cy="6846792"/>
          </a:xfrm>
          <a:prstGeom prst="rect">
            <a:avLst/>
          </a:prstGeom>
        </p:spPr>
      </p:pic>
      <p:pic>
        <p:nvPicPr>
          <p:cNvPr id="5" name="Picture 4"/>
          <p:cNvPicPr>
            <a:picLocks noChangeAspect="1"/>
          </p:cNvPicPr>
          <p:nvPr/>
        </p:nvPicPr>
        <p:blipFill>
          <a:blip r:embed="rId4"/>
          <a:stretch>
            <a:fillRect/>
          </a:stretch>
        </p:blipFill>
        <p:spPr>
          <a:xfrm>
            <a:off x="3110446" y="5305713"/>
            <a:ext cx="2963590" cy="1017013"/>
          </a:xfrm>
          <a:prstGeom prst="rect">
            <a:avLst/>
          </a:prstGeom>
        </p:spPr>
      </p:pic>
      <p:sp>
        <p:nvSpPr>
          <p:cNvPr id="2" name="TextBox 1"/>
          <p:cNvSpPr txBox="1"/>
          <p:nvPr/>
        </p:nvSpPr>
        <p:spPr>
          <a:xfrm>
            <a:off x="575264" y="2128845"/>
            <a:ext cx="4831307" cy="1200329"/>
          </a:xfrm>
          <a:prstGeom prst="rect">
            <a:avLst/>
          </a:prstGeom>
          <a:noFill/>
        </p:spPr>
        <p:txBody>
          <a:bodyPr wrap="square" rtlCol="0">
            <a:spAutoFit/>
          </a:bodyPr>
          <a:lstStyle/>
          <a:p>
            <a:r>
              <a:rPr lang="en-US" dirty="0" smtClean="0"/>
              <a:t>The ensemble ACCMIP  projection for surface ozone indicates an increase of 2 </a:t>
            </a:r>
            <a:r>
              <a:rPr lang="en-US" dirty="0" err="1" smtClean="0"/>
              <a:t>ppbv</a:t>
            </a:r>
            <a:r>
              <a:rPr lang="en-US" dirty="0" smtClean="0"/>
              <a:t> across the North Pacific Ocean during 2000-2030 based on a business as usual RCP8.5 emissions scenario.</a:t>
            </a:r>
            <a:endParaRPr lang="en-US" dirty="0"/>
          </a:p>
        </p:txBody>
      </p:sp>
      <p:cxnSp>
        <p:nvCxnSpPr>
          <p:cNvPr id="7" name="Straight Arrow Connector 6"/>
          <p:cNvCxnSpPr/>
          <p:nvPr/>
        </p:nvCxnSpPr>
        <p:spPr>
          <a:xfrm>
            <a:off x="4329752" y="3423396"/>
            <a:ext cx="2558955" cy="2499732"/>
          </a:xfrm>
          <a:prstGeom prst="straightConnector1">
            <a:avLst/>
          </a:prstGeom>
          <a:ln w="444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8" name="Picture 7" descr="toar"/>
          <p:cNvPicPr/>
          <p:nvPr/>
        </p:nvPicPr>
        <p:blipFill>
          <a:blip r:embed="rId5">
            <a:extLst>
              <a:ext uri="{28A0092B-C50C-407E-A947-70E740481C1C}">
                <a14:useLocalDpi xmlns:a14="http://schemas.microsoft.com/office/drawing/2010/main" val="0"/>
              </a:ext>
            </a:extLst>
          </a:blip>
          <a:srcRect/>
          <a:stretch>
            <a:fillRect/>
          </a:stretch>
        </p:blipFill>
        <p:spPr bwMode="auto">
          <a:xfrm>
            <a:off x="98517" y="141047"/>
            <a:ext cx="1395600" cy="1384448"/>
          </a:xfrm>
          <a:prstGeom prst="rect">
            <a:avLst/>
          </a:prstGeom>
          <a:noFill/>
          <a:ln>
            <a:noFill/>
          </a:ln>
        </p:spPr>
      </p:pic>
    </p:spTree>
    <p:extLst>
      <p:ext uri="{BB962C8B-B14F-4D97-AF65-F5344CB8AC3E}">
        <p14:creationId xmlns:p14="http://schemas.microsoft.com/office/powerpoint/2010/main" val="119419659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346" y="79378"/>
            <a:ext cx="2566007" cy="5374151"/>
          </a:xfrm>
          <a:prstGeom prst="rect">
            <a:avLst/>
          </a:prstGeom>
          <a:noFill/>
        </p:spPr>
        <p:txBody>
          <a:bodyPr wrap="square" rtlCol="0">
            <a:normAutofit fontScale="92500" lnSpcReduction="10000"/>
          </a:bodyPr>
          <a:lstStyle/>
          <a:p>
            <a:pPr algn="just"/>
            <a:r>
              <a:rPr lang="en-US" dirty="0" smtClean="0"/>
              <a:t>A recent study presented at the AGU 2015 Fall Meeting, and soon to be submitted to Nature Geoscience, indicates that half of the tropospheric ozone burden increase since 1980 is due to increases in emissions. The other half of the increase is due to emissions shifting equatorward where ozone production efficiency is much greater.  This finding is of major importance and implies that even if ozone precursor emissions do not increase globally over the coming years, ozone will still increase globally if the emissions continue to shift equatorward. </a:t>
            </a:r>
            <a:endParaRPr lang="en-US" dirty="0"/>
          </a:p>
        </p:txBody>
      </p:sp>
      <p:sp>
        <p:nvSpPr>
          <p:cNvPr id="3" name="TextBox 2"/>
          <p:cNvSpPr txBox="1"/>
          <p:nvPr/>
        </p:nvSpPr>
        <p:spPr>
          <a:xfrm>
            <a:off x="78582" y="5350881"/>
            <a:ext cx="2893218" cy="769441"/>
          </a:xfrm>
          <a:prstGeom prst="rect">
            <a:avLst/>
          </a:prstGeom>
          <a:noFill/>
        </p:spPr>
        <p:txBody>
          <a:bodyPr wrap="square" rtlCol="0">
            <a:spAutoFit/>
          </a:bodyPr>
          <a:lstStyle/>
          <a:p>
            <a:r>
              <a:rPr lang="en-US" sz="1100" i="1" dirty="0" smtClean="0"/>
              <a:t>Zhang, Y., O. R. Cooper and J. J. West (2016), Southward redistribution of emissions dominates the 1980 to 2010 tropospheric ozone change, in preparation for Nature Geoscience.</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7331" y="1"/>
            <a:ext cx="6172200" cy="4441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031564" y="4549915"/>
            <a:ext cx="6072188" cy="1892826"/>
          </a:xfrm>
          <a:prstGeom prst="rect">
            <a:avLst/>
          </a:prstGeom>
          <a:noFill/>
        </p:spPr>
        <p:txBody>
          <a:bodyPr wrap="square" rtlCol="0">
            <a:spAutoFit/>
          </a:bodyPr>
          <a:lstStyle/>
          <a:p>
            <a:pPr marL="690563" indent="-690563"/>
            <a:r>
              <a:rPr lang="en-US" sz="1300" dirty="0" smtClean="0"/>
              <a:t>Top left – increase in global tropospheric ozone burden over 1980-2010 due to the actual increase in emissions and the actual equatorward shift in emissions.</a:t>
            </a:r>
          </a:p>
          <a:p>
            <a:pPr marL="690563" indent="-690563"/>
            <a:r>
              <a:rPr lang="en-US" sz="1300" dirty="0" smtClean="0"/>
              <a:t>Top right - increase in global tropospheric ozone burden over 1980-2010 when 1980 emissions are given the 2010 spatial distribution,  </a:t>
            </a:r>
            <a:r>
              <a:rPr lang="en-US" sz="1300" dirty="0" err="1" smtClean="0"/>
              <a:t>i.e</a:t>
            </a:r>
            <a:r>
              <a:rPr lang="en-US" sz="1300" dirty="0" smtClean="0"/>
              <a:t> equatorward shift.</a:t>
            </a:r>
          </a:p>
          <a:p>
            <a:pPr marL="690563" indent="-690563"/>
            <a:r>
              <a:rPr lang="en-US" sz="1300" dirty="0" smtClean="0"/>
              <a:t>Bottom left - increase in global tropospheric ozone burden over 1980-2010 when emissions are allowed to increase but are kept in their 1980 locations.</a:t>
            </a:r>
          </a:p>
          <a:p>
            <a:pPr marL="690563" indent="-690563"/>
            <a:r>
              <a:rPr lang="en-US" sz="1300" dirty="0" smtClean="0"/>
              <a:t>Bottom right - increase in global tropospheric ozone burden over 1980-2010 due to methane increases alone.</a:t>
            </a:r>
          </a:p>
          <a:p>
            <a:endParaRPr lang="en-US" sz="1300" dirty="0"/>
          </a:p>
        </p:txBody>
      </p:sp>
    </p:spTree>
    <p:extLst>
      <p:ext uri="{BB962C8B-B14F-4D97-AF65-F5344CB8AC3E}">
        <p14:creationId xmlns:p14="http://schemas.microsoft.com/office/powerpoint/2010/main" val="39047439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1548" y="894212"/>
            <a:ext cx="6810373" cy="924961"/>
          </a:xfrm>
        </p:spPr>
        <p:txBody>
          <a:bodyPr/>
          <a:lstStyle/>
          <a:p>
            <a:r>
              <a:rPr lang="en-US" b="1" dirty="0" smtClean="0"/>
              <a:t>Chapter 1 Layout</a:t>
            </a:r>
            <a:endParaRPr lang="en-US" b="1" dirty="0"/>
          </a:p>
        </p:txBody>
      </p:sp>
      <p:sp>
        <p:nvSpPr>
          <p:cNvPr id="3" name="Content Placeholder 2"/>
          <p:cNvSpPr>
            <a:spLocks noGrp="1"/>
          </p:cNvSpPr>
          <p:nvPr>
            <p:ph idx="1"/>
          </p:nvPr>
        </p:nvSpPr>
        <p:spPr>
          <a:xfrm>
            <a:off x="457200" y="1729467"/>
            <a:ext cx="8486148" cy="4635115"/>
          </a:xfrm>
        </p:spPr>
        <p:txBody>
          <a:bodyPr>
            <a:spAutoFit/>
          </a:bodyPr>
          <a:lstStyle/>
          <a:p>
            <a:pPr marL="514350" indent="-514350" algn="just">
              <a:buFont typeface="Arial"/>
              <a:buAutoNum type="arabicPlain"/>
            </a:pPr>
            <a:r>
              <a:rPr lang="en-US" sz="2400" b="1" dirty="0" smtClean="0">
                <a:solidFill>
                  <a:srgbClr val="0000FF"/>
                </a:solidFill>
                <a:latin typeface="Arial"/>
                <a:ea typeface="Arial"/>
                <a:cs typeface="Arial"/>
              </a:rPr>
              <a:t>Original Layout</a:t>
            </a:r>
          </a:p>
          <a:p>
            <a:pPr marL="0" indent="0" algn="just">
              <a:buNone/>
            </a:pPr>
            <a:r>
              <a:rPr lang="en-US" sz="2400" b="1" dirty="0" smtClean="0">
                <a:latin typeface="Arial"/>
                <a:ea typeface="Arial"/>
                <a:cs typeface="Arial"/>
              </a:rPr>
              <a:t>	Formatted as book/report type review, which allows for greater details.</a:t>
            </a:r>
            <a:endParaRPr lang="en-US" sz="2400" b="1" baseline="-25000" dirty="0">
              <a:latin typeface="Arial"/>
              <a:ea typeface="Arial"/>
              <a:cs typeface="Arial"/>
            </a:endParaRPr>
          </a:p>
          <a:p>
            <a:pPr marL="0" indent="0" algn="just">
              <a:buNone/>
            </a:pPr>
            <a:endParaRPr lang="en-US" sz="1000" b="1" dirty="0">
              <a:solidFill>
                <a:srgbClr val="0000FF"/>
              </a:solidFill>
              <a:latin typeface="Arial"/>
              <a:ea typeface="Arial"/>
              <a:cs typeface="Arial"/>
            </a:endParaRPr>
          </a:p>
          <a:p>
            <a:pPr marL="0" indent="0" algn="just">
              <a:buNone/>
            </a:pPr>
            <a:r>
              <a:rPr lang="en-US" sz="2400" b="1" dirty="0" smtClean="0">
                <a:solidFill>
                  <a:srgbClr val="0000FF"/>
                </a:solidFill>
                <a:latin typeface="Arial"/>
                <a:ea typeface="Arial"/>
                <a:cs typeface="Arial"/>
              </a:rPr>
              <a:t>2	New / projected layout (based on Owen’s suggestion)</a:t>
            </a:r>
          </a:p>
          <a:p>
            <a:pPr marL="0" indent="0" algn="just">
              <a:buNone/>
            </a:pPr>
            <a:r>
              <a:rPr lang="en-US" sz="2400" b="1" dirty="0" smtClean="0">
                <a:solidFill>
                  <a:srgbClr val="0000FF"/>
                </a:solidFill>
                <a:latin typeface="Arial"/>
                <a:ea typeface="Arial"/>
                <a:cs typeface="Arial"/>
              </a:rPr>
              <a:t>	</a:t>
            </a:r>
            <a:r>
              <a:rPr lang="en-US" sz="2400" b="1" dirty="0" smtClean="0">
                <a:solidFill>
                  <a:srgbClr val="000000"/>
                </a:solidFill>
                <a:latin typeface="Arial"/>
                <a:ea typeface="Arial"/>
                <a:cs typeface="Arial"/>
              </a:rPr>
              <a:t>To be reformatted as a review paper and to address a targeted scientific question. </a:t>
            </a:r>
            <a:r>
              <a:rPr lang="en-US" sz="2400" b="1" dirty="0" err="1" smtClean="0">
                <a:solidFill>
                  <a:srgbClr val="000000"/>
                </a:solidFill>
                <a:latin typeface="Arial"/>
                <a:ea typeface="Arial"/>
                <a:cs typeface="Arial"/>
              </a:rPr>
              <a:t>i.e</a:t>
            </a:r>
            <a:r>
              <a:rPr lang="en-US" sz="2400" b="1" dirty="0" smtClean="0">
                <a:solidFill>
                  <a:srgbClr val="000000"/>
                </a:solidFill>
                <a:latin typeface="Arial"/>
                <a:ea typeface="Arial"/>
                <a:cs typeface="Arial"/>
              </a:rPr>
              <a:t>, the paper will be focused around this questions. For example, Owen suggested: </a:t>
            </a:r>
            <a:r>
              <a:rPr lang="en-US" sz="2400" i="1" dirty="0" smtClean="0">
                <a:solidFill>
                  <a:srgbClr val="000090"/>
                </a:solidFill>
                <a:latin typeface="Arial"/>
                <a:cs typeface="Arial"/>
              </a:rPr>
              <a:t>How is the global tropospheric ozone budget likely to evolve over the next 20 years?</a:t>
            </a:r>
          </a:p>
          <a:p>
            <a:pPr marL="0" indent="0" algn="just">
              <a:buNone/>
            </a:pPr>
            <a:r>
              <a:rPr lang="en-US" sz="2400" b="1" dirty="0" smtClean="0">
                <a:solidFill>
                  <a:srgbClr val="000000"/>
                </a:solidFill>
                <a:latin typeface="Arial"/>
                <a:ea typeface="Arial"/>
                <a:cs typeface="Arial"/>
              </a:rPr>
              <a:t>	Obviously</a:t>
            </a:r>
            <a:r>
              <a:rPr lang="en-US" sz="2400" b="1" dirty="0">
                <a:solidFill>
                  <a:srgbClr val="000000"/>
                </a:solidFill>
                <a:latin typeface="Arial"/>
                <a:ea typeface="Arial"/>
                <a:cs typeface="Arial"/>
              </a:rPr>
              <a:t>, several parts of the original layout will be used in the new one.</a:t>
            </a:r>
            <a:endParaRPr lang="en-US" sz="2400" b="1" i="1" dirty="0" smtClean="0">
              <a:solidFill>
                <a:srgbClr val="000090"/>
              </a:solidFill>
              <a:latin typeface="Arial"/>
              <a:ea typeface="Arial"/>
              <a:cs typeface="Arial"/>
            </a:endParaRPr>
          </a:p>
        </p:txBody>
      </p:sp>
      <p:pic>
        <p:nvPicPr>
          <p:cNvPr id="4" name="Picture 3" descr="toar"/>
          <p:cNvPicPr/>
          <p:nvPr/>
        </p:nvPicPr>
        <p:blipFill>
          <a:blip r:embed="rId3">
            <a:extLst>
              <a:ext uri="{28A0092B-C50C-407E-A947-70E740481C1C}">
                <a14:useLocalDpi xmlns:a14="http://schemas.microsoft.com/office/drawing/2010/main" val="0"/>
              </a:ext>
            </a:extLst>
          </a:blip>
          <a:srcRect/>
          <a:stretch>
            <a:fillRect/>
          </a:stretch>
        </p:blipFill>
        <p:spPr bwMode="auto">
          <a:xfrm>
            <a:off x="98517" y="141047"/>
            <a:ext cx="1395600" cy="1384448"/>
          </a:xfrm>
          <a:prstGeom prst="rect">
            <a:avLst/>
          </a:prstGeom>
          <a:noFill/>
          <a:ln>
            <a:noFill/>
          </a:ln>
        </p:spPr>
      </p:pic>
    </p:spTree>
    <p:extLst>
      <p:ext uri="{BB962C8B-B14F-4D97-AF65-F5344CB8AC3E}">
        <p14:creationId xmlns:p14="http://schemas.microsoft.com/office/powerpoint/2010/main" val="34079417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0727" y="534511"/>
            <a:ext cx="6870152" cy="5509201"/>
          </a:xfrm>
          <a:prstGeom prst="rect">
            <a:avLst/>
          </a:prstGeom>
          <a:noFill/>
        </p:spPr>
        <p:txBody>
          <a:bodyPr wrap="square" rtlCol="0">
            <a:spAutoFit/>
          </a:bodyPr>
          <a:lstStyle/>
          <a:p>
            <a:pPr algn="just"/>
            <a:r>
              <a:rPr lang="en-US" sz="1600" dirty="0" smtClean="0"/>
              <a:t>If this science question is adopted for the paper:</a:t>
            </a:r>
          </a:p>
          <a:p>
            <a:pPr algn="just"/>
            <a:endParaRPr lang="en-US" sz="1600" dirty="0" smtClean="0"/>
          </a:p>
          <a:p>
            <a:pPr algn="just"/>
            <a:r>
              <a:rPr lang="en-US" sz="1600" dirty="0" smtClean="0"/>
              <a:t>“How is the global tropospheric ozone budget likely to evolve over the next 20 years?”</a:t>
            </a:r>
          </a:p>
          <a:p>
            <a:pPr algn="just"/>
            <a:endParaRPr lang="en-US" sz="1600" dirty="0" smtClean="0"/>
          </a:p>
          <a:p>
            <a:pPr algn="just"/>
            <a:r>
              <a:rPr lang="en-US" sz="1600" dirty="0" smtClean="0"/>
              <a:t>…and if we believe the world is on track to follow the RCP8.5 scenario and that the ozone burden will likely increase, then the paper would address the following aspects of the ozone budget:</a:t>
            </a:r>
          </a:p>
          <a:p>
            <a:pPr algn="just"/>
            <a:endParaRPr lang="en-US" sz="1600" dirty="0"/>
          </a:p>
          <a:p>
            <a:pPr marL="342900" indent="-342900" algn="just">
              <a:buAutoNum type="arabicParenR"/>
            </a:pPr>
            <a:r>
              <a:rPr lang="en-US" sz="1600" dirty="0" smtClean="0"/>
              <a:t>Stratospheric source:  what is the most likely estimate of the present day flux of ozone from the stratosphere into the troposphere, and do we expect this component of the ozone budget to increase over the next 20 years?</a:t>
            </a:r>
            <a:endParaRPr lang="en-US" sz="1600" dirty="0"/>
          </a:p>
          <a:p>
            <a:pPr marL="342900" indent="-342900" algn="just">
              <a:buAutoNum type="arabicParenR"/>
            </a:pPr>
            <a:r>
              <a:rPr lang="en-US" sz="1600" dirty="0" smtClean="0"/>
              <a:t>Ozone production:  What is the most likely estimate for present day ozone production and how do we expect production to change over the next 20 years?</a:t>
            </a:r>
          </a:p>
          <a:p>
            <a:pPr marL="342900" indent="-342900" algn="just">
              <a:buAutoNum type="arabicParenR"/>
            </a:pPr>
            <a:r>
              <a:rPr lang="en-US" sz="1600" dirty="0" smtClean="0"/>
              <a:t>Ozone loss:  What is the most likely estimate for present day ozone loss and how do we expect loss to change over the next 20 years?</a:t>
            </a:r>
          </a:p>
          <a:p>
            <a:pPr marL="342900" indent="-342900" algn="just">
              <a:buAutoNum type="arabicParenR"/>
            </a:pPr>
            <a:r>
              <a:rPr lang="en-US" sz="1600" dirty="0" smtClean="0"/>
              <a:t>Emissions (anthropogenic and biomass burning)…same approach as above</a:t>
            </a:r>
          </a:p>
          <a:p>
            <a:pPr marL="342900" indent="-342900" algn="just">
              <a:buAutoNum type="arabicParenR"/>
            </a:pPr>
            <a:endParaRPr lang="en-US" sz="1600" dirty="0"/>
          </a:p>
          <a:p>
            <a:pPr algn="just"/>
            <a:r>
              <a:rPr lang="en-US" sz="1600" dirty="0" smtClean="0"/>
              <a:t>This approach allows us to review all the important processes related to emissions, STE, production and loss, but also allows us to look forward and give our best assessment of what is most likely to unfold.</a:t>
            </a:r>
            <a:endParaRPr lang="en-US" sz="1600" dirty="0"/>
          </a:p>
        </p:txBody>
      </p:sp>
    </p:spTree>
    <p:extLst>
      <p:ext uri="{BB962C8B-B14F-4D97-AF65-F5344CB8AC3E}">
        <p14:creationId xmlns:p14="http://schemas.microsoft.com/office/powerpoint/2010/main" val="260092036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4757" y="839973"/>
            <a:ext cx="4872370" cy="4524316"/>
          </a:xfrm>
          <a:prstGeom prst="rect">
            <a:avLst/>
          </a:prstGeom>
          <a:noFill/>
        </p:spPr>
        <p:txBody>
          <a:bodyPr wrap="square" rtlCol="0">
            <a:spAutoFit/>
          </a:bodyPr>
          <a:lstStyle/>
          <a:p>
            <a:r>
              <a:rPr lang="en-US" dirty="0" smtClean="0"/>
              <a:t>Given the following:</a:t>
            </a:r>
          </a:p>
          <a:p>
            <a:pPr marL="285750" indent="-285750">
              <a:buFontTx/>
              <a:buChar char="-"/>
            </a:pPr>
            <a:r>
              <a:rPr lang="en-US" dirty="0" smtClean="0"/>
              <a:t>Methane is increasing globally</a:t>
            </a:r>
          </a:p>
          <a:p>
            <a:pPr marL="285750" indent="-285750">
              <a:buFontTx/>
              <a:buChar char="-"/>
            </a:pPr>
            <a:r>
              <a:rPr lang="en-US" dirty="0" smtClean="0"/>
              <a:t>fossil fuel combustion is increasing globally (and perhaps NOx emissions as well)</a:t>
            </a:r>
          </a:p>
          <a:p>
            <a:pPr marL="285750" indent="-285750">
              <a:buFontTx/>
              <a:buChar char="-"/>
            </a:pPr>
            <a:r>
              <a:rPr lang="en-US" dirty="0" smtClean="0"/>
              <a:t>Emissions are shifting equatorward where ozone production efficiency is greater</a:t>
            </a:r>
          </a:p>
          <a:p>
            <a:pPr marL="285750" indent="-285750">
              <a:buFontTx/>
              <a:buChar char="-"/>
            </a:pPr>
            <a:r>
              <a:rPr lang="en-US" dirty="0" smtClean="0"/>
              <a:t>Of the 4 RCP scenarios, we appear to be following RCP8.5</a:t>
            </a:r>
          </a:p>
          <a:p>
            <a:endParaRPr lang="en-US" dirty="0" smtClean="0"/>
          </a:p>
          <a:p>
            <a:r>
              <a:rPr lang="en-US" dirty="0" smtClean="0"/>
              <a:t>Therefore, we should expect an increase in the tropospheric ozone burden.</a:t>
            </a:r>
          </a:p>
          <a:p>
            <a:endParaRPr lang="en-US" dirty="0"/>
          </a:p>
          <a:p>
            <a:r>
              <a:rPr lang="en-US" dirty="0" smtClean="0"/>
              <a:t>Next, let’s look at ozone observations and see if this is indeed the case….</a:t>
            </a:r>
          </a:p>
          <a:p>
            <a:endParaRPr lang="en-US" dirty="0"/>
          </a:p>
          <a:p>
            <a:endParaRPr lang="en-US" dirty="0"/>
          </a:p>
        </p:txBody>
      </p:sp>
    </p:spTree>
    <p:extLst>
      <p:ext uri="{BB962C8B-B14F-4D97-AF65-F5344CB8AC3E}">
        <p14:creationId xmlns:p14="http://schemas.microsoft.com/office/powerpoint/2010/main" val="23547123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222"/>
          <a:stretch/>
        </p:blipFill>
        <p:spPr>
          <a:xfrm>
            <a:off x="3292527" y="0"/>
            <a:ext cx="4897388" cy="6705600"/>
          </a:xfrm>
          <a:prstGeom prst="rect">
            <a:avLst/>
          </a:prstGeom>
        </p:spPr>
      </p:pic>
      <p:sp>
        <p:nvSpPr>
          <p:cNvPr id="4" name="TextBox 3"/>
          <p:cNvSpPr txBox="1"/>
          <p:nvPr/>
        </p:nvSpPr>
        <p:spPr>
          <a:xfrm>
            <a:off x="7105690" y="1506585"/>
            <a:ext cx="1314450" cy="2780249"/>
          </a:xfrm>
          <a:prstGeom prst="rect">
            <a:avLst/>
          </a:prstGeom>
          <a:noFill/>
        </p:spPr>
        <p:txBody>
          <a:bodyPr wrap="square" rtlCol="0">
            <a:spAutoFit/>
          </a:bodyPr>
          <a:lstStyle/>
          <a:p>
            <a:endParaRPr lang="en-US" sz="1400" dirty="0" smtClean="0">
              <a:solidFill>
                <a:prstClr val="black"/>
              </a:solidFill>
            </a:endParaRPr>
          </a:p>
          <a:p>
            <a:r>
              <a:rPr lang="en-US" sz="1400" dirty="0" smtClean="0">
                <a:solidFill>
                  <a:prstClr val="black"/>
                </a:solidFill>
              </a:rPr>
              <a:t>                       	</a:t>
            </a:r>
            <a:r>
              <a:rPr lang="en-US" sz="1400" b="1" dirty="0" smtClean="0">
                <a:solidFill>
                  <a:srgbClr val="0033CC"/>
                </a:solidFill>
              </a:rPr>
              <a:t>95%</a:t>
            </a:r>
          </a:p>
          <a:p>
            <a:endParaRPr lang="en-US" sz="1400" b="1" dirty="0" smtClean="0">
              <a:solidFill>
                <a:prstClr val="black"/>
              </a:solidFill>
            </a:endParaRPr>
          </a:p>
          <a:p>
            <a:endParaRPr lang="en-US" sz="1400" b="1" dirty="0" smtClean="0">
              <a:solidFill>
                <a:prstClr val="black"/>
              </a:solidFill>
            </a:endParaRPr>
          </a:p>
          <a:p>
            <a:endParaRPr lang="en-US" sz="1400" b="1" dirty="0" smtClean="0">
              <a:solidFill>
                <a:prstClr val="black"/>
              </a:solidFill>
            </a:endParaRPr>
          </a:p>
          <a:p>
            <a:r>
              <a:rPr lang="en-US" sz="1400" b="1" dirty="0">
                <a:solidFill>
                  <a:prstClr val="black"/>
                </a:solidFill>
              </a:rPr>
              <a:t>	</a:t>
            </a:r>
            <a:r>
              <a:rPr lang="en-US" sz="1400" b="1" dirty="0" smtClean="0">
                <a:solidFill>
                  <a:srgbClr val="FF0000"/>
                </a:solidFill>
              </a:rPr>
              <a:t>67 %</a:t>
            </a:r>
          </a:p>
          <a:p>
            <a:pPr>
              <a:spcBef>
                <a:spcPts val="200"/>
              </a:spcBef>
            </a:pPr>
            <a:r>
              <a:rPr lang="en-US" sz="1400" b="1" dirty="0" smtClean="0">
                <a:solidFill>
                  <a:prstClr val="black"/>
                </a:solidFill>
              </a:rPr>
              <a:t>	</a:t>
            </a:r>
            <a:r>
              <a:rPr lang="en-US" sz="1400" b="1" dirty="0" smtClean="0">
                <a:solidFill>
                  <a:srgbClr val="FFC000"/>
                </a:solidFill>
              </a:rPr>
              <a:t>50%</a:t>
            </a:r>
          </a:p>
          <a:p>
            <a:pPr>
              <a:spcBef>
                <a:spcPts val="600"/>
              </a:spcBef>
            </a:pPr>
            <a:r>
              <a:rPr lang="en-US" sz="1400" b="1" dirty="0">
                <a:solidFill>
                  <a:prstClr val="black"/>
                </a:solidFill>
              </a:rPr>
              <a:t>	</a:t>
            </a:r>
            <a:r>
              <a:rPr lang="en-US" sz="1400" b="1" dirty="0" smtClean="0">
                <a:solidFill>
                  <a:srgbClr val="FF0000"/>
                </a:solidFill>
              </a:rPr>
              <a:t>33%</a:t>
            </a:r>
          </a:p>
          <a:p>
            <a:r>
              <a:rPr lang="en-US" sz="1400" b="1" dirty="0" smtClean="0">
                <a:solidFill>
                  <a:prstClr val="black"/>
                </a:solidFill>
              </a:rPr>
              <a:t>	</a:t>
            </a:r>
          </a:p>
          <a:p>
            <a:endParaRPr lang="en-US" sz="1400" b="1" dirty="0" smtClean="0">
              <a:solidFill>
                <a:prstClr val="black"/>
              </a:solidFill>
            </a:endParaRPr>
          </a:p>
          <a:p>
            <a:r>
              <a:rPr lang="en-US" sz="1400" b="1" dirty="0">
                <a:solidFill>
                  <a:prstClr val="black"/>
                </a:solidFill>
              </a:rPr>
              <a:t>	</a:t>
            </a:r>
            <a:r>
              <a:rPr lang="en-US" sz="1400" b="1" dirty="0" smtClean="0">
                <a:solidFill>
                  <a:srgbClr val="0033CC"/>
                </a:solidFill>
              </a:rPr>
              <a:t>5 %</a:t>
            </a:r>
            <a:endParaRPr lang="en-US" sz="1400" b="1" dirty="0">
              <a:solidFill>
                <a:srgbClr val="0033CC"/>
              </a:solidFill>
            </a:endParaRPr>
          </a:p>
        </p:txBody>
      </p:sp>
      <p:sp>
        <p:nvSpPr>
          <p:cNvPr id="5" name="TextBox 4"/>
          <p:cNvSpPr txBox="1"/>
          <p:nvPr/>
        </p:nvSpPr>
        <p:spPr>
          <a:xfrm>
            <a:off x="217993" y="4404349"/>
            <a:ext cx="3382507" cy="646331"/>
          </a:xfrm>
          <a:prstGeom prst="rect">
            <a:avLst/>
          </a:prstGeom>
          <a:noFill/>
        </p:spPr>
        <p:txBody>
          <a:bodyPr wrap="none" rtlCol="0">
            <a:spAutoFit/>
          </a:bodyPr>
          <a:lstStyle/>
          <a:p>
            <a:r>
              <a:rPr lang="en-US" dirty="0" smtClean="0">
                <a:solidFill>
                  <a:prstClr val="black"/>
                </a:solidFill>
              </a:rPr>
              <a:t>Annual mean ozone has increased </a:t>
            </a:r>
          </a:p>
          <a:p>
            <a:r>
              <a:rPr lang="en-US" dirty="0" smtClean="0">
                <a:solidFill>
                  <a:prstClr val="black"/>
                </a:solidFill>
              </a:rPr>
              <a:t>by 17% during 1974-2014.</a:t>
            </a:r>
            <a:endParaRPr lang="en-US" dirty="0">
              <a:solidFill>
                <a:prstClr val="black"/>
              </a:solidFill>
            </a:endParaRPr>
          </a:p>
        </p:txBody>
      </p:sp>
      <p:sp>
        <p:nvSpPr>
          <p:cNvPr id="7" name="TextBox 6"/>
          <p:cNvSpPr txBox="1"/>
          <p:nvPr/>
        </p:nvSpPr>
        <p:spPr>
          <a:xfrm>
            <a:off x="217993" y="5470804"/>
            <a:ext cx="3371850" cy="584776"/>
          </a:xfrm>
          <a:prstGeom prst="rect">
            <a:avLst/>
          </a:prstGeom>
          <a:solidFill>
            <a:schemeClr val="bg1"/>
          </a:solidFill>
        </p:spPr>
        <p:txBody>
          <a:bodyPr wrap="square" rtlCol="0">
            <a:spAutoFit/>
          </a:bodyPr>
          <a:lstStyle/>
          <a:p>
            <a:r>
              <a:rPr lang="en-US" sz="1600" dirty="0" smtClean="0"/>
              <a:t>Data collected by NOAA Global Monitoring Division</a:t>
            </a:r>
            <a:endParaRPr lang="en-US" sz="1600" dirty="0"/>
          </a:p>
        </p:txBody>
      </p:sp>
      <p:sp>
        <p:nvSpPr>
          <p:cNvPr id="2" name="TextBox 1"/>
          <p:cNvSpPr txBox="1"/>
          <p:nvPr/>
        </p:nvSpPr>
        <p:spPr>
          <a:xfrm>
            <a:off x="207336" y="340243"/>
            <a:ext cx="3022304" cy="3970318"/>
          </a:xfrm>
          <a:prstGeom prst="rect">
            <a:avLst/>
          </a:prstGeom>
          <a:noFill/>
        </p:spPr>
        <p:txBody>
          <a:bodyPr wrap="square" rtlCol="0">
            <a:spAutoFit/>
          </a:bodyPr>
          <a:lstStyle/>
          <a:p>
            <a:r>
              <a:rPr lang="en-US" dirty="0" smtClean="0"/>
              <a:t>Ozone has increased steadily since 1974 at the rate of 0.16 </a:t>
            </a:r>
            <a:r>
              <a:rPr lang="en-US" dirty="0" err="1" smtClean="0"/>
              <a:t>ppbv</a:t>
            </a:r>
            <a:r>
              <a:rPr lang="en-US" dirty="0" smtClean="0"/>
              <a:t> yr</a:t>
            </a:r>
            <a:r>
              <a:rPr lang="en-US" baseline="30000" dirty="0" smtClean="0"/>
              <a:t>-1</a:t>
            </a:r>
            <a:r>
              <a:rPr lang="en-US" dirty="0" smtClean="0"/>
              <a:t>.  Applying this rate of increase to 2000-2015 yields an ozone increase of ~2 </a:t>
            </a:r>
            <a:r>
              <a:rPr lang="en-US" dirty="0" err="1" smtClean="0"/>
              <a:t>ppbv</a:t>
            </a:r>
            <a:r>
              <a:rPr lang="en-US" dirty="0" smtClean="0"/>
              <a:t>.  This equals the ACCMIP projected increase in surface ozone over the North Pacific Ocean for the 2000-2030 time period (for RCP8.5).</a:t>
            </a:r>
          </a:p>
          <a:p>
            <a:endParaRPr lang="en-US" dirty="0"/>
          </a:p>
          <a:p>
            <a:r>
              <a:rPr lang="en-US" dirty="0" smtClean="0"/>
              <a:t>So the ACCMIP projection has come true in just 15 years, rather than 30. </a:t>
            </a:r>
            <a:endParaRPr lang="en-US" dirty="0"/>
          </a:p>
        </p:txBody>
      </p:sp>
    </p:spTree>
    <p:extLst>
      <p:ext uri="{BB962C8B-B14F-4D97-AF65-F5344CB8AC3E}">
        <p14:creationId xmlns:p14="http://schemas.microsoft.com/office/powerpoint/2010/main" val="371586285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462" y="609694"/>
            <a:ext cx="3605336" cy="3416320"/>
          </a:xfrm>
          <a:prstGeom prst="rect">
            <a:avLst/>
          </a:prstGeom>
          <a:noFill/>
        </p:spPr>
        <p:txBody>
          <a:bodyPr wrap="square" rtlCol="0">
            <a:spAutoFit/>
          </a:bodyPr>
          <a:lstStyle/>
          <a:p>
            <a:r>
              <a:rPr lang="en-US" dirty="0" smtClean="0"/>
              <a:t>The figure to the right shows Jerry </a:t>
            </a:r>
            <a:r>
              <a:rPr lang="en-US" dirty="0" err="1" smtClean="0"/>
              <a:t>Ziemke’s</a:t>
            </a:r>
            <a:r>
              <a:rPr lang="en-US" dirty="0" smtClean="0"/>
              <a:t>  OMI/MLS tropospheric ozone product updated for October 2004 through December 2015.  Thin lines indicate monthly values and thick lines are 12-month running means.</a:t>
            </a:r>
          </a:p>
          <a:p>
            <a:endParaRPr lang="en-US" dirty="0" smtClean="0"/>
          </a:p>
          <a:p>
            <a:r>
              <a:rPr lang="en-US" dirty="0" smtClean="0"/>
              <a:t>The global tropospheric ozone burden has increased significantly by 9% during 2005-2015.  The trend is significant in both hemispheres.</a:t>
            </a:r>
            <a:endParaRPr lang="en-US" dirty="0"/>
          </a:p>
        </p:txBody>
      </p:sp>
      <p:pic>
        <p:nvPicPr>
          <p:cNvPr id="4" name="Picture 3"/>
          <p:cNvPicPr>
            <a:picLocks noChangeAspect="1"/>
          </p:cNvPicPr>
          <p:nvPr/>
        </p:nvPicPr>
        <p:blipFill rotWithShape="1">
          <a:blip r:embed="rId2"/>
          <a:srcRect l="3156" r="11008"/>
          <a:stretch/>
        </p:blipFill>
        <p:spPr>
          <a:xfrm>
            <a:off x="4217159" y="19118"/>
            <a:ext cx="4919046" cy="6205475"/>
          </a:xfrm>
          <a:prstGeom prst="rect">
            <a:avLst/>
          </a:prstGeom>
        </p:spPr>
      </p:pic>
    </p:spTree>
    <p:extLst>
      <p:ext uri="{BB962C8B-B14F-4D97-AF65-F5344CB8AC3E}">
        <p14:creationId xmlns:p14="http://schemas.microsoft.com/office/powerpoint/2010/main" val="20914887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ChangeArrowheads="1"/>
          </p:cNvSpPr>
          <p:nvPr>
            <p:ph type="body" idx="1"/>
          </p:nvPr>
        </p:nvSpPr>
        <p:spPr>
          <a:xfrm>
            <a:off x="206375" y="1912938"/>
            <a:ext cx="8596313" cy="3827462"/>
          </a:xfrm>
          <a:noFill/>
        </p:spPr>
        <p:txBody>
          <a:bodyPr>
            <a:spAutoFit/>
          </a:bodyPr>
          <a:lstStyle/>
          <a:p>
            <a:pPr>
              <a:lnSpc>
                <a:spcPct val="80000"/>
              </a:lnSpc>
              <a:buClr>
                <a:schemeClr val="hlink"/>
              </a:buClr>
            </a:pPr>
            <a:r>
              <a:rPr lang="en-US" sz="3600">
                <a:latin typeface="Times New Roman" charset="0"/>
              </a:rPr>
              <a:t>Ozone photostationary state	</a:t>
            </a:r>
          </a:p>
          <a:p>
            <a:pPr>
              <a:lnSpc>
                <a:spcPct val="80000"/>
              </a:lnSpc>
              <a:buClr>
                <a:schemeClr val="hlink"/>
              </a:buClr>
              <a:buFont typeface="Wingdings" charset="0"/>
              <a:buNone/>
            </a:pPr>
            <a:endParaRPr lang="en-US" sz="3600">
              <a:latin typeface="Times New Roman" charset="0"/>
            </a:endParaRPr>
          </a:p>
          <a:p>
            <a:pPr>
              <a:lnSpc>
                <a:spcPct val="80000"/>
              </a:lnSpc>
              <a:buClr>
                <a:schemeClr val="hlink"/>
              </a:buClr>
            </a:pPr>
            <a:r>
              <a:rPr lang="en-US" sz="3600">
                <a:latin typeface="Times New Roman" charset="0"/>
              </a:rPr>
              <a:t>Ozone formation reactions</a:t>
            </a:r>
          </a:p>
          <a:p>
            <a:pPr>
              <a:lnSpc>
                <a:spcPct val="80000"/>
              </a:lnSpc>
              <a:buClr>
                <a:schemeClr val="hlink"/>
              </a:buClr>
              <a:buFont typeface="Wingdings" charset="0"/>
              <a:buNone/>
            </a:pPr>
            <a:endParaRPr lang="en-US" sz="3600">
              <a:latin typeface="Times New Roman" charset="0"/>
            </a:endParaRPr>
          </a:p>
          <a:p>
            <a:pPr>
              <a:lnSpc>
                <a:spcPct val="80000"/>
              </a:lnSpc>
              <a:buClr>
                <a:schemeClr val="hlink"/>
              </a:buClr>
            </a:pPr>
            <a:r>
              <a:rPr lang="en-US" sz="3600">
                <a:latin typeface="Times New Roman" charset="0"/>
              </a:rPr>
              <a:t>Ozone suppression reaction</a:t>
            </a:r>
          </a:p>
          <a:p>
            <a:pPr>
              <a:lnSpc>
                <a:spcPct val="80000"/>
              </a:lnSpc>
              <a:buClr>
                <a:schemeClr val="hlink"/>
              </a:buClr>
            </a:pPr>
            <a:endParaRPr lang="en-US" sz="3600">
              <a:latin typeface="Times New Roman" charset="0"/>
            </a:endParaRPr>
          </a:p>
          <a:p>
            <a:pPr>
              <a:lnSpc>
                <a:spcPct val="80000"/>
              </a:lnSpc>
              <a:buClr>
                <a:schemeClr val="hlink"/>
              </a:buClr>
            </a:pPr>
            <a:r>
              <a:rPr lang="en-US" sz="3600">
                <a:latin typeface="Times New Roman" charset="0"/>
              </a:rPr>
              <a:t>Ozone control strategy</a:t>
            </a:r>
            <a:endParaRPr lang="en-US" sz="3600" baseline="-25000">
              <a:latin typeface="Times New Roman" charset="0"/>
            </a:endParaRPr>
          </a:p>
        </p:txBody>
      </p:sp>
      <p:sp>
        <p:nvSpPr>
          <p:cNvPr id="922627" name="Rectangle 3"/>
          <p:cNvSpPr>
            <a:spLocks noChangeArrowheads="1"/>
          </p:cNvSpPr>
          <p:nvPr/>
        </p:nvSpPr>
        <p:spPr bwMode="auto">
          <a:xfrm>
            <a:off x="746125" y="684213"/>
            <a:ext cx="7875588"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buClr>
                <a:schemeClr val="hlink"/>
              </a:buClr>
              <a:buSzPct val="70000"/>
              <a:buFont typeface="Wingdings" charset="0"/>
              <a:buNone/>
            </a:pPr>
            <a:r>
              <a:rPr lang="en-US" sz="4200">
                <a:cs typeface="Arial" charset="0"/>
              </a:rPr>
              <a:t>Ozone Tropospheric Chemistry</a:t>
            </a:r>
            <a:endParaRPr lang="en-US" sz="2000">
              <a:cs typeface="Arial" charset="0"/>
            </a:endParaRPr>
          </a:p>
        </p:txBody>
      </p:sp>
      <p:sp>
        <p:nvSpPr>
          <p:cNvPr id="922628" name="Line 4"/>
          <p:cNvSpPr>
            <a:spLocks noChangeShapeType="1"/>
          </p:cNvSpPr>
          <p:nvPr/>
        </p:nvSpPr>
        <p:spPr bwMode="auto">
          <a:xfrm>
            <a:off x="179388" y="476250"/>
            <a:ext cx="8496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922629" name="Rectangle 5"/>
          <p:cNvSpPr>
            <a:spLocks noChangeArrowheads="1"/>
          </p:cNvSpPr>
          <p:nvPr/>
        </p:nvSpPr>
        <p:spPr bwMode="auto">
          <a:xfrm>
            <a:off x="7164388" y="115888"/>
            <a:ext cx="1800225"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GB" sz="1700">
                <a:solidFill>
                  <a:schemeClr val="tx2"/>
                </a:solidFill>
                <a:cs typeface="Arial" charset="0"/>
              </a:rPr>
              <a:t>Introduction</a:t>
            </a:r>
            <a:endParaRPr lang="de-DE" sz="1700">
              <a:solidFill>
                <a:schemeClr val="tx2"/>
              </a:solidFill>
              <a:cs typeface="Arial" charset="0"/>
            </a:endParaRPr>
          </a:p>
        </p:txBody>
      </p:sp>
      <p:sp>
        <p:nvSpPr>
          <p:cNvPr id="922631" name="Line 7"/>
          <p:cNvSpPr>
            <a:spLocks noChangeShapeType="1"/>
          </p:cNvSpPr>
          <p:nvPr/>
        </p:nvSpPr>
        <p:spPr bwMode="auto">
          <a:xfrm flipH="1">
            <a:off x="0" y="6354763"/>
            <a:ext cx="914400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36442985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226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26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262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2626">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262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262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26" grpId="0" build="p"/>
      <p:bldP spid="922627" grpId="0"/>
      <p:bldP spid="9226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Rectangle 2"/>
          <p:cNvSpPr>
            <a:spLocks noGrp="1" noChangeArrowheads="1"/>
          </p:cNvSpPr>
          <p:nvPr>
            <p:ph type="body" idx="1"/>
          </p:nvPr>
        </p:nvSpPr>
        <p:spPr>
          <a:xfrm>
            <a:off x="250825" y="1719263"/>
            <a:ext cx="8596313" cy="4524375"/>
          </a:xfrm>
          <a:noFill/>
        </p:spPr>
        <p:txBody>
          <a:bodyPr>
            <a:spAutoFit/>
          </a:bodyPr>
          <a:lstStyle/>
          <a:p>
            <a:pPr>
              <a:lnSpc>
                <a:spcPct val="80000"/>
              </a:lnSpc>
              <a:buClr>
                <a:schemeClr val="hlink"/>
              </a:buClr>
            </a:pPr>
            <a:r>
              <a:rPr lang="en-US" sz="2400"/>
              <a:t>NO		+	O</a:t>
            </a:r>
            <a:r>
              <a:rPr lang="en-US" sz="2400" baseline="-25000"/>
              <a:t>3		</a:t>
            </a:r>
            <a:r>
              <a:rPr lang="en-US" sz="3200" b="1"/>
              <a:t>→</a:t>
            </a:r>
            <a:r>
              <a:rPr lang="en-US" sz="2400"/>
              <a:t>	NO</a:t>
            </a:r>
            <a:r>
              <a:rPr lang="en-US" sz="2400" baseline="-25000"/>
              <a:t>2</a:t>
            </a:r>
            <a:r>
              <a:rPr lang="en-US" sz="2400"/>
              <a:t>	+	O</a:t>
            </a:r>
            <a:r>
              <a:rPr lang="en-US" sz="2400" baseline="-25000"/>
              <a:t>2</a:t>
            </a:r>
            <a:r>
              <a:rPr lang="en-US" sz="2400"/>
              <a:t>	</a:t>
            </a:r>
          </a:p>
          <a:p>
            <a:pPr>
              <a:lnSpc>
                <a:spcPct val="80000"/>
              </a:lnSpc>
              <a:buClr>
                <a:schemeClr val="hlink"/>
              </a:buClr>
              <a:buFont typeface="Wingdings" charset="0"/>
              <a:buNone/>
            </a:pPr>
            <a:endParaRPr lang="en-US" sz="2400"/>
          </a:p>
          <a:p>
            <a:pPr>
              <a:lnSpc>
                <a:spcPct val="80000"/>
              </a:lnSpc>
              <a:buClr>
                <a:schemeClr val="hlink"/>
              </a:buClr>
            </a:pPr>
            <a:r>
              <a:rPr lang="en-US" sz="2400"/>
              <a:t>NO</a:t>
            </a:r>
            <a:r>
              <a:rPr lang="en-US" sz="2400" baseline="-25000"/>
              <a:t>2</a:t>
            </a:r>
            <a:r>
              <a:rPr lang="en-US" sz="2400"/>
              <a:t>		+   h</a:t>
            </a:r>
            <a:r>
              <a:rPr lang="en-US" sz="2400">
                <a:latin typeface="Symbol" charset="0"/>
                <a:sym typeface="Symbol" charset="0"/>
              </a:rPr>
              <a:t> </a:t>
            </a:r>
            <a:r>
              <a:rPr lang="en-US" sz="2400"/>
              <a:t>(</a:t>
            </a:r>
            <a:r>
              <a:rPr lang="en-US" sz="2400">
                <a:latin typeface="Symbol" charset="0"/>
              </a:rPr>
              <a:t>l </a:t>
            </a:r>
            <a:r>
              <a:rPr lang="en-US" sz="2400">
                <a:latin typeface="Times New Roman" charset="0"/>
              </a:rPr>
              <a:t>≤ 420 nm)</a:t>
            </a:r>
            <a:r>
              <a:rPr lang="en-US" sz="2400"/>
              <a:t>	</a:t>
            </a:r>
            <a:r>
              <a:rPr lang="en-US" sz="3200" b="1"/>
              <a:t>→</a:t>
            </a:r>
            <a:r>
              <a:rPr lang="en-US" sz="2400"/>
              <a:t> 	O(</a:t>
            </a:r>
            <a:r>
              <a:rPr lang="en-US" sz="2400" baseline="30000"/>
              <a:t>3</a:t>
            </a:r>
            <a:r>
              <a:rPr lang="en-US" sz="2400"/>
              <a:t>P)	+	NO</a:t>
            </a:r>
          </a:p>
          <a:p>
            <a:pPr>
              <a:lnSpc>
                <a:spcPct val="80000"/>
              </a:lnSpc>
              <a:buClr>
                <a:schemeClr val="hlink"/>
              </a:buClr>
              <a:buFont typeface="Wingdings" charset="0"/>
              <a:buNone/>
            </a:pPr>
            <a:endParaRPr lang="en-US" sz="2400"/>
          </a:p>
          <a:p>
            <a:pPr>
              <a:lnSpc>
                <a:spcPct val="80000"/>
              </a:lnSpc>
              <a:buClr>
                <a:schemeClr val="hlink"/>
              </a:buClr>
            </a:pPr>
            <a:r>
              <a:rPr lang="en-US" sz="2400"/>
              <a:t>O(</a:t>
            </a:r>
            <a:r>
              <a:rPr lang="en-US" sz="2400" baseline="30000"/>
              <a:t>3</a:t>
            </a:r>
            <a:r>
              <a:rPr lang="en-US" sz="2400"/>
              <a:t>P)	+	O</a:t>
            </a:r>
            <a:r>
              <a:rPr lang="en-US" sz="2400" baseline="-25000"/>
              <a:t>2</a:t>
            </a:r>
            <a:r>
              <a:rPr lang="en-US" sz="2400"/>
              <a:t> (M)		</a:t>
            </a:r>
            <a:r>
              <a:rPr lang="en-US" sz="3200" b="1"/>
              <a:t>→</a:t>
            </a:r>
            <a:r>
              <a:rPr lang="en-US" sz="2400"/>
              <a:t> 	O</a:t>
            </a:r>
            <a:r>
              <a:rPr lang="en-US" sz="2400" baseline="-25000"/>
              <a:t>3 </a:t>
            </a:r>
            <a:r>
              <a:rPr lang="en-US" sz="2400"/>
              <a:t>(M)</a:t>
            </a:r>
            <a:r>
              <a:rPr lang="en-US" sz="2400" baseline="-25000"/>
              <a:t> </a:t>
            </a:r>
            <a:endParaRPr lang="en-US" sz="2400"/>
          </a:p>
          <a:p>
            <a:pPr>
              <a:lnSpc>
                <a:spcPct val="80000"/>
              </a:lnSpc>
              <a:buClr>
                <a:schemeClr val="hlink"/>
              </a:buClr>
              <a:buFont typeface="Wingdings" charset="0"/>
              <a:buNone/>
            </a:pPr>
            <a:r>
              <a:rPr lang="en-US" sz="2400"/>
              <a:t>									</a:t>
            </a:r>
          </a:p>
          <a:p>
            <a:pPr algn="ctr">
              <a:lnSpc>
                <a:spcPct val="80000"/>
              </a:lnSpc>
              <a:buClr>
                <a:schemeClr val="hlink"/>
              </a:buClr>
              <a:buFont typeface="Wingdings" charset="0"/>
              <a:buChar char="Ø"/>
            </a:pPr>
            <a:r>
              <a:rPr lang="en-US" sz="2400"/>
              <a:t>[O</a:t>
            </a:r>
            <a:r>
              <a:rPr lang="en-US" sz="2400" baseline="-25000"/>
              <a:t>3</a:t>
            </a:r>
            <a:r>
              <a:rPr lang="en-US" sz="2400"/>
              <a:t>]	=    </a:t>
            </a:r>
            <a:r>
              <a:rPr lang="en-US" sz="2400" i="1"/>
              <a:t>j</a:t>
            </a:r>
            <a:r>
              <a:rPr lang="en-US" sz="2400" baseline="-25000"/>
              <a:t>NO</a:t>
            </a:r>
            <a:r>
              <a:rPr lang="en-US" sz="2000" baseline="-50000"/>
              <a:t>2</a:t>
            </a:r>
            <a:r>
              <a:rPr lang="en-US" sz="2400"/>
              <a:t> [NO</a:t>
            </a:r>
            <a:r>
              <a:rPr lang="en-US" sz="2400" baseline="-25000"/>
              <a:t>2</a:t>
            </a:r>
            <a:r>
              <a:rPr lang="en-US" sz="2400"/>
              <a:t>] / K</a:t>
            </a:r>
            <a:r>
              <a:rPr lang="en-US" sz="2400" baseline="-25000"/>
              <a:t>NO+O</a:t>
            </a:r>
            <a:r>
              <a:rPr lang="en-US" sz="2000" baseline="-50000"/>
              <a:t>3</a:t>
            </a:r>
            <a:r>
              <a:rPr lang="en-US" sz="2400"/>
              <a:t> [NO]</a:t>
            </a:r>
          </a:p>
          <a:p>
            <a:pPr>
              <a:lnSpc>
                <a:spcPct val="80000"/>
              </a:lnSpc>
              <a:buClr>
                <a:schemeClr val="hlink"/>
              </a:buClr>
            </a:pPr>
            <a:endParaRPr lang="en-US" sz="2400"/>
          </a:p>
          <a:p>
            <a:pPr>
              <a:lnSpc>
                <a:spcPct val="80000"/>
              </a:lnSpc>
              <a:buClr>
                <a:schemeClr val="hlink"/>
              </a:buClr>
              <a:buFont typeface="Wingdings" charset="0"/>
              <a:buNone/>
            </a:pPr>
            <a:r>
              <a:rPr lang="en-US" sz="2400"/>
              <a:t>	However, this is a do-nothing cycle as long as (new) ozone formation is concerned.																</a:t>
            </a:r>
            <a:endParaRPr lang="de-DE" sz="2400"/>
          </a:p>
        </p:txBody>
      </p:sp>
      <p:sp>
        <p:nvSpPr>
          <p:cNvPr id="861187" name="Rectangle 3"/>
          <p:cNvSpPr>
            <a:spLocks noChangeArrowheads="1"/>
          </p:cNvSpPr>
          <p:nvPr/>
        </p:nvSpPr>
        <p:spPr bwMode="auto">
          <a:xfrm>
            <a:off x="746125" y="684213"/>
            <a:ext cx="7875588"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80000"/>
              </a:lnSpc>
              <a:spcBef>
                <a:spcPct val="50000"/>
              </a:spcBef>
              <a:buClr>
                <a:schemeClr val="hlink"/>
              </a:buClr>
              <a:buSzPct val="70000"/>
              <a:buFont typeface="Wingdings" charset="0"/>
              <a:buNone/>
            </a:pPr>
            <a:r>
              <a:rPr lang="en-US" sz="4200">
                <a:cs typeface="Arial" charset="0"/>
              </a:rPr>
              <a:t>Ozone photostationary state </a:t>
            </a:r>
            <a:r>
              <a:rPr lang="en-US" sz="2000">
                <a:cs typeface="Arial" charset="0"/>
              </a:rPr>
              <a:t>(Lighton, 1961)</a:t>
            </a:r>
          </a:p>
        </p:txBody>
      </p:sp>
      <p:sp>
        <p:nvSpPr>
          <p:cNvPr id="861189" name="Line 5"/>
          <p:cNvSpPr>
            <a:spLocks noChangeShapeType="1"/>
          </p:cNvSpPr>
          <p:nvPr/>
        </p:nvSpPr>
        <p:spPr bwMode="auto">
          <a:xfrm>
            <a:off x="179388" y="476250"/>
            <a:ext cx="8496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61190" name="Rectangle 6"/>
          <p:cNvSpPr>
            <a:spLocks noChangeArrowheads="1"/>
          </p:cNvSpPr>
          <p:nvPr/>
        </p:nvSpPr>
        <p:spPr bwMode="auto">
          <a:xfrm>
            <a:off x="7164388" y="115888"/>
            <a:ext cx="1800225"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GB" sz="1700">
                <a:solidFill>
                  <a:schemeClr val="tx2"/>
                </a:solidFill>
                <a:cs typeface="Arial" charset="0"/>
              </a:rPr>
              <a:t>Introduction</a:t>
            </a:r>
            <a:endParaRPr lang="de-DE" sz="1700">
              <a:solidFill>
                <a:schemeClr val="tx2"/>
              </a:solidFill>
              <a:cs typeface="Arial" charset="0"/>
            </a:endParaRPr>
          </a:p>
        </p:txBody>
      </p:sp>
      <p:sp>
        <p:nvSpPr>
          <p:cNvPr id="861192" name="Line 8"/>
          <p:cNvSpPr>
            <a:spLocks noChangeShapeType="1"/>
          </p:cNvSpPr>
          <p:nvPr/>
        </p:nvSpPr>
        <p:spPr bwMode="auto">
          <a:xfrm flipH="1">
            <a:off x="0" y="6354763"/>
            <a:ext cx="914400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36473329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611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118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118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1186">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1186">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1186">
                                            <p:txEl>
                                              <p:pRg st="5" end="5"/>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61186">
                                            <p:txEl>
                                              <p:pRg st="6" end="6"/>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6118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1186" grpId="0" build="p"/>
      <p:bldP spid="861187" grpId="0"/>
      <p:bldP spid="86119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a:xfrm>
            <a:off x="2174875" y="627063"/>
            <a:ext cx="4918075" cy="731837"/>
          </a:xfrm>
          <a:noFill/>
        </p:spPr>
        <p:txBody>
          <a:bodyPr>
            <a:spAutoFit/>
          </a:bodyPr>
          <a:lstStyle/>
          <a:p>
            <a:r>
              <a:rPr lang="de-DE"/>
              <a:t>Ozone suppresion</a:t>
            </a:r>
          </a:p>
        </p:txBody>
      </p:sp>
      <p:sp>
        <p:nvSpPr>
          <p:cNvPr id="789508" name="Rectangle 4"/>
          <p:cNvSpPr>
            <a:spLocks noGrp="1" noChangeArrowheads="1"/>
          </p:cNvSpPr>
          <p:nvPr>
            <p:ph type="body" idx="1"/>
          </p:nvPr>
        </p:nvSpPr>
        <p:spPr>
          <a:xfrm>
            <a:off x="252413" y="3316288"/>
            <a:ext cx="8550275" cy="2362200"/>
          </a:xfrm>
          <a:noFill/>
          <a:ln/>
        </p:spPr>
        <p:txBody>
          <a:bodyPr>
            <a:spAutoFit/>
          </a:bodyPr>
          <a:lstStyle/>
          <a:p>
            <a:pPr>
              <a:lnSpc>
                <a:spcPct val="90000"/>
              </a:lnSpc>
              <a:buClr>
                <a:schemeClr val="hlink"/>
              </a:buClr>
              <a:buFont typeface="Wingdings" charset="0"/>
              <a:buNone/>
            </a:pPr>
            <a:r>
              <a:rPr lang="pt-BR" sz="2400" b="1" i="1"/>
              <a:t>	</a:t>
            </a:r>
            <a:r>
              <a:rPr lang="pt-BR" sz="2400" b="1" i="1">
                <a:solidFill>
                  <a:schemeClr val="hlink"/>
                </a:solidFill>
                <a:latin typeface="Times New Roman" charset="0"/>
              </a:rPr>
              <a:t>Under low NO</a:t>
            </a:r>
            <a:r>
              <a:rPr lang="pt-BR" sz="2400" b="1" i="1" baseline="-25000">
                <a:solidFill>
                  <a:schemeClr val="hlink"/>
                </a:solidFill>
                <a:latin typeface="Times New Roman" charset="0"/>
              </a:rPr>
              <a:t>x</a:t>
            </a:r>
            <a:r>
              <a:rPr lang="pt-BR" sz="2400" b="1" i="1">
                <a:solidFill>
                  <a:schemeClr val="hlink"/>
                </a:solidFill>
                <a:latin typeface="Times New Roman" charset="0"/>
              </a:rPr>
              <a:t> conditions</a:t>
            </a:r>
            <a:r>
              <a:rPr lang="pt-BR" sz="2400" b="1">
                <a:solidFill>
                  <a:schemeClr val="hlink"/>
                </a:solidFill>
                <a:latin typeface="Times New Roman" charset="0"/>
              </a:rPr>
              <a:t>:</a:t>
            </a:r>
          </a:p>
          <a:p>
            <a:pPr>
              <a:lnSpc>
                <a:spcPct val="90000"/>
              </a:lnSpc>
              <a:buClr>
                <a:schemeClr val="hlink"/>
              </a:buClr>
            </a:pPr>
            <a:r>
              <a:rPr lang="pt-BR" sz="2400"/>
              <a:t>HO</a:t>
            </a:r>
            <a:r>
              <a:rPr lang="pt-BR" sz="2400" baseline="-25000"/>
              <a:t>2</a:t>
            </a:r>
            <a:r>
              <a:rPr lang="pt-BR" sz="2400"/>
              <a:t>		+	HO</a:t>
            </a:r>
            <a:r>
              <a:rPr lang="pt-BR" sz="2400" baseline="-25000"/>
              <a:t>2</a:t>
            </a:r>
            <a:r>
              <a:rPr lang="pt-BR" sz="2400"/>
              <a:t>	→	H</a:t>
            </a:r>
            <a:r>
              <a:rPr lang="pt-BR" sz="2400" baseline="-25000"/>
              <a:t>2</a:t>
            </a:r>
            <a:r>
              <a:rPr lang="pt-BR" sz="2400"/>
              <a:t>O</a:t>
            </a:r>
            <a:r>
              <a:rPr lang="pt-BR" sz="2400" baseline="-25000"/>
              <a:t>2</a:t>
            </a:r>
            <a:r>
              <a:rPr lang="pt-BR" sz="2400"/>
              <a:t>	+	O</a:t>
            </a:r>
            <a:r>
              <a:rPr lang="pt-BR" sz="2400" baseline="-25000"/>
              <a:t>2</a:t>
            </a:r>
          </a:p>
          <a:p>
            <a:pPr>
              <a:lnSpc>
                <a:spcPct val="90000"/>
              </a:lnSpc>
              <a:buClr>
                <a:schemeClr val="hlink"/>
              </a:buClr>
            </a:pPr>
            <a:r>
              <a:rPr lang="pt-BR" sz="2400"/>
              <a:t>HO</a:t>
            </a:r>
            <a:r>
              <a:rPr lang="pt-BR" sz="2400" baseline="-25000"/>
              <a:t>2</a:t>
            </a:r>
            <a:r>
              <a:rPr lang="pt-BR" sz="2400"/>
              <a:t>		+	RO</a:t>
            </a:r>
            <a:r>
              <a:rPr lang="pt-BR" sz="2400" baseline="-25000"/>
              <a:t>2</a:t>
            </a:r>
            <a:r>
              <a:rPr lang="pt-BR" sz="2400"/>
              <a:t>	→	ROOH	+	O</a:t>
            </a:r>
            <a:r>
              <a:rPr lang="pt-BR" sz="2400" baseline="-25000"/>
              <a:t>2</a:t>
            </a:r>
          </a:p>
          <a:p>
            <a:pPr>
              <a:lnSpc>
                <a:spcPct val="90000"/>
              </a:lnSpc>
              <a:buClr>
                <a:schemeClr val="hlink"/>
              </a:buClr>
            </a:pPr>
            <a:r>
              <a:rPr lang="pt-BR" sz="2400"/>
              <a:t>RO</a:t>
            </a:r>
            <a:r>
              <a:rPr lang="pt-BR" sz="2400" baseline="-25000"/>
              <a:t>2	</a:t>
            </a:r>
            <a:r>
              <a:rPr lang="pt-BR" sz="2400"/>
              <a:t>	+	RO</a:t>
            </a:r>
            <a:r>
              <a:rPr lang="pt-BR" sz="2400" baseline="-25000"/>
              <a:t>2</a:t>
            </a:r>
            <a:r>
              <a:rPr lang="pt-BR" sz="2400"/>
              <a:t>	→	Products</a:t>
            </a:r>
          </a:p>
          <a:p>
            <a:pPr>
              <a:lnSpc>
                <a:spcPct val="90000"/>
              </a:lnSpc>
              <a:buClr>
                <a:schemeClr val="hlink"/>
              </a:buClr>
              <a:buFont typeface="Wingdings" charset="0"/>
              <a:buNone/>
            </a:pPr>
            <a:r>
              <a:rPr lang="en-US" sz="2000"/>
              <a:t>Ozone may be even also destroyed due to its reaction with HO</a:t>
            </a:r>
            <a:r>
              <a:rPr lang="en-US" sz="2000" baseline="-25000"/>
              <a:t>2</a:t>
            </a:r>
            <a:r>
              <a:rPr lang="en-US" sz="2000"/>
              <a:t>:</a:t>
            </a:r>
            <a:endParaRPr lang="pt-BR" sz="2400"/>
          </a:p>
          <a:p>
            <a:pPr>
              <a:lnSpc>
                <a:spcPct val="90000"/>
              </a:lnSpc>
              <a:buClr>
                <a:schemeClr val="hlink"/>
              </a:buClr>
            </a:pPr>
            <a:r>
              <a:rPr lang="en-GB" sz="2400"/>
              <a:t>HO</a:t>
            </a:r>
            <a:r>
              <a:rPr lang="en-GB" sz="2400" baseline="-25000"/>
              <a:t>2</a:t>
            </a:r>
            <a:r>
              <a:rPr lang="en-GB" sz="2400"/>
              <a:t>		+	O</a:t>
            </a:r>
            <a:r>
              <a:rPr lang="en-GB" sz="2400" baseline="-25000"/>
              <a:t>3</a:t>
            </a:r>
            <a:r>
              <a:rPr lang="en-GB" sz="2400"/>
              <a:t>	→	OH	+	2O</a:t>
            </a:r>
            <a:r>
              <a:rPr lang="en-GB" sz="2400" baseline="-25000"/>
              <a:t>2</a:t>
            </a:r>
            <a:r>
              <a:rPr lang="pt-BR" sz="2400"/>
              <a:t>		</a:t>
            </a:r>
            <a:endParaRPr lang="de-DE" sz="2400"/>
          </a:p>
        </p:txBody>
      </p:sp>
      <p:sp>
        <p:nvSpPr>
          <p:cNvPr id="789517" name="Rectangle 13"/>
          <p:cNvSpPr>
            <a:spLocks noChangeArrowheads="1"/>
          </p:cNvSpPr>
          <p:nvPr/>
        </p:nvSpPr>
        <p:spPr bwMode="auto">
          <a:xfrm>
            <a:off x="7164388" y="115888"/>
            <a:ext cx="1800225"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GB" sz="1700">
                <a:solidFill>
                  <a:schemeClr val="tx2"/>
                </a:solidFill>
                <a:cs typeface="Arial" charset="0"/>
              </a:rPr>
              <a:t>Introduction</a:t>
            </a:r>
            <a:endParaRPr lang="de-DE" sz="1700">
              <a:solidFill>
                <a:schemeClr val="tx2"/>
              </a:solidFill>
              <a:cs typeface="Arial" charset="0"/>
            </a:endParaRPr>
          </a:p>
        </p:txBody>
      </p:sp>
      <p:sp>
        <p:nvSpPr>
          <p:cNvPr id="789519" name="Rectangle 15"/>
          <p:cNvSpPr>
            <a:spLocks noChangeArrowheads="1"/>
          </p:cNvSpPr>
          <p:nvPr/>
        </p:nvSpPr>
        <p:spPr bwMode="auto">
          <a:xfrm>
            <a:off x="225425" y="2062163"/>
            <a:ext cx="67770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Clr>
                <a:schemeClr val="hlink"/>
              </a:buClr>
              <a:buSzPct val="90000"/>
              <a:buFont typeface="Wingdings" charset="0"/>
              <a:buNone/>
            </a:pPr>
            <a:r>
              <a:rPr lang="pt-BR" sz="2400" b="1" i="1">
                <a:solidFill>
                  <a:schemeClr val="hlink"/>
                </a:solidFill>
              </a:rPr>
              <a:t>    Under high NO</a:t>
            </a:r>
            <a:r>
              <a:rPr lang="pt-BR" sz="2400" b="1" i="1" baseline="-25000">
                <a:solidFill>
                  <a:schemeClr val="hlink"/>
                </a:solidFill>
              </a:rPr>
              <a:t>x</a:t>
            </a:r>
            <a:r>
              <a:rPr lang="pt-BR" sz="2400" b="1" i="1">
                <a:solidFill>
                  <a:schemeClr val="hlink"/>
                </a:solidFill>
              </a:rPr>
              <a:t> conditions</a:t>
            </a:r>
            <a:r>
              <a:rPr lang="pt-BR" sz="2400">
                <a:solidFill>
                  <a:schemeClr val="hlink"/>
                </a:solidFill>
              </a:rPr>
              <a:t>:</a:t>
            </a:r>
          </a:p>
          <a:p>
            <a:pPr>
              <a:buClr>
                <a:schemeClr val="hlink"/>
              </a:buClr>
              <a:buSzPct val="90000"/>
              <a:buFont typeface="Wingdings" charset="0"/>
              <a:buChar char="n"/>
            </a:pPr>
            <a:r>
              <a:rPr lang="pt-BR" sz="2400">
                <a:latin typeface="Arial" charset="0"/>
              </a:rPr>
              <a:t>  OH		+   NO</a:t>
            </a:r>
            <a:r>
              <a:rPr lang="pt-BR" sz="2400" baseline="-25000">
                <a:latin typeface="Arial" charset="0"/>
              </a:rPr>
              <a:t>2</a:t>
            </a:r>
            <a:r>
              <a:rPr lang="pt-BR" sz="2400">
                <a:latin typeface="Arial" charset="0"/>
              </a:rPr>
              <a:t>   + M	→	HNO</a:t>
            </a:r>
            <a:r>
              <a:rPr lang="pt-BR" sz="2400" baseline="-25000">
                <a:latin typeface="Arial" charset="0"/>
              </a:rPr>
              <a:t>3</a:t>
            </a:r>
            <a:r>
              <a:rPr lang="pt-BR" sz="2400">
                <a:latin typeface="Arial" charset="0"/>
              </a:rPr>
              <a:t>	+M	</a:t>
            </a:r>
          </a:p>
        </p:txBody>
      </p:sp>
      <p:sp>
        <p:nvSpPr>
          <p:cNvPr id="789520" name="Line 16"/>
          <p:cNvSpPr>
            <a:spLocks noChangeShapeType="1"/>
          </p:cNvSpPr>
          <p:nvPr/>
        </p:nvSpPr>
        <p:spPr bwMode="auto">
          <a:xfrm flipH="1">
            <a:off x="0" y="6354763"/>
            <a:ext cx="914400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736319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95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951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89508">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89508">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89508">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89508">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89508">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8950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08" grpId="0" build="p"/>
      <p:bldP spid="789519"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p:cNvSpPr>
            <a:spLocks noChangeArrowheads="1"/>
          </p:cNvSpPr>
          <p:nvPr/>
        </p:nvSpPr>
        <p:spPr bwMode="auto">
          <a:xfrm>
            <a:off x="-198438" y="2728913"/>
            <a:ext cx="8461376"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a:spcBef>
                <a:spcPct val="20000"/>
              </a:spcBef>
              <a:buClr>
                <a:schemeClr val="hlink"/>
              </a:buClr>
              <a:buSzPct val="70000"/>
              <a:buFont typeface="Wingdings" charset="0"/>
              <a:buChar char="n"/>
            </a:pPr>
            <a:r>
              <a:rPr lang="en-US" sz="2800" b="1">
                <a:cs typeface="Arial" charset="0"/>
              </a:rPr>
              <a:t> </a:t>
            </a:r>
            <a:r>
              <a:rPr lang="en-US" sz="2800" b="1">
                <a:solidFill>
                  <a:schemeClr val="hlink"/>
                </a:solidFill>
                <a:cs typeface="Arial" charset="0"/>
              </a:rPr>
              <a:t>Ozone sensitivity</a:t>
            </a:r>
          </a:p>
          <a:p>
            <a:r>
              <a:rPr lang="en-US" sz="2400">
                <a:cs typeface="Arial" charset="0"/>
              </a:rPr>
              <a:t>	Determine the chemistry of the air matrix as VOC-sensitive 	or NO</a:t>
            </a:r>
            <a:r>
              <a:rPr lang="en-US" sz="2400" baseline="-25000">
                <a:cs typeface="Arial" charset="0"/>
              </a:rPr>
              <a:t>x</a:t>
            </a:r>
            <a:r>
              <a:rPr lang="en-US" sz="2400">
                <a:cs typeface="Arial" charset="0"/>
              </a:rPr>
              <a:t>-sensitive.</a:t>
            </a:r>
            <a:endParaRPr lang="en-US" sz="2400" b="1">
              <a:cs typeface="Arial" charset="0"/>
            </a:endParaRPr>
          </a:p>
        </p:txBody>
      </p:sp>
      <p:sp>
        <p:nvSpPr>
          <p:cNvPr id="870404" name="Line 4"/>
          <p:cNvSpPr>
            <a:spLocks noChangeShapeType="1"/>
          </p:cNvSpPr>
          <p:nvPr/>
        </p:nvSpPr>
        <p:spPr bwMode="auto">
          <a:xfrm>
            <a:off x="179388" y="476250"/>
            <a:ext cx="8496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70405" name="Rectangle 5"/>
          <p:cNvSpPr>
            <a:spLocks noChangeArrowheads="1"/>
          </p:cNvSpPr>
          <p:nvPr/>
        </p:nvSpPr>
        <p:spPr bwMode="auto">
          <a:xfrm>
            <a:off x="1646238" y="593725"/>
            <a:ext cx="54911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342900" indent="-342900" algn="ctr">
              <a:spcBef>
                <a:spcPct val="20000"/>
              </a:spcBef>
              <a:buClr>
                <a:schemeClr val="hlink"/>
              </a:buClr>
              <a:buSzPct val="70000"/>
              <a:buFont typeface="Wingdings" charset="0"/>
              <a:buNone/>
            </a:pPr>
            <a:r>
              <a:rPr lang="en-US" sz="4400">
                <a:cs typeface="Arial" charset="0"/>
              </a:rPr>
              <a:t>Ozone Control Strategy</a:t>
            </a:r>
            <a:endParaRPr lang="en-US" sz="4400" i="1">
              <a:cs typeface="Arial" charset="0"/>
            </a:endParaRPr>
          </a:p>
        </p:txBody>
      </p:sp>
      <p:sp>
        <p:nvSpPr>
          <p:cNvPr id="870406" name="Rectangle 6"/>
          <p:cNvSpPr>
            <a:spLocks noChangeArrowheads="1"/>
          </p:cNvSpPr>
          <p:nvPr/>
        </p:nvSpPr>
        <p:spPr bwMode="auto">
          <a:xfrm>
            <a:off x="-171450" y="4103688"/>
            <a:ext cx="9153525"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lvl="1">
              <a:spcBef>
                <a:spcPct val="20000"/>
              </a:spcBef>
              <a:buClr>
                <a:schemeClr val="hlink"/>
              </a:buClr>
              <a:buSzPct val="70000"/>
              <a:buFont typeface="Wingdings" charset="0"/>
              <a:buChar char="n"/>
            </a:pPr>
            <a:r>
              <a:rPr lang="en-US" sz="2800" b="1">
                <a:cs typeface="Arial" charset="0"/>
              </a:rPr>
              <a:t> </a:t>
            </a:r>
            <a:r>
              <a:rPr lang="en-US" sz="2800" b="1">
                <a:solidFill>
                  <a:schemeClr val="hlink"/>
                </a:solidFill>
                <a:cs typeface="Arial" charset="0"/>
              </a:rPr>
              <a:t>Ozone formation potential</a:t>
            </a:r>
          </a:p>
          <a:p>
            <a:pPr>
              <a:spcBef>
                <a:spcPct val="20000"/>
              </a:spcBef>
              <a:buClr>
                <a:schemeClr val="hlink"/>
              </a:buClr>
              <a:buSzPct val="70000"/>
              <a:buFont typeface="Wingdings" charset="0"/>
              <a:buNone/>
            </a:pPr>
            <a:r>
              <a:rPr lang="en-US" sz="2400">
                <a:cs typeface="Arial" charset="0"/>
              </a:rPr>
              <a:t>	Determine the contribution of the different VOCs to the ozone </a:t>
            </a:r>
          </a:p>
          <a:p>
            <a:pPr>
              <a:spcBef>
                <a:spcPct val="20000"/>
              </a:spcBef>
              <a:buClr>
                <a:schemeClr val="hlink"/>
              </a:buClr>
              <a:buSzPct val="70000"/>
              <a:buFont typeface="Wingdings" charset="0"/>
              <a:buNone/>
            </a:pPr>
            <a:r>
              <a:rPr lang="en-US" sz="2400">
                <a:cs typeface="Arial" charset="0"/>
              </a:rPr>
              <a:t>	formation considering their kinetic and mechanistic point of view.</a:t>
            </a:r>
          </a:p>
        </p:txBody>
      </p:sp>
      <p:sp>
        <p:nvSpPr>
          <p:cNvPr id="870407" name="Rectangle 7"/>
          <p:cNvSpPr>
            <a:spLocks noChangeArrowheads="1"/>
          </p:cNvSpPr>
          <p:nvPr/>
        </p:nvSpPr>
        <p:spPr bwMode="auto">
          <a:xfrm>
            <a:off x="541338" y="1662113"/>
            <a:ext cx="84867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r>
              <a:rPr lang="en-US" sz="2400" i="1">
                <a:solidFill>
                  <a:schemeClr val="hlink"/>
                </a:solidFill>
              </a:rPr>
              <a:t>“how much reductions in VOC or NO</a:t>
            </a:r>
            <a:r>
              <a:rPr lang="en-US" sz="2400" i="1" baseline="-25000">
                <a:solidFill>
                  <a:schemeClr val="hlink"/>
                </a:solidFill>
              </a:rPr>
              <a:t>x</a:t>
            </a:r>
            <a:r>
              <a:rPr lang="en-US" sz="2400" i="1">
                <a:solidFill>
                  <a:schemeClr val="hlink"/>
                </a:solidFill>
              </a:rPr>
              <a:t> or both would be required to reduce the peak O</a:t>
            </a:r>
            <a:r>
              <a:rPr lang="en-US" sz="2400" i="1" baseline="-25000">
                <a:solidFill>
                  <a:schemeClr val="hlink"/>
                </a:solidFill>
              </a:rPr>
              <a:t>3</a:t>
            </a:r>
            <a:r>
              <a:rPr lang="en-US" sz="2400" i="1">
                <a:solidFill>
                  <a:schemeClr val="hlink"/>
                </a:solidFill>
              </a:rPr>
              <a:t> concentrations to the air quality standards”</a:t>
            </a:r>
          </a:p>
        </p:txBody>
      </p:sp>
      <p:sp>
        <p:nvSpPr>
          <p:cNvPr id="870408" name="Rectangle 8"/>
          <p:cNvSpPr>
            <a:spLocks noChangeArrowheads="1"/>
          </p:cNvSpPr>
          <p:nvPr/>
        </p:nvSpPr>
        <p:spPr bwMode="auto">
          <a:xfrm>
            <a:off x="7164388" y="115888"/>
            <a:ext cx="1800225"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GB" sz="1700">
                <a:solidFill>
                  <a:schemeClr val="tx2"/>
                </a:solidFill>
                <a:cs typeface="Arial" charset="0"/>
              </a:rPr>
              <a:t>Introduction</a:t>
            </a:r>
            <a:endParaRPr lang="de-DE" sz="1700">
              <a:solidFill>
                <a:schemeClr val="tx2"/>
              </a:solidFill>
              <a:cs typeface="Arial" charset="0"/>
            </a:endParaRPr>
          </a:p>
        </p:txBody>
      </p:sp>
      <p:sp>
        <p:nvSpPr>
          <p:cNvPr id="870409" name="Line 9"/>
          <p:cNvSpPr>
            <a:spLocks noChangeShapeType="1"/>
          </p:cNvSpPr>
          <p:nvPr/>
        </p:nvSpPr>
        <p:spPr bwMode="auto">
          <a:xfrm flipH="1">
            <a:off x="0" y="6354763"/>
            <a:ext cx="914400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70410" name="Text Box 10"/>
          <p:cNvSpPr txBox="1">
            <a:spLocks noChangeArrowheads="1"/>
          </p:cNvSpPr>
          <p:nvPr/>
        </p:nvSpPr>
        <p:spPr bwMode="auto">
          <a:xfrm>
            <a:off x="34925" y="6399213"/>
            <a:ext cx="5867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de-DE"/>
              <a:t>Yasin Elshorbany			Physikalische Chemie</a:t>
            </a:r>
          </a:p>
        </p:txBody>
      </p:sp>
      <p:pic>
        <p:nvPicPr>
          <p:cNvPr id="87041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213" y="6399213"/>
            <a:ext cx="1601787"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597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704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7040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70402">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7040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7040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7040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0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1548" y="1001057"/>
            <a:ext cx="6810373" cy="924961"/>
          </a:xfrm>
        </p:spPr>
        <p:txBody>
          <a:bodyPr/>
          <a:lstStyle/>
          <a:p>
            <a:r>
              <a:rPr lang="en-US" b="1" dirty="0" smtClean="0"/>
              <a:t>Original 1 Layout</a:t>
            </a:r>
            <a:endParaRPr lang="en-US" b="1" dirty="0"/>
          </a:p>
        </p:txBody>
      </p:sp>
      <p:sp>
        <p:nvSpPr>
          <p:cNvPr id="3" name="Content Placeholder 2"/>
          <p:cNvSpPr>
            <a:spLocks noGrp="1"/>
          </p:cNvSpPr>
          <p:nvPr>
            <p:ph idx="1"/>
          </p:nvPr>
        </p:nvSpPr>
        <p:spPr>
          <a:xfrm>
            <a:off x="457200" y="1917738"/>
            <a:ext cx="8486148" cy="4525963"/>
          </a:xfrm>
        </p:spPr>
        <p:txBody>
          <a:bodyPr>
            <a:normAutofit fontScale="92500" lnSpcReduction="10000"/>
          </a:bodyPr>
          <a:lstStyle/>
          <a:p>
            <a:pPr marL="514350" indent="-514350">
              <a:buAutoNum type="arabicPlain"/>
            </a:pPr>
            <a:r>
              <a:rPr lang="en-GB" sz="2800" b="1" dirty="0" smtClean="0">
                <a:solidFill>
                  <a:srgbClr val="0000FF"/>
                </a:solidFill>
                <a:latin typeface="Arial"/>
                <a:cs typeface="Arial"/>
              </a:rPr>
              <a:t>Historical Background</a:t>
            </a:r>
          </a:p>
          <a:p>
            <a:pPr marL="0" indent="0">
              <a:buNone/>
            </a:pPr>
            <a:endParaRPr lang="en-US" sz="2800" b="1" dirty="0" smtClean="0">
              <a:solidFill>
                <a:srgbClr val="0000FF"/>
              </a:solidFill>
              <a:latin typeface="Arial"/>
              <a:cs typeface="Arial"/>
            </a:endParaRPr>
          </a:p>
          <a:p>
            <a:pPr marL="514350" indent="-514350">
              <a:buFont typeface="Arial"/>
              <a:buAutoNum type="arabicPlain"/>
            </a:pPr>
            <a:r>
              <a:rPr lang="en-US" sz="2800" b="1" dirty="0" smtClean="0">
                <a:solidFill>
                  <a:srgbClr val="0000FF"/>
                </a:solidFill>
                <a:latin typeface="Arial"/>
                <a:ea typeface="Arial"/>
                <a:cs typeface="Arial"/>
              </a:rPr>
              <a:t>The Sources </a:t>
            </a:r>
            <a:r>
              <a:rPr lang="en-US" sz="2800" b="1" dirty="0">
                <a:solidFill>
                  <a:srgbClr val="0000FF"/>
                </a:solidFill>
                <a:latin typeface="Arial"/>
                <a:ea typeface="Arial"/>
                <a:cs typeface="Arial"/>
              </a:rPr>
              <a:t>and </a:t>
            </a:r>
            <a:r>
              <a:rPr lang="en-US" sz="2800" b="1" dirty="0" smtClean="0">
                <a:solidFill>
                  <a:srgbClr val="0000FF"/>
                </a:solidFill>
                <a:latin typeface="Arial"/>
                <a:ea typeface="Arial"/>
                <a:cs typeface="Arial"/>
              </a:rPr>
              <a:t>Sinks </a:t>
            </a:r>
            <a:r>
              <a:rPr lang="en-US" sz="2800" b="1" dirty="0">
                <a:solidFill>
                  <a:srgbClr val="0000FF"/>
                </a:solidFill>
                <a:latin typeface="Arial"/>
                <a:ea typeface="Arial"/>
                <a:cs typeface="Arial"/>
              </a:rPr>
              <a:t>of </a:t>
            </a:r>
            <a:r>
              <a:rPr lang="en-US" sz="2800" b="1" dirty="0" smtClean="0">
                <a:solidFill>
                  <a:srgbClr val="0000FF"/>
                </a:solidFill>
                <a:latin typeface="Arial"/>
                <a:ea typeface="Arial"/>
                <a:cs typeface="Arial"/>
              </a:rPr>
              <a:t>Tropospheric O</a:t>
            </a:r>
            <a:r>
              <a:rPr lang="en-US" sz="2800" b="1" baseline="-25000" dirty="0" smtClean="0">
                <a:solidFill>
                  <a:srgbClr val="0000FF"/>
                </a:solidFill>
                <a:latin typeface="Arial"/>
                <a:ea typeface="Arial"/>
                <a:cs typeface="Arial"/>
              </a:rPr>
              <a:t>3</a:t>
            </a:r>
          </a:p>
          <a:p>
            <a:pPr marL="0" indent="0">
              <a:buNone/>
            </a:pPr>
            <a:endParaRPr lang="en-US" sz="2800" b="1" dirty="0">
              <a:solidFill>
                <a:srgbClr val="0000FF"/>
              </a:solidFill>
              <a:latin typeface="Arial"/>
              <a:ea typeface="Arial"/>
              <a:cs typeface="Arial"/>
            </a:endParaRPr>
          </a:p>
          <a:p>
            <a:pPr marL="514350" indent="-514350">
              <a:buFont typeface="Arial"/>
              <a:buAutoNum type="arabicPlain"/>
            </a:pPr>
            <a:r>
              <a:rPr lang="en-US" sz="2800" b="1" dirty="0">
                <a:solidFill>
                  <a:srgbClr val="0000FF"/>
                </a:solidFill>
                <a:latin typeface="Arial"/>
                <a:ea typeface="Arial"/>
                <a:cs typeface="Arial"/>
              </a:rPr>
              <a:t>The </a:t>
            </a:r>
            <a:r>
              <a:rPr lang="en-US" sz="2800" b="1" dirty="0" smtClean="0">
                <a:solidFill>
                  <a:srgbClr val="0000FF"/>
                </a:solidFill>
                <a:latin typeface="Arial"/>
                <a:ea typeface="Arial"/>
                <a:cs typeface="Arial"/>
              </a:rPr>
              <a:t>Dynamics </a:t>
            </a:r>
            <a:r>
              <a:rPr lang="en-US" sz="2800" b="1" dirty="0">
                <a:solidFill>
                  <a:srgbClr val="0000FF"/>
                </a:solidFill>
                <a:latin typeface="Arial"/>
                <a:ea typeface="Arial"/>
                <a:cs typeface="Arial"/>
              </a:rPr>
              <a:t>of </a:t>
            </a:r>
            <a:r>
              <a:rPr lang="en-US" sz="2800" b="1" dirty="0" smtClean="0">
                <a:solidFill>
                  <a:srgbClr val="0000FF"/>
                </a:solidFill>
                <a:latin typeface="Arial"/>
                <a:ea typeface="Arial"/>
                <a:cs typeface="Arial"/>
              </a:rPr>
              <a:t>Ozone </a:t>
            </a:r>
            <a:r>
              <a:rPr lang="en-US" sz="2800" b="1" dirty="0">
                <a:solidFill>
                  <a:srgbClr val="0000FF"/>
                </a:solidFill>
                <a:latin typeface="Arial"/>
                <a:ea typeface="Arial"/>
                <a:cs typeface="Arial"/>
              </a:rPr>
              <a:t>in the </a:t>
            </a:r>
            <a:r>
              <a:rPr lang="en-US" sz="2800" b="1" dirty="0" smtClean="0">
                <a:solidFill>
                  <a:srgbClr val="0000FF"/>
                </a:solidFill>
                <a:latin typeface="Arial"/>
                <a:ea typeface="Arial"/>
                <a:cs typeface="Arial"/>
              </a:rPr>
              <a:t>Troposphere</a:t>
            </a:r>
          </a:p>
          <a:p>
            <a:pPr marL="0" indent="0">
              <a:buNone/>
            </a:pPr>
            <a:endParaRPr lang="en-US" sz="2800" b="1" dirty="0" smtClean="0">
              <a:solidFill>
                <a:srgbClr val="0000FF"/>
              </a:solidFill>
              <a:latin typeface="Arial"/>
              <a:ea typeface="Arial"/>
              <a:cs typeface="Arial"/>
            </a:endParaRPr>
          </a:p>
          <a:p>
            <a:pPr marL="514350" indent="-514350">
              <a:buFont typeface="Arial"/>
              <a:buAutoNum type="arabicPlain"/>
            </a:pPr>
            <a:r>
              <a:rPr lang="en-US" sz="2800" b="1" dirty="0" smtClean="0">
                <a:solidFill>
                  <a:srgbClr val="0000FF"/>
                </a:solidFill>
                <a:latin typeface="Arial"/>
                <a:ea typeface="Arial"/>
                <a:cs typeface="Arial"/>
              </a:rPr>
              <a:t>Impacts </a:t>
            </a:r>
            <a:r>
              <a:rPr lang="en-US" sz="2800" b="1" dirty="0">
                <a:solidFill>
                  <a:srgbClr val="0000FF"/>
                </a:solidFill>
                <a:latin typeface="Arial"/>
                <a:ea typeface="Arial"/>
                <a:cs typeface="Arial"/>
              </a:rPr>
              <a:t>of </a:t>
            </a:r>
            <a:r>
              <a:rPr lang="en-US" sz="2800" b="1" dirty="0" smtClean="0">
                <a:solidFill>
                  <a:srgbClr val="0000FF"/>
                </a:solidFill>
                <a:latin typeface="Arial"/>
                <a:ea typeface="Arial"/>
                <a:cs typeface="Arial"/>
              </a:rPr>
              <a:t>Tropospheric Ozone </a:t>
            </a:r>
            <a:r>
              <a:rPr lang="en-US" sz="2800" b="1" dirty="0">
                <a:solidFill>
                  <a:srgbClr val="0000FF"/>
                </a:solidFill>
                <a:latin typeface="Arial"/>
                <a:ea typeface="Arial"/>
                <a:cs typeface="Arial"/>
              </a:rPr>
              <a:t>on </a:t>
            </a:r>
            <a:r>
              <a:rPr lang="en-US" sz="2800" b="1" dirty="0" smtClean="0">
                <a:solidFill>
                  <a:srgbClr val="0000FF"/>
                </a:solidFill>
                <a:latin typeface="Arial"/>
                <a:ea typeface="Arial"/>
                <a:cs typeface="Arial"/>
              </a:rPr>
              <a:t>Human </a:t>
            </a:r>
            <a:r>
              <a:rPr lang="en-US" sz="2800" b="1" dirty="0">
                <a:solidFill>
                  <a:srgbClr val="0000FF"/>
                </a:solidFill>
                <a:latin typeface="Arial"/>
                <a:ea typeface="Arial"/>
                <a:cs typeface="Arial"/>
              </a:rPr>
              <a:t>H</a:t>
            </a:r>
            <a:r>
              <a:rPr lang="en-US" sz="2800" b="1" dirty="0" smtClean="0">
                <a:solidFill>
                  <a:srgbClr val="0000FF"/>
                </a:solidFill>
                <a:latin typeface="Arial"/>
                <a:ea typeface="Arial"/>
                <a:cs typeface="Arial"/>
              </a:rPr>
              <a:t>ealth</a:t>
            </a:r>
            <a:r>
              <a:rPr lang="en-US" sz="2800" b="1" dirty="0">
                <a:solidFill>
                  <a:srgbClr val="0000FF"/>
                </a:solidFill>
                <a:latin typeface="Arial"/>
                <a:ea typeface="Arial"/>
                <a:cs typeface="Arial"/>
              </a:rPr>
              <a:t>, </a:t>
            </a:r>
            <a:r>
              <a:rPr lang="en-US" sz="2800" b="1" dirty="0" smtClean="0">
                <a:solidFill>
                  <a:srgbClr val="0000FF"/>
                </a:solidFill>
                <a:latin typeface="Arial"/>
                <a:ea typeface="Arial"/>
                <a:cs typeface="Arial"/>
              </a:rPr>
              <a:t>Vegetation </a:t>
            </a:r>
            <a:r>
              <a:rPr lang="en-US" sz="2800" b="1" dirty="0">
                <a:solidFill>
                  <a:srgbClr val="0000FF"/>
                </a:solidFill>
                <a:latin typeface="Arial"/>
                <a:ea typeface="Arial"/>
                <a:cs typeface="Arial"/>
              </a:rPr>
              <a:t>and C</a:t>
            </a:r>
            <a:r>
              <a:rPr lang="en-US" sz="2800" b="1" dirty="0" smtClean="0">
                <a:solidFill>
                  <a:srgbClr val="0000FF"/>
                </a:solidFill>
                <a:latin typeface="Arial"/>
                <a:ea typeface="Arial"/>
                <a:cs typeface="Arial"/>
              </a:rPr>
              <a:t>limate</a:t>
            </a:r>
          </a:p>
          <a:p>
            <a:pPr marL="0" indent="0">
              <a:buNone/>
            </a:pPr>
            <a:endParaRPr lang="en-US" sz="2800" b="1" dirty="0" smtClean="0">
              <a:solidFill>
                <a:srgbClr val="0000FF"/>
              </a:solidFill>
              <a:latin typeface="Arial"/>
              <a:ea typeface="Arial"/>
              <a:cs typeface="Arial"/>
            </a:endParaRPr>
          </a:p>
          <a:p>
            <a:pPr marL="514350" indent="-514350">
              <a:buFont typeface="Arial"/>
              <a:buAutoNum type="arabicPlain"/>
            </a:pPr>
            <a:r>
              <a:rPr lang="en-US" sz="2800" b="1" dirty="0" smtClean="0">
                <a:solidFill>
                  <a:srgbClr val="0000FF"/>
                </a:solidFill>
                <a:latin typeface="Arial"/>
                <a:ea typeface="Arial"/>
                <a:cs typeface="Arial"/>
              </a:rPr>
              <a:t>Summary</a:t>
            </a:r>
          </a:p>
        </p:txBody>
      </p:sp>
      <p:pic>
        <p:nvPicPr>
          <p:cNvPr id="4" name="Picture 3" descr="toar"/>
          <p:cNvPicPr/>
          <p:nvPr/>
        </p:nvPicPr>
        <p:blipFill>
          <a:blip r:embed="rId3">
            <a:extLst>
              <a:ext uri="{28A0092B-C50C-407E-A947-70E740481C1C}">
                <a14:useLocalDpi xmlns:a14="http://schemas.microsoft.com/office/drawing/2010/main" val="0"/>
              </a:ext>
            </a:extLst>
          </a:blip>
          <a:srcRect/>
          <a:stretch>
            <a:fillRect/>
          </a:stretch>
        </p:blipFill>
        <p:spPr bwMode="auto">
          <a:xfrm>
            <a:off x="98517" y="141047"/>
            <a:ext cx="1395600" cy="1384448"/>
          </a:xfrm>
          <a:prstGeom prst="rect">
            <a:avLst/>
          </a:prstGeom>
          <a:noFill/>
          <a:ln>
            <a:noFill/>
          </a:ln>
        </p:spPr>
      </p:pic>
    </p:spTree>
    <p:extLst>
      <p:ext uri="{BB962C8B-B14F-4D97-AF65-F5344CB8AC3E}">
        <p14:creationId xmlns:p14="http://schemas.microsoft.com/office/powerpoint/2010/main" val="40070654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9657"/>
            <a:ext cx="8229600" cy="3637919"/>
          </a:xfrm>
        </p:spPr>
        <p:txBody>
          <a:bodyPr vert="horz" lIns="91440" tIns="45720" rIns="91440" bIns="45720" rtlCol="0">
            <a:spAutoFit/>
          </a:bodyPr>
          <a:lstStyle/>
          <a:p>
            <a:pPr marL="514350" indent="-514350" algn="ctr">
              <a:buAutoNum type="arabicPlain"/>
            </a:pPr>
            <a:r>
              <a:rPr lang="en-GB" sz="2400" b="1" dirty="0">
                <a:solidFill>
                  <a:srgbClr val="0000FF"/>
                </a:solidFill>
                <a:latin typeface="Arial"/>
                <a:ea typeface="Arial"/>
                <a:cs typeface="Arial"/>
              </a:rPr>
              <a:t>Historical Background</a:t>
            </a:r>
          </a:p>
          <a:p>
            <a:pPr marL="0" indent="0" algn="just">
              <a:buNone/>
            </a:pPr>
            <a:endParaRPr lang="en-US" sz="2400" b="1" dirty="0">
              <a:solidFill>
                <a:srgbClr val="0000FF"/>
              </a:solidFill>
              <a:latin typeface="Arial"/>
              <a:ea typeface="Arial"/>
              <a:cs typeface="Arial"/>
            </a:endParaRPr>
          </a:p>
          <a:p>
            <a:pPr marL="0" indent="0" algn="just">
              <a:buNone/>
            </a:pPr>
            <a:r>
              <a:rPr lang="en-US" sz="2400" dirty="0">
                <a:solidFill>
                  <a:srgbClr val="0000FF"/>
                </a:solidFill>
                <a:latin typeface="Arial"/>
                <a:ea typeface="Arial"/>
                <a:cs typeface="Arial"/>
              </a:rPr>
              <a:t>Chronological description </a:t>
            </a:r>
            <a:r>
              <a:rPr lang="en-US" sz="2400" dirty="0">
                <a:latin typeface="Arial"/>
                <a:ea typeface="Arial"/>
                <a:cs typeface="Arial"/>
              </a:rPr>
              <a:t>of ozone story. </a:t>
            </a:r>
            <a:r>
              <a:rPr lang="en-US" sz="2400" dirty="0" smtClean="0">
                <a:latin typeface="Arial"/>
                <a:ea typeface="Arial"/>
                <a:cs typeface="Arial"/>
              </a:rPr>
              <a:t>For example, it </a:t>
            </a:r>
            <a:r>
              <a:rPr lang="en-US" sz="2400" dirty="0">
                <a:latin typeface="Arial"/>
                <a:ea typeface="Arial"/>
                <a:cs typeface="Arial"/>
              </a:rPr>
              <a:t>describe the early discovery of ozone in 1839 </a:t>
            </a:r>
            <a:r>
              <a:rPr lang="en-GB" sz="2400" dirty="0">
                <a:latin typeface="Arial"/>
                <a:ea typeface="Arial"/>
                <a:cs typeface="Arial"/>
              </a:rPr>
              <a:t>(</a:t>
            </a:r>
            <a:r>
              <a:rPr lang="en-GB" sz="2400" dirty="0" err="1">
                <a:latin typeface="Arial"/>
                <a:ea typeface="Arial"/>
                <a:cs typeface="Arial"/>
              </a:rPr>
              <a:t>Schönbein</a:t>
            </a:r>
            <a:r>
              <a:rPr lang="en-GB" sz="2400" dirty="0">
                <a:latin typeface="Arial"/>
                <a:ea typeface="Arial"/>
                <a:cs typeface="Arial"/>
              </a:rPr>
              <a:t> 1845), first ozone long measurements (</a:t>
            </a:r>
            <a:r>
              <a:rPr lang="en-GB" sz="2400" dirty="0" err="1">
                <a:latin typeface="Arial"/>
                <a:ea typeface="Arial"/>
                <a:cs typeface="Arial"/>
              </a:rPr>
              <a:t>Fabry</a:t>
            </a:r>
            <a:r>
              <a:rPr lang="en-GB" sz="2400" dirty="0">
                <a:latin typeface="Arial"/>
                <a:ea typeface="Arial"/>
                <a:cs typeface="Arial"/>
              </a:rPr>
              <a:t>, 1950), stratospheric ozone by </a:t>
            </a:r>
            <a:r>
              <a:rPr lang="en-GB" sz="2400" dirty="0" err="1">
                <a:latin typeface="Arial"/>
                <a:ea typeface="Arial"/>
                <a:cs typeface="Arial"/>
              </a:rPr>
              <a:t>Regener</a:t>
            </a:r>
            <a:r>
              <a:rPr lang="en-GB" sz="2400" dirty="0">
                <a:latin typeface="Arial"/>
                <a:ea typeface="Arial"/>
                <a:cs typeface="Arial"/>
              </a:rPr>
              <a:t> (1938), tropospheric ozone by  </a:t>
            </a:r>
            <a:r>
              <a:rPr lang="en-GB" sz="2400" dirty="0" err="1">
                <a:latin typeface="Arial"/>
                <a:ea typeface="Arial"/>
                <a:cs typeface="Arial"/>
              </a:rPr>
              <a:t>Haagen-Smit</a:t>
            </a:r>
            <a:r>
              <a:rPr lang="en-GB" sz="2400" dirty="0">
                <a:latin typeface="Arial"/>
                <a:ea typeface="Arial"/>
                <a:cs typeface="Arial"/>
              </a:rPr>
              <a:t>, 1954</a:t>
            </a:r>
            <a:r>
              <a:rPr lang="en-GB" sz="2400" dirty="0" smtClean="0">
                <a:latin typeface="Arial"/>
                <a:ea typeface="Arial"/>
                <a:cs typeface="Arial"/>
              </a:rPr>
              <a:t>.</a:t>
            </a:r>
            <a:endParaRPr lang="en-US" sz="2400" dirty="0">
              <a:solidFill>
                <a:srgbClr val="0000FF"/>
              </a:solidFill>
              <a:latin typeface="Arial"/>
              <a:ea typeface="Arial"/>
              <a:cs typeface="Arial"/>
            </a:endParaRPr>
          </a:p>
          <a:p>
            <a:pPr marL="0" indent="0" algn="just">
              <a:buNone/>
            </a:pPr>
            <a:r>
              <a:rPr lang="en-US" sz="2400" dirty="0">
                <a:solidFill>
                  <a:srgbClr val="000000"/>
                </a:solidFill>
                <a:latin typeface="Arial"/>
                <a:ea typeface="Arial"/>
                <a:cs typeface="Arial"/>
              </a:rPr>
              <a:t>Include also the first Levy model (9 primary chemical reactions).</a:t>
            </a:r>
          </a:p>
        </p:txBody>
      </p:sp>
      <p:pic>
        <p:nvPicPr>
          <p:cNvPr id="4" name="Picture 3" descr="toar"/>
          <p:cNvPicPr/>
          <p:nvPr/>
        </p:nvPicPr>
        <p:blipFill>
          <a:blip r:embed="rId3">
            <a:extLst>
              <a:ext uri="{28A0092B-C50C-407E-A947-70E740481C1C}">
                <a14:useLocalDpi xmlns:a14="http://schemas.microsoft.com/office/drawing/2010/main" val="0"/>
              </a:ext>
            </a:extLst>
          </a:blip>
          <a:srcRect/>
          <a:stretch>
            <a:fillRect/>
          </a:stretch>
        </p:blipFill>
        <p:spPr bwMode="auto">
          <a:xfrm>
            <a:off x="98517" y="141047"/>
            <a:ext cx="1395600" cy="1384448"/>
          </a:xfrm>
          <a:prstGeom prst="rect">
            <a:avLst/>
          </a:prstGeom>
          <a:noFill/>
          <a:ln>
            <a:noFill/>
          </a:ln>
        </p:spPr>
      </p:pic>
    </p:spTree>
    <p:extLst>
      <p:ext uri="{BB962C8B-B14F-4D97-AF65-F5344CB8AC3E}">
        <p14:creationId xmlns:p14="http://schemas.microsoft.com/office/powerpoint/2010/main" val="15133177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9317" y="1882458"/>
            <a:ext cx="8784589" cy="4525963"/>
          </a:xfrm>
        </p:spPr>
        <p:txBody>
          <a:bodyPr>
            <a:normAutofit fontScale="92500" lnSpcReduction="10000"/>
          </a:bodyPr>
          <a:lstStyle/>
          <a:p>
            <a:pPr marL="514350" indent="-514350" algn="ctr">
              <a:buFont typeface="+mj-lt"/>
              <a:buAutoNum type="arabicPeriod" startAt="2"/>
            </a:pPr>
            <a:r>
              <a:rPr lang="en-US" b="1" dirty="0" smtClean="0">
                <a:solidFill>
                  <a:srgbClr val="0000FF"/>
                </a:solidFill>
                <a:latin typeface="Arial"/>
                <a:ea typeface="Arial"/>
                <a:cs typeface="Arial"/>
              </a:rPr>
              <a:t>The Sources </a:t>
            </a:r>
            <a:r>
              <a:rPr lang="en-US" b="1" dirty="0">
                <a:solidFill>
                  <a:srgbClr val="0000FF"/>
                </a:solidFill>
                <a:latin typeface="Arial"/>
                <a:ea typeface="Arial"/>
                <a:cs typeface="Arial"/>
              </a:rPr>
              <a:t>and </a:t>
            </a:r>
            <a:r>
              <a:rPr lang="en-US" b="1" dirty="0" smtClean="0">
                <a:solidFill>
                  <a:srgbClr val="0000FF"/>
                </a:solidFill>
                <a:latin typeface="Arial"/>
                <a:ea typeface="Arial"/>
                <a:cs typeface="Arial"/>
              </a:rPr>
              <a:t>Sinks </a:t>
            </a:r>
            <a:r>
              <a:rPr lang="en-US" b="1" dirty="0">
                <a:solidFill>
                  <a:srgbClr val="0000FF"/>
                </a:solidFill>
                <a:latin typeface="Arial"/>
                <a:ea typeface="Arial"/>
                <a:cs typeface="Arial"/>
              </a:rPr>
              <a:t>of </a:t>
            </a:r>
            <a:r>
              <a:rPr lang="en-US" b="1" dirty="0" smtClean="0">
                <a:solidFill>
                  <a:srgbClr val="0000FF"/>
                </a:solidFill>
                <a:latin typeface="Arial"/>
                <a:ea typeface="Arial"/>
                <a:cs typeface="Arial"/>
              </a:rPr>
              <a:t>Tropospheric O</a:t>
            </a:r>
            <a:r>
              <a:rPr lang="en-US" b="1" baseline="-25000" dirty="0" smtClean="0">
                <a:solidFill>
                  <a:srgbClr val="0000FF"/>
                </a:solidFill>
                <a:latin typeface="Arial"/>
                <a:ea typeface="Arial"/>
                <a:cs typeface="Arial"/>
              </a:rPr>
              <a:t>3</a:t>
            </a:r>
          </a:p>
          <a:p>
            <a:pPr marL="0" indent="0" algn="ctr">
              <a:buNone/>
            </a:pPr>
            <a:endParaRPr lang="en-US" baseline="-25000" dirty="0"/>
          </a:p>
          <a:p>
            <a:pPr marL="803275" lvl="1" indent="-514350">
              <a:buFont typeface="+mj-lt"/>
              <a:buAutoNum type="arabicPeriod"/>
            </a:pPr>
            <a:r>
              <a:rPr lang="en-GB" i="1" dirty="0">
                <a:solidFill>
                  <a:srgbClr val="000090"/>
                </a:solidFill>
              </a:rPr>
              <a:t>Ozone Photochemical </a:t>
            </a:r>
            <a:r>
              <a:rPr lang="en-GB" i="1" dirty="0" smtClean="0">
                <a:solidFill>
                  <a:srgbClr val="000090"/>
                </a:solidFill>
              </a:rPr>
              <a:t>Formation</a:t>
            </a:r>
            <a:endParaRPr lang="en-GB" i="1" dirty="0" smtClean="0">
              <a:solidFill>
                <a:srgbClr val="000090"/>
              </a:solidFill>
            </a:endParaRPr>
          </a:p>
          <a:p>
            <a:pPr marL="803275" lvl="1" indent="-514350">
              <a:buFont typeface="+mj-lt"/>
              <a:buAutoNum type="arabicPeriod"/>
            </a:pPr>
            <a:r>
              <a:rPr lang="en-GB" i="1" dirty="0">
                <a:solidFill>
                  <a:srgbClr val="000090"/>
                </a:solidFill>
              </a:rPr>
              <a:t>The role of </a:t>
            </a:r>
            <a:r>
              <a:rPr lang="en-GB" i="1" dirty="0" err="1">
                <a:solidFill>
                  <a:srgbClr val="000090"/>
                </a:solidFill>
              </a:rPr>
              <a:t>Nitryl</a:t>
            </a:r>
            <a:r>
              <a:rPr lang="en-GB" i="1" dirty="0">
                <a:solidFill>
                  <a:srgbClr val="000090"/>
                </a:solidFill>
              </a:rPr>
              <a:t> chloride photolysis in ozone </a:t>
            </a:r>
            <a:r>
              <a:rPr lang="en-GB" i="1" dirty="0" smtClean="0">
                <a:solidFill>
                  <a:srgbClr val="000090"/>
                </a:solidFill>
              </a:rPr>
              <a:t>formations</a:t>
            </a:r>
          </a:p>
          <a:p>
            <a:pPr marL="803275" lvl="1" indent="-514350">
              <a:buFont typeface="+mj-lt"/>
              <a:buAutoNum type="arabicPeriod"/>
            </a:pPr>
            <a:r>
              <a:rPr lang="en-GB" i="1" dirty="0">
                <a:solidFill>
                  <a:srgbClr val="000090"/>
                </a:solidFill>
              </a:rPr>
              <a:t>The contribution of biomass burning to ozone </a:t>
            </a:r>
            <a:r>
              <a:rPr lang="en-GB" i="1" dirty="0" smtClean="0">
                <a:solidFill>
                  <a:srgbClr val="000090"/>
                </a:solidFill>
              </a:rPr>
              <a:t>formations</a:t>
            </a:r>
          </a:p>
          <a:p>
            <a:pPr marL="803275" lvl="1" indent="-514350">
              <a:buFont typeface="+mj-lt"/>
              <a:buAutoNum type="arabicPeriod"/>
            </a:pPr>
            <a:r>
              <a:rPr lang="en-GB" dirty="0"/>
              <a:t>Diagnostics of ozone production and </a:t>
            </a:r>
            <a:r>
              <a:rPr lang="en-GB" dirty="0" smtClean="0"/>
              <a:t>loss</a:t>
            </a:r>
          </a:p>
          <a:p>
            <a:pPr marL="803275" lvl="1" indent="-514350">
              <a:buFont typeface="+mj-lt"/>
              <a:buAutoNum type="arabicPeriod"/>
            </a:pPr>
            <a:r>
              <a:rPr lang="en-GB" dirty="0"/>
              <a:t>Ozone Production Efficiency (OPE) </a:t>
            </a:r>
            <a:endParaRPr lang="en-US" dirty="0"/>
          </a:p>
          <a:p>
            <a:pPr marL="803275" lvl="1" indent="-514350">
              <a:buFont typeface="+mj-lt"/>
              <a:buAutoNum type="arabicPeriod"/>
            </a:pPr>
            <a:r>
              <a:rPr lang="en-GB" dirty="0"/>
              <a:t>Controlling ozone – VOC </a:t>
            </a:r>
            <a:r>
              <a:rPr lang="en-GB" dirty="0" smtClean="0"/>
              <a:t>reactivity</a:t>
            </a:r>
          </a:p>
          <a:p>
            <a:pPr marL="803275" lvl="1" indent="-514350">
              <a:buFont typeface="+mj-lt"/>
              <a:buAutoNum type="arabicPeriod"/>
            </a:pPr>
            <a:r>
              <a:rPr lang="en-GB" i="1" dirty="0">
                <a:solidFill>
                  <a:srgbClr val="000090"/>
                </a:solidFill>
              </a:rPr>
              <a:t>Model budgets of tropospheric ozone – consensus over </a:t>
            </a:r>
            <a:r>
              <a:rPr lang="en-GB" i="1" dirty="0" smtClean="0">
                <a:solidFill>
                  <a:srgbClr val="000090"/>
                </a:solidFill>
              </a:rPr>
              <a:t>time</a:t>
            </a:r>
            <a:endParaRPr lang="en-US" i="1" dirty="0">
              <a:solidFill>
                <a:srgbClr val="000090"/>
              </a:solidFill>
            </a:endParaRPr>
          </a:p>
          <a:p>
            <a:pPr marL="0" lvl="1" indent="0">
              <a:buNone/>
            </a:pPr>
            <a:endParaRPr lang="en-GB" b="1" dirty="0" smtClean="0"/>
          </a:p>
          <a:p>
            <a:pPr marL="0" lvl="1" indent="0">
              <a:buNone/>
            </a:pPr>
            <a:endParaRPr lang="en-GB" b="1" dirty="0" smtClean="0"/>
          </a:p>
          <a:p>
            <a:pPr marL="0" lvl="1" indent="0">
              <a:buNone/>
            </a:pPr>
            <a:endParaRPr lang="en-US" b="1" dirty="0"/>
          </a:p>
          <a:p>
            <a:pPr marL="0" indent="0">
              <a:buNone/>
            </a:pPr>
            <a:endParaRPr lang="en-US" dirty="0" smtClean="0"/>
          </a:p>
        </p:txBody>
      </p:sp>
      <p:pic>
        <p:nvPicPr>
          <p:cNvPr id="4" name="Picture 3" descr="toar"/>
          <p:cNvPicPr/>
          <p:nvPr/>
        </p:nvPicPr>
        <p:blipFill>
          <a:blip r:embed="rId3">
            <a:extLst>
              <a:ext uri="{28A0092B-C50C-407E-A947-70E740481C1C}">
                <a14:useLocalDpi xmlns:a14="http://schemas.microsoft.com/office/drawing/2010/main" val="0"/>
              </a:ext>
            </a:extLst>
          </a:blip>
          <a:srcRect/>
          <a:stretch>
            <a:fillRect/>
          </a:stretch>
        </p:blipFill>
        <p:spPr bwMode="auto">
          <a:xfrm>
            <a:off x="98517" y="141047"/>
            <a:ext cx="1395600" cy="1384448"/>
          </a:xfrm>
          <a:prstGeom prst="rect">
            <a:avLst/>
          </a:prstGeom>
          <a:noFill/>
          <a:ln>
            <a:noFill/>
          </a:ln>
        </p:spPr>
      </p:pic>
    </p:spTree>
    <p:extLst>
      <p:ext uri="{BB962C8B-B14F-4D97-AF65-F5344CB8AC3E}">
        <p14:creationId xmlns:p14="http://schemas.microsoft.com/office/powerpoint/2010/main" val="41505969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5" name="Text Box 3"/>
          <p:cNvSpPr txBox="1">
            <a:spLocks noChangeArrowheads="1"/>
          </p:cNvSpPr>
          <p:nvPr/>
        </p:nvSpPr>
        <p:spPr bwMode="auto">
          <a:xfrm>
            <a:off x="7199313" y="3278188"/>
            <a:ext cx="16224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GB" sz="2400">
                <a:latin typeface="Arial" charset="0"/>
                <a:cs typeface="Arial" charset="0"/>
              </a:rPr>
              <a:t>carbonyl product(s)</a:t>
            </a:r>
            <a:endParaRPr lang="en-US" sz="2400">
              <a:latin typeface="Arial" charset="0"/>
              <a:cs typeface="Arial" charset="0"/>
            </a:endParaRPr>
          </a:p>
        </p:txBody>
      </p:sp>
      <p:sp>
        <p:nvSpPr>
          <p:cNvPr id="863237" name="Text Box 5"/>
          <p:cNvSpPr txBox="1">
            <a:spLocks noChangeArrowheads="1"/>
          </p:cNvSpPr>
          <p:nvPr/>
        </p:nvSpPr>
        <p:spPr bwMode="auto">
          <a:xfrm>
            <a:off x="5432425" y="3125788"/>
            <a:ext cx="896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GB" sz="2400">
                <a:latin typeface="Arial" charset="0"/>
                <a:cs typeface="Arial" charset="0"/>
              </a:rPr>
              <a:t>HO</a:t>
            </a:r>
            <a:r>
              <a:rPr lang="en-GB" sz="2400" baseline="-25000">
                <a:latin typeface="Arial" charset="0"/>
                <a:cs typeface="Arial" charset="0"/>
              </a:rPr>
              <a:t>2</a:t>
            </a:r>
            <a:endParaRPr lang="en-US" sz="2400" baseline="-25000">
              <a:latin typeface="Arial" charset="0"/>
              <a:cs typeface="Arial" charset="0"/>
            </a:endParaRPr>
          </a:p>
        </p:txBody>
      </p:sp>
      <p:sp>
        <p:nvSpPr>
          <p:cNvPr id="863239" name="Text Box 7"/>
          <p:cNvSpPr txBox="1">
            <a:spLocks noChangeArrowheads="1"/>
          </p:cNvSpPr>
          <p:nvPr/>
        </p:nvSpPr>
        <p:spPr bwMode="auto">
          <a:xfrm>
            <a:off x="5432425" y="4040188"/>
            <a:ext cx="896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GB" sz="2400">
                <a:latin typeface="Arial" charset="0"/>
                <a:cs typeface="Arial" charset="0"/>
              </a:rPr>
              <a:t>RO</a:t>
            </a:r>
            <a:endParaRPr lang="en-US" sz="2400" baseline="-25000">
              <a:latin typeface="Arial" charset="0"/>
              <a:cs typeface="Arial" charset="0"/>
            </a:endParaRPr>
          </a:p>
        </p:txBody>
      </p:sp>
      <p:cxnSp>
        <p:nvCxnSpPr>
          <p:cNvPr id="863240" name="AutoShape 8"/>
          <p:cNvCxnSpPr>
            <a:cxnSpLocks noChangeShapeType="1"/>
          </p:cNvCxnSpPr>
          <p:nvPr/>
        </p:nvCxnSpPr>
        <p:spPr bwMode="auto">
          <a:xfrm rot="5400000">
            <a:off x="2389982" y="3185319"/>
            <a:ext cx="417512" cy="298450"/>
          </a:xfrm>
          <a:prstGeom prst="curvedConnector3">
            <a:avLst>
              <a:gd name="adj1" fmla="val 49810"/>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type="triangl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63242" name="AutoShape 10"/>
          <p:cNvSpPr>
            <a:spLocks noChangeArrowheads="1"/>
          </p:cNvSpPr>
          <p:nvPr/>
        </p:nvSpPr>
        <p:spPr bwMode="auto">
          <a:xfrm rot="10800000">
            <a:off x="6264275" y="3125788"/>
            <a:ext cx="598488" cy="1182687"/>
          </a:xfrm>
          <a:prstGeom prst="curvedRightArrow">
            <a:avLst>
              <a:gd name="adj1" fmla="val 39522"/>
              <a:gd name="adj2" fmla="val 79045"/>
              <a:gd name="adj3" fmla="val 33333"/>
            </a:avLst>
          </a:prstGeom>
          <a:solidFill>
            <a:srgbClr val="000080">
              <a:alpha val="5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3243" name="AutoShape 11"/>
          <p:cNvSpPr>
            <a:spLocks noChangeArrowheads="1"/>
          </p:cNvSpPr>
          <p:nvPr/>
        </p:nvSpPr>
        <p:spPr bwMode="auto">
          <a:xfrm>
            <a:off x="3624263" y="4116388"/>
            <a:ext cx="1943100" cy="277812"/>
          </a:xfrm>
          <a:prstGeom prst="rightArrow">
            <a:avLst>
              <a:gd name="adj1" fmla="val 50000"/>
              <a:gd name="adj2" fmla="val 174857"/>
            </a:avLst>
          </a:prstGeom>
          <a:solidFill>
            <a:srgbClr val="000080">
              <a:alpha val="5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3244" name="AutoShape 12"/>
          <p:cNvSpPr>
            <a:spLocks noChangeArrowheads="1"/>
          </p:cNvSpPr>
          <p:nvPr/>
        </p:nvSpPr>
        <p:spPr bwMode="auto">
          <a:xfrm rot="10800000">
            <a:off x="3548063" y="3201988"/>
            <a:ext cx="1943100" cy="277812"/>
          </a:xfrm>
          <a:prstGeom prst="rightArrow">
            <a:avLst>
              <a:gd name="adj1" fmla="val 50000"/>
              <a:gd name="adj2" fmla="val 174857"/>
            </a:avLst>
          </a:prstGeom>
          <a:solidFill>
            <a:srgbClr val="000080">
              <a:alpha val="5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3245" name="AutoShape 13"/>
          <p:cNvSpPr>
            <a:spLocks noChangeArrowheads="1"/>
          </p:cNvSpPr>
          <p:nvPr/>
        </p:nvSpPr>
        <p:spPr bwMode="auto">
          <a:xfrm>
            <a:off x="3989388" y="4344988"/>
            <a:ext cx="1120775" cy="417512"/>
          </a:xfrm>
          <a:prstGeom prst="curvedDownArrow">
            <a:avLst>
              <a:gd name="adj1" fmla="val 53688"/>
              <a:gd name="adj2" fmla="val 107377"/>
              <a:gd name="adj3" fmla="val 33333"/>
            </a:avLst>
          </a:prstGeom>
          <a:solidFill>
            <a:srgbClr val="FF6600">
              <a:alpha val="5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3246" name="Text Box 14"/>
          <p:cNvSpPr txBox="1">
            <a:spLocks noChangeArrowheads="1"/>
          </p:cNvSpPr>
          <p:nvPr/>
        </p:nvSpPr>
        <p:spPr bwMode="auto">
          <a:xfrm>
            <a:off x="3751263" y="4725988"/>
            <a:ext cx="673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GB" sz="2400">
                <a:solidFill>
                  <a:srgbClr val="FF0000"/>
                </a:solidFill>
                <a:latin typeface="Arial" charset="0"/>
                <a:cs typeface="Arial" charset="0"/>
              </a:rPr>
              <a:t>NO</a:t>
            </a:r>
            <a:endParaRPr lang="en-US" sz="2400">
              <a:solidFill>
                <a:srgbClr val="FF0000"/>
              </a:solidFill>
              <a:latin typeface="Arial" charset="0"/>
              <a:cs typeface="Arial" charset="0"/>
            </a:endParaRPr>
          </a:p>
        </p:txBody>
      </p:sp>
      <p:sp>
        <p:nvSpPr>
          <p:cNvPr id="863247" name="Text Box 15"/>
          <p:cNvSpPr txBox="1">
            <a:spLocks noChangeArrowheads="1"/>
          </p:cNvSpPr>
          <p:nvPr/>
        </p:nvSpPr>
        <p:spPr bwMode="auto">
          <a:xfrm>
            <a:off x="4518025" y="4725988"/>
            <a:ext cx="896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GB" sz="2400">
                <a:solidFill>
                  <a:srgbClr val="FF0000"/>
                </a:solidFill>
                <a:latin typeface="Arial" charset="0"/>
                <a:cs typeface="Arial" charset="0"/>
              </a:rPr>
              <a:t>NO</a:t>
            </a:r>
            <a:r>
              <a:rPr lang="en-GB" sz="2400" baseline="-25000">
                <a:solidFill>
                  <a:srgbClr val="FF0000"/>
                </a:solidFill>
                <a:latin typeface="Arial" charset="0"/>
                <a:cs typeface="Arial" charset="0"/>
              </a:rPr>
              <a:t>2</a:t>
            </a:r>
            <a:endParaRPr lang="en-US" sz="2400" baseline="-25000">
              <a:solidFill>
                <a:srgbClr val="FF0000"/>
              </a:solidFill>
              <a:latin typeface="Arial" charset="0"/>
              <a:cs typeface="Arial" charset="0"/>
            </a:endParaRPr>
          </a:p>
        </p:txBody>
      </p:sp>
      <p:sp>
        <p:nvSpPr>
          <p:cNvPr id="863248" name="AutoShape 16"/>
          <p:cNvSpPr>
            <a:spLocks noChangeArrowheads="1"/>
          </p:cNvSpPr>
          <p:nvPr/>
        </p:nvSpPr>
        <p:spPr bwMode="auto">
          <a:xfrm rot="10800000">
            <a:off x="3989388" y="2820988"/>
            <a:ext cx="1120775" cy="417512"/>
          </a:xfrm>
          <a:prstGeom prst="curvedDownArrow">
            <a:avLst>
              <a:gd name="adj1" fmla="val 53688"/>
              <a:gd name="adj2" fmla="val 107377"/>
              <a:gd name="adj3" fmla="val 33333"/>
            </a:avLst>
          </a:prstGeom>
          <a:solidFill>
            <a:srgbClr val="FF6600">
              <a:alpha val="5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3249" name="Text Box 17"/>
          <p:cNvSpPr txBox="1">
            <a:spLocks noChangeArrowheads="1"/>
          </p:cNvSpPr>
          <p:nvPr/>
        </p:nvSpPr>
        <p:spPr bwMode="auto">
          <a:xfrm>
            <a:off x="4665663" y="2439988"/>
            <a:ext cx="673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GB" sz="2400">
                <a:solidFill>
                  <a:srgbClr val="FF0000"/>
                </a:solidFill>
                <a:latin typeface="Arial" charset="0"/>
                <a:cs typeface="Arial" charset="0"/>
              </a:rPr>
              <a:t>NO</a:t>
            </a:r>
            <a:endParaRPr lang="en-US" sz="2400">
              <a:solidFill>
                <a:srgbClr val="FF0000"/>
              </a:solidFill>
              <a:latin typeface="Arial" charset="0"/>
              <a:cs typeface="Arial" charset="0"/>
            </a:endParaRPr>
          </a:p>
        </p:txBody>
      </p:sp>
      <p:sp>
        <p:nvSpPr>
          <p:cNvPr id="863250" name="Text Box 18"/>
          <p:cNvSpPr txBox="1">
            <a:spLocks noChangeArrowheads="1"/>
          </p:cNvSpPr>
          <p:nvPr/>
        </p:nvSpPr>
        <p:spPr bwMode="auto">
          <a:xfrm>
            <a:off x="3756025" y="2439988"/>
            <a:ext cx="896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GB" sz="2400">
                <a:solidFill>
                  <a:srgbClr val="FF0000"/>
                </a:solidFill>
                <a:latin typeface="Arial" charset="0"/>
                <a:cs typeface="Arial" charset="0"/>
              </a:rPr>
              <a:t>NO</a:t>
            </a:r>
            <a:r>
              <a:rPr lang="en-GB" sz="2400" baseline="-25000">
                <a:solidFill>
                  <a:srgbClr val="FF0000"/>
                </a:solidFill>
                <a:latin typeface="Arial" charset="0"/>
                <a:cs typeface="Arial" charset="0"/>
              </a:rPr>
              <a:t>2</a:t>
            </a:r>
            <a:endParaRPr lang="en-US" sz="2400" baseline="-25000">
              <a:solidFill>
                <a:srgbClr val="FF0000"/>
              </a:solidFill>
              <a:latin typeface="Arial" charset="0"/>
              <a:cs typeface="Arial" charset="0"/>
            </a:endParaRPr>
          </a:p>
        </p:txBody>
      </p:sp>
      <p:sp>
        <p:nvSpPr>
          <p:cNvPr id="863251" name="AutoShape 19"/>
          <p:cNvSpPr>
            <a:spLocks noChangeArrowheads="1"/>
          </p:cNvSpPr>
          <p:nvPr/>
        </p:nvSpPr>
        <p:spPr bwMode="auto">
          <a:xfrm>
            <a:off x="6870700" y="3582988"/>
            <a:ext cx="373063" cy="347662"/>
          </a:xfrm>
          <a:prstGeom prst="rightArrow">
            <a:avLst>
              <a:gd name="adj1" fmla="val 50000"/>
              <a:gd name="adj2" fmla="val 26827"/>
            </a:avLst>
          </a:prstGeom>
          <a:solidFill>
            <a:srgbClr val="000080">
              <a:alpha val="5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3254" name="Text Box 22"/>
          <p:cNvSpPr txBox="1">
            <a:spLocks noChangeArrowheads="1"/>
          </p:cNvSpPr>
          <p:nvPr/>
        </p:nvSpPr>
        <p:spPr bwMode="auto">
          <a:xfrm>
            <a:off x="6629400" y="4217988"/>
            <a:ext cx="20701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GB">
                <a:solidFill>
                  <a:srgbClr val="000099"/>
                </a:solidFill>
                <a:latin typeface="Arial" charset="0"/>
                <a:cs typeface="Arial" charset="0"/>
              </a:rPr>
              <a:t>rxn with O</a:t>
            </a:r>
            <a:r>
              <a:rPr lang="en-GB" baseline="-25000">
                <a:solidFill>
                  <a:srgbClr val="000099"/>
                </a:solidFill>
                <a:latin typeface="Arial" charset="0"/>
                <a:cs typeface="Arial" charset="0"/>
              </a:rPr>
              <a:t>2</a:t>
            </a:r>
            <a:r>
              <a:rPr lang="en-GB">
                <a:solidFill>
                  <a:srgbClr val="000099"/>
                </a:solidFill>
                <a:latin typeface="Arial" charset="0"/>
                <a:cs typeface="Arial" charset="0"/>
              </a:rPr>
              <a:t>,</a:t>
            </a:r>
          </a:p>
          <a:p>
            <a:pPr eaLnBrk="0" hangingPunct="0"/>
            <a:r>
              <a:rPr lang="en-GB">
                <a:solidFill>
                  <a:srgbClr val="000099"/>
                </a:solidFill>
                <a:latin typeface="Arial" charset="0"/>
                <a:cs typeface="Arial" charset="0"/>
              </a:rPr>
              <a:t>decomposition or</a:t>
            </a:r>
          </a:p>
          <a:p>
            <a:pPr eaLnBrk="0" hangingPunct="0"/>
            <a:r>
              <a:rPr lang="en-GB">
                <a:solidFill>
                  <a:srgbClr val="000099"/>
                </a:solidFill>
                <a:latin typeface="Arial" charset="0"/>
                <a:cs typeface="Arial" charset="0"/>
              </a:rPr>
              <a:t>isomerisation.</a:t>
            </a:r>
          </a:p>
        </p:txBody>
      </p:sp>
      <p:sp>
        <p:nvSpPr>
          <p:cNvPr id="863255" name="AutoShape 23"/>
          <p:cNvSpPr>
            <a:spLocks noChangeArrowheads="1"/>
          </p:cNvSpPr>
          <p:nvPr/>
        </p:nvSpPr>
        <p:spPr bwMode="auto">
          <a:xfrm>
            <a:off x="4065588" y="2058988"/>
            <a:ext cx="1120775" cy="417512"/>
          </a:xfrm>
          <a:prstGeom prst="curvedDownArrow">
            <a:avLst>
              <a:gd name="adj1" fmla="val 53688"/>
              <a:gd name="adj2" fmla="val 107377"/>
              <a:gd name="adj3" fmla="val 33333"/>
            </a:avLst>
          </a:prstGeom>
          <a:solidFill>
            <a:srgbClr val="0000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3256" name="AutoShape 24"/>
          <p:cNvSpPr>
            <a:spLocks noChangeArrowheads="1"/>
          </p:cNvSpPr>
          <p:nvPr/>
        </p:nvSpPr>
        <p:spPr bwMode="auto">
          <a:xfrm rot="19800000">
            <a:off x="4843463" y="1919288"/>
            <a:ext cx="361950" cy="284162"/>
          </a:xfrm>
          <a:prstGeom prst="rightArrow">
            <a:avLst>
              <a:gd name="adj1" fmla="val 50000"/>
              <a:gd name="adj2" fmla="val 31844"/>
            </a:avLst>
          </a:prstGeom>
          <a:solidFill>
            <a:srgbClr val="0000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3257" name="Text Box 25"/>
          <p:cNvSpPr txBox="1">
            <a:spLocks noChangeArrowheads="1"/>
          </p:cNvSpPr>
          <p:nvPr/>
        </p:nvSpPr>
        <p:spPr bwMode="auto">
          <a:xfrm>
            <a:off x="4090988" y="1643063"/>
            <a:ext cx="822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GB" sz="2400">
                <a:solidFill>
                  <a:srgbClr val="0000FF"/>
                </a:solidFill>
                <a:latin typeface="Arial" charset="0"/>
                <a:cs typeface="Arial" charset="0"/>
              </a:rPr>
              <a:t>h</a:t>
            </a:r>
            <a:r>
              <a:rPr lang="en-GB" sz="2400">
                <a:solidFill>
                  <a:srgbClr val="0000FF"/>
                </a:solidFill>
                <a:latin typeface="Symbol" charset="0"/>
                <a:cs typeface="Arial" charset="0"/>
              </a:rPr>
              <a:t>u</a:t>
            </a:r>
            <a:endParaRPr lang="en-US" sz="2400">
              <a:solidFill>
                <a:srgbClr val="0000FF"/>
              </a:solidFill>
              <a:latin typeface="Symbol" charset="0"/>
              <a:cs typeface="Arial" charset="0"/>
            </a:endParaRPr>
          </a:p>
        </p:txBody>
      </p:sp>
      <p:sp>
        <p:nvSpPr>
          <p:cNvPr id="863258" name="Text Box 26"/>
          <p:cNvSpPr txBox="1">
            <a:spLocks noChangeArrowheads="1"/>
          </p:cNvSpPr>
          <p:nvPr/>
        </p:nvSpPr>
        <p:spPr bwMode="auto">
          <a:xfrm>
            <a:off x="5138738" y="1347788"/>
            <a:ext cx="8969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GB" sz="4400">
                <a:solidFill>
                  <a:srgbClr val="000099"/>
                </a:solidFill>
                <a:latin typeface="Arial" charset="0"/>
                <a:cs typeface="Arial" charset="0"/>
              </a:rPr>
              <a:t>O</a:t>
            </a:r>
            <a:r>
              <a:rPr lang="en-GB" sz="4400" baseline="-25000">
                <a:solidFill>
                  <a:srgbClr val="000099"/>
                </a:solidFill>
                <a:latin typeface="Arial" charset="0"/>
                <a:cs typeface="Arial" charset="0"/>
              </a:rPr>
              <a:t>3</a:t>
            </a:r>
            <a:endParaRPr lang="en-US" sz="4400" baseline="-25000">
              <a:solidFill>
                <a:srgbClr val="000099"/>
              </a:solidFill>
              <a:latin typeface="Arial" charset="0"/>
              <a:cs typeface="Arial" charset="0"/>
            </a:endParaRPr>
          </a:p>
        </p:txBody>
      </p:sp>
      <p:sp>
        <p:nvSpPr>
          <p:cNvPr id="863259" name="Text Box 27"/>
          <p:cNvSpPr txBox="1">
            <a:spLocks noChangeArrowheads="1"/>
          </p:cNvSpPr>
          <p:nvPr/>
        </p:nvSpPr>
        <p:spPr bwMode="auto">
          <a:xfrm>
            <a:off x="5119688" y="2058988"/>
            <a:ext cx="447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GB" b="1">
                <a:solidFill>
                  <a:srgbClr val="FF3300"/>
                </a:solidFill>
                <a:latin typeface="Arial" charset="0"/>
                <a:cs typeface="Arial" charset="0"/>
              </a:rPr>
              <a:t>O</a:t>
            </a:r>
            <a:r>
              <a:rPr lang="en-GB" b="1" baseline="-25000">
                <a:solidFill>
                  <a:srgbClr val="FF3300"/>
                </a:solidFill>
                <a:latin typeface="Arial" charset="0"/>
                <a:cs typeface="Arial" charset="0"/>
              </a:rPr>
              <a:t>2</a:t>
            </a:r>
            <a:endParaRPr lang="en-GB" b="1">
              <a:solidFill>
                <a:srgbClr val="FF3300"/>
              </a:solidFill>
              <a:latin typeface="Arial" charset="0"/>
              <a:cs typeface="Arial" charset="0"/>
            </a:endParaRPr>
          </a:p>
        </p:txBody>
      </p:sp>
      <p:sp>
        <p:nvSpPr>
          <p:cNvPr id="863260" name="AutoShape 28"/>
          <p:cNvSpPr>
            <a:spLocks noChangeArrowheads="1"/>
          </p:cNvSpPr>
          <p:nvPr/>
        </p:nvSpPr>
        <p:spPr bwMode="auto">
          <a:xfrm rot="10800000">
            <a:off x="3913188" y="5106988"/>
            <a:ext cx="1120775" cy="417512"/>
          </a:xfrm>
          <a:prstGeom prst="curvedDownArrow">
            <a:avLst>
              <a:gd name="adj1" fmla="val 53688"/>
              <a:gd name="adj2" fmla="val 107377"/>
              <a:gd name="adj3" fmla="val 33333"/>
            </a:avLst>
          </a:prstGeom>
          <a:solidFill>
            <a:srgbClr val="0000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3261" name="AutoShape 29"/>
          <p:cNvSpPr>
            <a:spLocks noChangeArrowheads="1"/>
          </p:cNvSpPr>
          <p:nvPr/>
        </p:nvSpPr>
        <p:spPr bwMode="auto">
          <a:xfrm rot="9000000">
            <a:off x="3827463" y="5330825"/>
            <a:ext cx="361950" cy="284163"/>
          </a:xfrm>
          <a:prstGeom prst="rightArrow">
            <a:avLst>
              <a:gd name="adj1" fmla="val 50000"/>
              <a:gd name="adj2" fmla="val 31844"/>
            </a:avLst>
          </a:prstGeom>
          <a:solidFill>
            <a:srgbClr val="0000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3262" name="Text Box 30"/>
          <p:cNvSpPr txBox="1">
            <a:spLocks noChangeArrowheads="1"/>
          </p:cNvSpPr>
          <p:nvPr/>
        </p:nvSpPr>
        <p:spPr bwMode="auto">
          <a:xfrm>
            <a:off x="4770438" y="5211763"/>
            <a:ext cx="8747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GB" sz="2400">
                <a:solidFill>
                  <a:srgbClr val="0000FF"/>
                </a:solidFill>
                <a:latin typeface="Arial" charset="0"/>
                <a:cs typeface="Arial" charset="0"/>
              </a:rPr>
              <a:t>h</a:t>
            </a:r>
            <a:r>
              <a:rPr lang="en-GB" sz="2400">
                <a:solidFill>
                  <a:srgbClr val="0000FF"/>
                </a:solidFill>
                <a:latin typeface="Symbol" charset="0"/>
                <a:cs typeface="Arial" charset="0"/>
              </a:rPr>
              <a:t>u</a:t>
            </a:r>
            <a:endParaRPr lang="en-US" sz="2400">
              <a:solidFill>
                <a:srgbClr val="0000FF"/>
              </a:solidFill>
              <a:latin typeface="Symbol" charset="0"/>
              <a:cs typeface="Arial" charset="0"/>
            </a:endParaRPr>
          </a:p>
        </p:txBody>
      </p:sp>
      <p:sp>
        <p:nvSpPr>
          <p:cNvPr id="863263" name="Text Box 31"/>
          <p:cNvSpPr txBox="1">
            <a:spLocks noChangeArrowheads="1"/>
          </p:cNvSpPr>
          <p:nvPr/>
        </p:nvSpPr>
        <p:spPr bwMode="auto">
          <a:xfrm>
            <a:off x="3519488" y="5053013"/>
            <a:ext cx="447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GB" b="1">
                <a:solidFill>
                  <a:srgbClr val="FF3300"/>
                </a:solidFill>
                <a:latin typeface="Arial" charset="0"/>
                <a:cs typeface="Arial" charset="0"/>
              </a:rPr>
              <a:t>O</a:t>
            </a:r>
            <a:r>
              <a:rPr lang="en-GB" b="1" baseline="-25000">
                <a:solidFill>
                  <a:srgbClr val="FF3300"/>
                </a:solidFill>
                <a:latin typeface="Arial" charset="0"/>
                <a:cs typeface="Arial" charset="0"/>
              </a:rPr>
              <a:t>2</a:t>
            </a:r>
            <a:endParaRPr lang="en-GB" b="1">
              <a:solidFill>
                <a:srgbClr val="FF3300"/>
              </a:solidFill>
              <a:latin typeface="Arial" charset="0"/>
              <a:cs typeface="Arial" charset="0"/>
            </a:endParaRPr>
          </a:p>
        </p:txBody>
      </p:sp>
      <p:sp>
        <p:nvSpPr>
          <p:cNvPr id="863264" name="Text Box 32"/>
          <p:cNvSpPr txBox="1">
            <a:spLocks noChangeArrowheads="1"/>
          </p:cNvSpPr>
          <p:nvPr/>
        </p:nvSpPr>
        <p:spPr bwMode="auto">
          <a:xfrm>
            <a:off x="2995613" y="5335588"/>
            <a:ext cx="9715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GB" sz="4400">
                <a:solidFill>
                  <a:srgbClr val="000099"/>
                </a:solidFill>
                <a:latin typeface="Arial" charset="0"/>
                <a:cs typeface="Arial" charset="0"/>
              </a:rPr>
              <a:t>O</a:t>
            </a:r>
            <a:r>
              <a:rPr lang="en-GB" sz="4400" baseline="-25000">
                <a:solidFill>
                  <a:srgbClr val="000099"/>
                </a:solidFill>
                <a:latin typeface="Arial" charset="0"/>
                <a:cs typeface="Arial" charset="0"/>
              </a:rPr>
              <a:t>3</a:t>
            </a:r>
            <a:endParaRPr lang="en-US" sz="4400" baseline="-25000">
              <a:solidFill>
                <a:srgbClr val="000099"/>
              </a:solidFill>
              <a:latin typeface="Arial" charset="0"/>
              <a:cs typeface="Arial" charset="0"/>
            </a:endParaRPr>
          </a:p>
        </p:txBody>
      </p:sp>
      <p:sp>
        <p:nvSpPr>
          <p:cNvPr id="863266" name="Rectangle 34"/>
          <p:cNvSpPr>
            <a:spLocks noChangeArrowheads="1"/>
          </p:cNvSpPr>
          <p:nvPr/>
        </p:nvSpPr>
        <p:spPr bwMode="auto">
          <a:xfrm>
            <a:off x="1331913" y="593725"/>
            <a:ext cx="5868987"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20000"/>
              </a:spcBef>
              <a:buClr>
                <a:schemeClr val="hlink"/>
              </a:buClr>
              <a:buSzPct val="70000"/>
              <a:buFont typeface="Wingdings" charset="0"/>
              <a:buNone/>
            </a:pPr>
            <a:r>
              <a:rPr lang="en-US" sz="4200">
                <a:cs typeface="Arial" charset="0"/>
              </a:rPr>
              <a:t>Ozone formation reactions</a:t>
            </a:r>
          </a:p>
        </p:txBody>
      </p:sp>
      <p:sp>
        <p:nvSpPr>
          <p:cNvPr id="863269" name="Rectangle 37"/>
          <p:cNvSpPr>
            <a:spLocks noChangeArrowheads="1"/>
          </p:cNvSpPr>
          <p:nvPr/>
        </p:nvSpPr>
        <p:spPr bwMode="auto">
          <a:xfrm>
            <a:off x="4167188" y="5768975"/>
            <a:ext cx="4960937"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80000"/>
              </a:lnSpc>
              <a:spcBef>
                <a:spcPct val="20000"/>
              </a:spcBef>
              <a:buClr>
                <a:schemeClr val="hlink"/>
              </a:buClr>
              <a:buSzPct val="65000"/>
              <a:buFont typeface="Wingdings" charset="0"/>
              <a:buNone/>
            </a:pPr>
            <a:r>
              <a:rPr lang="en-US" sz="2400" b="1">
                <a:solidFill>
                  <a:srgbClr val="0000FF"/>
                </a:solidFill>
                <a:cs typeface="Arial" charset="0"/>
              </a:rPr>
              <a:t>P(O</a:t>
            </a:r>
            <a:r>
              <a:rPr lang="en-US" sz="2400" b="1" baseline="-25000">
                <a:solidFill>
                  <a:srgbClr val="0000FF"/>
                </a:solidFill>
                <a:cs typeface="Arial" charset="0"/>
              </a:rPr>
              <a:t>3</a:t>
            </a:r>
            <a:r>
              <a:rPr lang="en-US" sz="2400" b="1">
                <a:solidFill>
                  <a:srgbClr val="0000FF"/>
                </a:solidFill>
                <a:cs typeface="Arial" charset="0"/>
              </a:rPr>
              <a:t>)	= [NO] {</a:t>
            </a:r>
            <a:r>
              <a:rPr lang="en-US" sz="2400" b="1" i="1">
                <a:solidFill>
                  <a:srgbClr val="0000FF"/>
                </a:solidFill>
                <a:cs typeface="Arial" charset="0"/>
              </a:rPr>
              <a:t>k</a:t>
            </a:r>
            <a:r>
              <a:rPr lang="en-US" sz="2400" b="1">
                <a:solidFill>
                  <a:srgbClr val="0000FF"/>
                </a:solidFill>
                <a:cs typeface="Arial" charset="0"/>
              </a:rPr>
              <a:t> [HO</a:t>
            </a:r>
            <a:r>
              <a:rPr lang="en-US" sz="2400" b="1" baseline="-25000">
                <a:solidFill>
                  <a:srgbClr val="0000FF"/>
                </a:solidFill>
                <a:cs typeface="Arial" charset="0"/>
              </a:rPr>
              <a:t>2</a:t>
            </a:r>
            <a:r>
              <a:rPr lang="en-US" sz="2400" b="1">
                <a:solidFill>
                  <a:srgbClr val="0000FF"/>
                </a:solidFill>
                <a:cs typeface="Arial" charset="0"/>
              </a:rPr>
              <a:t>]+ ∑ </a:t>
            </a:r>
            <a:r>
              <a:rPr lang="en-US" sz="2400" b="1" i="1">
                <a:solidFill>
                  <a:srgbClr val="0000FF"/>
                </a:solidFill>
                <a:cs typeface="Arial" charset="0"/>
              </a:rPr>
              <a:t>k</a:t>
            </a:r>
            <a:r>
              <a:rPr lang="en-US" sz="2400" b="1" i="1" baseline="-25000">
                <a:solidFill>
                  <a:srgbClr val="0000FF"/>
                </a:solidFill>
                <a:cs typeface="Arial" charset="0"/>
              </a:rPr>
              <a:t>i</a:t>
            </a:r>
            <a:r>
              <a:rPr lang="en-US" b="1">
                <a:solidFill>
                  <a:srgbClr val="0000FF"/>
                </a:solidFill>
                <a:cs typeface="Arial" charset="0"/>
              </a:rPr>
              <a:t> </a:t>
            </a:r>
            <a:r>
              <a:rPr lang="en-US" sz="2400" b="1">
                <a:solidFill>
                  <a:srgbClr val="0000FF"/>
                </a:solidFill>
                <a:cs typeface="Arial" charset="0"/>
              </a:rPr>
              <a:t>[RO</a:t>
            </a:r>
            <a:r>
              <a:rPr lang="en-US" sz="2400" b="1" baseline="-25000">
                <a:solidFill>
                  <a:srgbClr val="0000FF"/>
                </a:solidFill>
                <a:cs typeface="Arial" charset="0"/>
              </a:rPr>
              <a:t>2</a:t>
            </a:r>
            <a:r>
              <a:rPr lang="en-US" sz="2400" b="1" i="1" baseline="-25000">
                <a:solidFill>
                  <a:srgbClr val="0000FF"/>
                </a:solidFill>
                <a:cs typeface="Arial" charset="0"/>
              </a:rPr>
              <a:t>i</a:t>
            </a:r>
            <a:r>
              <a:rPr lang="en-US" sz="2400" b="1">
                <a:solidFill>
                  <a:srgbClr val="0000FF"/>
                </a:solidFill>
                <a:cs typeface="Arial" charset="0"/>
              </a:rPr>
              <a:t>]}</a:t>
            </a:r>
          </a:p>
        </p:txBody>
      </p:sp>
      <p:sp>
        <p:nvSpPr>
          <p:cNvPr id="863271" name="Line 39"/>
          <p:cNvSpPr>
            <a:spLocks noChangeShapeType="1"/>
          </p:cNvSpPr>
          <p:nvPr/>
        </p:nvSpPr>
        <p:spPr bwMode="auto">
          <a:xfrm flipH="1">
            <a:off x="0" y="6354763"/>
            <a:ext cx="9144000" cy="0"/>
          </a:xfrm>
          <a:prstGeom prst="line">
            <a:avLst/>
          </a:prstGeom>
          <a:noFill/>
          <a:ln w="952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63278" name="Text Box 46"/>
          <p:cNvSpPr txBox="1">
            <a:spLocks noChangeArrowheads="1"/>
          </p:cNvSpPr>
          <p:nvPr/>
        </p:nvSpPr>
        <p:spPr bwMode="auto">
          <a:xfrm>
            <a:off x="5154613" y="52768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grpSp>
        <p:nvGrpSpPr>
          <p:cNvPr id="863291" name="Group 59"/>
          <p:cNvGrpSpPr>
            <a:grpSpLocks/>
          </p:cNvGrpSpPr>
          <p:nvPr/>
        </p:nvGrpSpPr>
        <p:grpSpPr bwMode="auto">
          <a:xfrm>
            <a:off x="501650" y="3125788"/>
            <a:ext cx="3160713" cy="1371600"/>
            <a:chOff x="316" y="1969"/>
            <a:chExt cx="1991" cy="864"/>
          </a:xfrm>
        </p:grpSpPr>
        <p:grpSp>
          <p:nvGrpSpPr>
            <p:cNvPr id="863289" name="Group 57"/>
            <p:cNvGrpSpPr>
              <a:grpSpLocks/>
            </p:cNvGrpSpPr>
            <p:nvPr/>
          </p:nvGrpSpPr>
          <p:grpSpPr bwMode="auto">
            <a:xfrm>
              <a:off x="316" y="2065"/>
              <a:ext cx="1991" cy="768"/>
              <a:chOff x="316" y="2065"/>
              <a:chExt cx="1991" cy="768"/>
            </a:xfrm>
          </p:grpSpPr>
          <p:sp>
            <p:nvSpPr>
              <p:cNvPr id="863234" name="Text Box 2"/>
              <p:cNvSpPr txBox="1">
                <a:spLocks noChangeArrowheads="1"/>
              </p:cNvSpPr>
              <p:nvPr/>
            </p:nvSpPr>
            <p:spPr bwMode="auto">
              <a:xfrm>
                <a:off x="316" y="2161"/>
                <a:ext cx="887"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GB" sz="4000">
                    <a:latin typeface="Arial" charset="0"/>
                    <a:cs typeface="Arial" charset="0"/>
                  </a:rPr>
                  <a:t>VOC</a:t>
                </a:r>
                <a:endParaRPr lang="en-US" sz="4000">
                  <a:latin typeface="Arial" charset="0"/>
                  <a:cs typeface="Arial" charset="0"/>
                </a:endParaRPr>
              </a:p>
            </p:txBody>
          </p:sp>
          <p:sp>
            <p:nvSpPr>
              <p:cNvPr id="863238" name="Text Box 6"/>
              <p:cNvSpPr txBox="1">
                <a:spLocks noChangeArrowheads="1"/>
              </p:cNvSpPr>
              <p:nvPr/>
            </p:nvSpPr>
            <p:spPr bwMode="auto">
              <a:xfrm>
                <a:off x="1742" y="2545"/>
                <a:ext cx="56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GB" sz="2400">
                    <a:latin typeface="Arial" charset="0"/>
                    <a:cs typeface="Arial" charset="0"/>
                  </a:rPr>
                  <a:t>RO</a:t>
                </a:r>
                <a:r>
                  <a:rPr lang="en-GB" sz="2400" baseline="-25000">
                    <a:latin typeface="Arial" charset="0"/>
                    <a:cs typeface="Arial" charset="0"/>
                  </a:rPr>
                  <a:t>2</a:t>
                </a:r>
                <a:endParaRPr lang="en-US" sz="2400" baseline="-25000">
                  <a:latin typeface="Arial" charset="0"/>
                  <a:cs typeface="Arial" charset="0"/>
                </a:endParaRPr>
              </a:p>
            </p:txBody>
          </p:sp>
          <p:sp>
            <p:nvSpPr>
              <p:cNvPr id="863241" name="AutoShape 9"/>
              <p:cNvSpPr>
                <a:spLocks noChangeArrowheads="1"/>
              </p:cNvSpPr>
              <p:nvPr/>
            </p:nvSpPr>
            <p:spPr bwMode="auto">
              <a:xfrm>
                <a:off x="1450" y="2065"/>
                <a:ext cx="377" cy="701"/>
              </a:xfrm>
              <a:prstGeom prst="curvedRightArrow">
                <a:avLst>
                  <a:gd name="adj1" fmla="val 37188"/>
                  <a:gd name="adj2" fmla="val 74377"/>
                  <a:gd name="adj3" fmla="val 33333"/>
                </a:avLst>
              </a:prstGeom>
              <a:solidFill>
                <a:srgbClr val="000080">
                  <a:alpha val="5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3252" name="Rectangle 20"/>
              <p:cNvSpPr>
                <a:spLocks noChangeArrowheads="1"/>
              </p:cNvSpPr>
              <p:nvPr/>
            </p:nvSpPr>
            <p:spPr bwMode="auto">
              <a:xfrm>
                <a:off x="1208" y="2353"/>
                <a:ext cx="235" cy="131"/>
              </a:xfrm>
              <a:prstGeom prst="rect">
                <a:avLst/>
              </a:prstGeom>
              <a:solidFill>
                <a:srgbClr val="000080">
                  <a:alpha val="5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3253" name="Text Box 21"/>
              <p:cNvSpPr txBox="1">
                <a:spLocks noChangeArrowheads="1"/>
              </p:cNvSpPr>
              <p:nvPr/>
            </p:nvSpPr>
            <p:spPr bwMode="auto">
              <a:xfrm>
                <a:off x="1303" y="2593"/>
                <a:ext cx="28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GB" b="1">
                    <a:solidFill>
                      <a:srgbClr val="000099"/>
                    </a:solidFill>
                    <a:latin typeface="Arial" charset="0"/>
                    <a:cs typeface="Arial" charset="0"/>
                  </a:rPr>
                  <a:t>O</a:t>
                </a:r>
                <a:r>
                  <a:rPr lang="en-GB" b="1" baseline="-25000">
                    <a:solidFill>
                      <a:srgbClr val="000099"/>
                    </a:solidFill>
                    <a:latin typeface="Arial" charset="0"/>
                    <a:cs typeface="Arial" charset="0"/>
                  </a:rPr>
                  <a:t>2</a:t>
                </a:r>
                <a:endParaRPr lang="en-GB" b="1">
                  <a:solidFill>
                    <a:srgbClr val="000099"/>
                  </a:solidFill>
                  <a:latin typeface="Arial" charset="0"/>
                  <a:cs typeface="Arial" charset="0"/>
                </a:endParaRPr>
              </a:p>
            </p:txBody>
          </p:sp>
        </p:grpSp>
        <p:sp>
          <p:nvSpPr>
            <p:cNvPr id="863236" name="Text Box 4"/>
            <p:cNvSpPr txBox="1">
              <a:spLocks noChangeArrowheads="1"/>
            </p:cNvSpPr>
            <p:nvPr/>
          </p:nvSpPr>
          <p:spPr bwMode="auto">
            <a:xfrm>
              <a:off x="1787" y="1969"/>
              <a:ext cx="4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GB" sz="2400">
                  <a:latin typeface="Arial" charset="0"/>
                  <a:cs typeface="Arial" charset="0"/>
                </a:rPr>
                <a:t>OH</a:t>
              </a:r>
              <a:endParaRPr lang="en-US" sz="2400">
                <a:latin typeface="Arial" charset="0"/>
                <a:cs typeface="Arial" charset="0"/>
              </a:endParaRPr>
            </a:p>
          </p:txBody>
        </p:sp>
      </p:grpSp>
      <p:grpSp>
        <p:nvGrpSpPr>
          <p:cNvPr id="863288" name="Group 56"/>
          <p:cNvGrpSpPr>
            <a:grpSpLocks/>
          </p:cNvGrpSpPr>
          <p:nvPr/>
        </p:nvGrpSpPr>
        <p:grpSpPr bwMode="auto">
          <a:xfrm>
            <a:off x="520700" y="1673225"/>
            <a:ext cx="3106738" cy="1576388"/>
            <a:chOff x="328" y="1054"/>
            <a:chExt cx="1957" cy="993"/>
          </a:xfrm>
        </p:grpSpPr>
        <p:grpSp>
          <p:nvGrpSpPr>
            <p:cNvPr id="863284" name="Group 52"/>
            <p:cNvGrpSpPr>
              <a:grpSpLocks/>
            </p:cNvGrpSpPr>
            <p:nvPr/>
          </p:nvGrpSpPr>
          <p:grpSpPr bwMode="auto">
            <a:xfrm>
              <a:off x="328" y="1650"/>
              <a:ext cx="1503" cy="397"/>
              <a:chOff x="328" y="1650"/>
              <a:chExt cx="1503" cy="397"/>
            </a:xfrm>
          </p:grpSpPr>
          <p:sp>
            <p:nvSpPr>
              <p:cNvPr id="863274" name="Line 42"/>
              <p:cNvSpPr>
                <a:spLocks noChangeShapeType="1"/>
              </p:cNvSpPr>
              <p:nvPr/>
            </p:nvSpPr>
            <p:spPr bwMode="auto">
              <a:xfrm>
                <a:off x="1207" y="1820"/>
                <a:ext cx="624" cy="2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63279" name="Text Box 47"/>
              <p:cNvSpPr txBox="1">
                <a:spLocks noChangeArrowheads="1"/>
              </p:cNvSpPr>
              <p:nvPr/>
            </p:nvSpPr>
            <p:spPr bwMode="auto">
              <a:xfrm>
                <a:off x="328" y="1650"/>
                <a:ext cx="10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de-DE" sz="2000">
                    <a:solidFill>
                      <a:srgbClr val="CC3300"/>
                    </a:solidFill>
                  </a:rPr>
                  <a:t>HONO + h</a:t>
                </a:r>
                <a:r>
                  <a:rPr lang="de-DE" sz="2000" i="1">
                    <a:solidFill>
                      <a:srgbClr val="CC3300"/>
                    </a:solidFill>
                  </a:rPr>
                  <a:t>v</a:t>
                </a:r>
              </a:p>
            </p:txBody>
          </p:sp>
        </p:grpSp>
        <p:grpSp>
          <p:nvGrpSpPr>
            <p:cNvPr id="863285" name="Group 53"/>
            <p:cNvGrpSpPr>
              <a:grpSpLocks/>
            </p:cNvGrpSpPr>
            <p:nvPr/>
          </p:nvGrpSpPr>
          <p:grpSpPr bwMode="auto">
            <a:xfrm>
              <a:off x="442" y="1423"/>
              <a:ext cx="1417" cy="539"/>
              <a:chOff x="442" y="1423"/>
              <a:chExt cx="1417" cy="539"/>
            </a:xfrm>
          </p:grpSpPr>
          <p:sp>
            <p:nvSpPr>
              <p:cNvPr id="863275" name="Line 43"/>
              <p:cNvSpPr>
                <a:spLocks noChangeShapeType="1"/>
              </p:cNvSpPr>
              <p:nvPr/>
            </p:nvSpPr>
            <p:spPr bwMode="auto">
              <a:xfrm>
                <a:off x="1292" y="1593"/>
                <a:ext cx="567" cy="36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63281" name="Text Box 49"/>
              <p:cNvSpPr txBox="1">
                <a:spLocks noChangeArrowheads="1"/>
              </p:cNvSpPr>
              <p:nvPr/>
            </p:nvSpPr>
            <p:spPr bwMode="auto">
              <a:xfrm>
                <a:off x="442" y="1423"/>
                <a:ext cx="113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de-DE" sz="2000">
                    <a:solidFill>
                      <a:srgbClr val="CC3300"/>
                    </a:solidFill>
                  </a:rPr>
                  <a:t>HCHO + h</a:t>
                </a:r>
                <a:r>
                  <a:rPr lang="de-DE" sz="2000" i="1">
                    <a:solidFill>
                      <a:srgbClr val="CC3300"/>
                    </a:solidFill>
                  </a:rPr>
                  <a:t>v</a:t>
                </a:r>
              </a:p>
            </p:txBody>
          </p:sp>
        </p:grpSp>
        <p:grpSp>
          <p:nvGrpSpPr>
            <p:cNvPr id="863286" name="Group 54"/>
            <p:cNvGrpSpPr>
              <a:grpSpLocks/>
            </p:cNvGrpSpPr>
            <p:nvPr/>
          </p:nvGrpSpPr>
          <p:grpSpPr bwMode="auto">
            <a:xfrm>
              <a:off x="1094" y="1224"/>
              <a:ext cx="822" cy="681"/>
              <a:chOff x="1094" y="1224"/>
              <a:chExt cx="822" cy="681"/>
            </a:xfrm>
          </p:grpSpPr>
          <p:sp>
            <p:nvSpPr>
              <p:cNvPr id="863276" name="Line 44"/>
              <p:cNvSpPr>
                <a:spLocks noChangeShapeType="1"/>
              </p:cNvSpPr>
              <p:nvPr/>
            </p:nvSpPr>
            <p:spPr bwMode="auto">
              <a:xfrm>
                <a:off x="1604" y="1480"/>
                <a:ext cx="312" cy="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63282" name="Text Box 50"/>
              <p:cNvSpPr txBox="1">
                <a:spLocks noChangeArrowheads="1"/>
              </p:cNvSpPr>
              <p:nvPr/>
            </p:nvSpPr>
            <p:spPr bwMode="auto">
              <a:xfrm>
                <a:off x="1094" y="1224"/>
                <a:ext cx="709"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de-DE" sz="2000">
                    <a:solidFill>
                      <a:srgbClr val="CC3300"/>
                    </a:solidFill>
                  </a:rPr>
                  <a:t>O</a:t>
                </a:r>
                <a:r>
                  <a:rPr lang="de-DE" sz="2000" baseline="-25000">
                    <a:solidFill>
                      <a:srgbClr val="CC3300"/>
                    </a:solidFill>
                  </a:rPr>
                  <a:t>3</a:t>
                </a:r>
                <a:r>
                  <a:rPr lang="de-DE" sz="2000">
                    <a:solidFill>
                      <a:srgbClr val="CC3300"/>
                    </a:solidFill>
                  </a:rPr>
                  <a:t> + h</a:t>
                </a:r>
                <a:r>
                  <a:rPr lang="de-DE" sz="2000" i="1">
                    <a:solidFill>
                      <a:srgbClr val="CC3300"/>
                    </a:solidFill>
                  </a:rPr>
                  <a:t>v</a:t>
                </a:r>
              </a:p>
            </p:txBody>
          </p:sp>
        </p:grpSp>
        <p:grpSp>
          <p:nvGrpSpPr>
            <p:cNvPr id="863287" name="Group 55"/>
            <p:cNvGrpSpPr>
              <a:grpSpLocks/>
            </p:cNvGrpSpPr>
            <p:nvPr/>
          </p:nvGrpSpPr>
          <p:grpSpPr bwMode="auto">
            <a:xfrm>
              <a:off x="1207" y="1054"/>
              <a:ext cx="1078" cy="879"/>
              <a:chOff x="1207" y="1054"/>
              <a:chExt cx="1078" cy="879"/>
            </a:xfrm>
          </p:grpSpPr>
          <p:sp>
            <p:nvSpPr>
              <p:cNvPr id="863277" name="Line 45"/>
              <p:cNvSpPr>
                <a:spLocks noChangeShapeType="1"/>
              </p:cNvSpPr>
              <p:nvPr/>
            </p:nvSpPr>
            <p:spPr bwMode="auto">
              <a:xfrm>
                <a:off x="1831" y="1310"/>
                <a:ext cx="170" cy="62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63283" name="Text Box 51"/>
              <p:cNvSpPr txBox="1">
                <a:spLocks noChangeArrowheads="1"/>
              </p:cNvSpPr>
              <p:nvPr/>
            </p:nvSpPr>
            <p:spPr bwMode="auto">
              <a:xfrm>
                <a:off x="1207" y="1054"/>
                <a:ext cx="107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de-DE" sz="2000">
                    <a:solidFill>
                      <a:srgbClr val="CC3300"/>
                    </a:solidFill>
                  </a:rPr>
                  <a:t>Alkenes + O</a:t>
                </a:r>
                <a:r>
                  <a:rPr lang="de-DE" sz="2000" baseline="-25000">
                    <a:solidFill>
                      <a:srgbClr val="CC3300"/>
                    </a:solidFill>
                  </a:rPr>
                  <a:t>3</a:t>
                </a:r>
                <a:endParaRPr lang="de-DE" sz="2000" i="1" baseline="-25000">
                  <a:solidFill>
                    <a:srgbClr val="CC3300"/>
                  </a:solidFill>
                </a:endParaRPr>
              </a:p>
            </p:txBody>
          </p:sp>
        </p:grpSp>
      </p:grpSp>
    </p:spTree>
    <p:extLst>
      <p:ext uri="{BB962C8B-B14F-4D97-AF65-F5344CB8AC3E}">
        <p14:creationId xmlns:p14="http://schemas.microsoft.com/office/powerpoint/2010/main" val="919628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63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632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32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632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632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32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6323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32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632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6326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6326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6326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632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6325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632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6325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6323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6324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632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632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63250"/>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6325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6325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6325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6325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6325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63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235" grpId="0"/>
      <p:bldP spid="863237" grpId="0"/>
      <p:bldP spid="863239" grpId="0"/>
      <p:bldP spid="863242" grpId="0" animBg="1"/>
      <p:bldP spid="863243" grpId="0" animBg="1"/>
      <p:bldP spid="863244" grpId="0" animBg="1"/>
      <p:bldP spid="863245" grpId="0" animBg="1"/>
      <p:bldP spid="863246" grpId="0"/>
      <p:bldP spid="863247" grpId="0"/>
      <p:bldP spid="863248" grpId="0" animBg="1"/>
      <p:bldP spid="863249" grpId="0"/>
      <p:bldP spid="863250" grpId="0"/>
      <p:bldP spid="863251" grpId="0" animBg="1"/>
      <p:bldP spid="863254" grpId="0"/>
      <p:bldP spid="863255" grpId="0" animBg="1"/>
      <p:bldP spid="863256" grpId="0" animBg="1"/>
      <p:bldP spid="863257" grpId="0"/>
      <p:bldP spid="863258" grpId="0"/>
      <p:bldP spid="863259" grpId="0"/>
      <p:bldP spid="863260" grpId="0" animBg="1"/>
      <p:bldP spid="863261" grpId="0" animBg="1"/>
      <p:bldP spid="863262" grpId="0"/>
      <p:bldP spid="863263" grpId="0"/>
      <p:bldP spid="863264" grpId="0"/>
      <p:bldP spid="86326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9318" y="2094142"/>
            <a:ext cx="4122550" cy="4201150"/>
          </a:xfrm>
        </p:spPr>
        <p:txBody>
          <a:bodyPr wrap="square">
            <a:spAutoFit/>
          </a:bodyPr>
          <a:lstStyle/>
          <a:p>
            <a:pPr marL="0" indent="0">
              <a:buNone/>
            </a:pPr>
            <a:r>
              <a:rPr lang="en-US" sz="1500" dirty="0" err="1" smtClean="0">
                <a:solidFill>
                  <a:srgbClr val="000090"/>
                </a:solidFill>
                <a:latin typeface="Arial"/>
                <a:ea typeface="Arial"/>
                <a:cs typeface="Arial"/>
              </a:rPr>
              <a:t>HCl</a:t>
            </a:r>
            <a:r>
              <a:rPr lang="en-US" sz="1500" b="1" dirty="0" smtClean="0">
                <a:solidFill>
                  <a:srgbClr val="000090"/>
                </a:solidFill>
                <a:latin typeface="Arial"/>
                <a:ea typeface="Arial"/>
                <a:cs typeface="Arial"/>
              </a:rPr>
              <a:t>(</a:t>
            </a:r>
            <a:r>
              <a:rPr lang="en-US" sz="1500" dirty="0" err="1" smtClean="0">
                <a:solidFill>
                  <a:srgbClr val="000090"/>
                </a:solidFill>
                <a:latin typeface="Arial"/>
                <a:ea typeface="Arial"/>
                <a:cs typeface="Arial"/>
              </a:rPr>
              <a:t>aer</a:t>
            </a:r>
            <a:r>
              <a:rPr lang="en-US" sz="1500" b="1" dirty="0" smtClean="0">
                <a:solidFill>
                  <a:srgbClr val="000090"/>
                </a:solidFill>
                <a:latin typeface="Arial"/>
                <a:ea typeface="Arial"/>
                <a:cs typeface="Arial"/>
              </a:rPr>
              <a:t>)+</a:t>
            </a:r>
            <a:r>
              <a:rPr lang="en-US" sz="1500" dirty="0" smtClean="0">
                <a:solidFill>
                  <a:srgbClr val="000090"/>
                </a:solidFill>
                <a:latin typeface="Arial"/>
                <a:ea typeface="Arial"/>
                <a:cs typeface="Arial"/>
              </a:rPr>
              <a:t>N</a:t>
            </a:r>
            <a:r>
              <a:rPr lang="en-US" sz="1500" baseline="-25000" dirty="0" smtClean="0">
                <a:solidFill>
                  <a:srgbClr val="000090"/>
                </a:solidFill>
                <a:latin typeface="Arial"/>
                <a:ea typeface="Arial"/>
                <a:cs typeface="Arial"/>
              </a:rPr>
              <a:t>2</a:t>
            </a:r>
            <a:r>
              <a:rPr lang="en-US" sz="1500" dirty="0" smtClean="0">
                <a:solidFill>
                  <a:srgbClr val="000090"/>
                </a:solidFill>
                <a:latin typeface="Arial"/>
                <a:ea typeface="Arial"/>
                <a:cs typeface="Arial"/>
              </a:rPr>
              <a:t>O</a:t>
            </a:r>
            <a:r>
              <a:rPr lang="en-US" sz="1500" baseline="-25000" dirty="0" smtClean="0">
                <a:solidFill>
                  <a:srgbClr val="000090"/>
                </a:solidFill>
                <a:latin typeface="Arial"/>
                <a:ea typeface="Arial"/>
                <a:cs typeface="Arial"/>
              </a:rPr>
              <a:t>5</a:t>
            </a:r>
            <a:r>
              <a:rPr lang="en-US" sz="1500" b="1" dirty="0" smtClean="0">
                <a:solidFill>
                  <a:srgbClr val="000090"/>
                </a:solidFill>
                <a:latin typeface="Arial"/>
                <a:ea typeface="Arial"/>
                <a:cs typeface="Arial"/>
              </a:rPr>
              <a:t>(</a:t>
            </a:r>
            <a:r>
              <a:rPr lang="en-US" sz="1500" dirty="0" smtClean="0">
                <a:solidFill>
                  <a:srgbClr val="000090"/>
                </a:solidFill>
                <a:latin typeface="Arial"/>
                <a:ea typeface="Arial"/>
                <a:cs typeface="Arial"/>
              </a:rPr>
              <a:t>g</a:t>
            </a:r>
            <a:r>
              <a:rPr lang="en-US" sz="1500" b="1" dirty="0" smtClean="0">
                <a:solidFill>
                  <a:srgbClr val="000090"/>
                </a:solidFill>
                <a:latin typeface="Arial"/>
                <a:ea typeface="Arial"/>
                <a:cs typeface="Arial"/>
              </a:rPr>
              <a:t>)    </a:t>
            </a:r>
            <a:r>
              <a:rPr lang="en-US" sz="1500" baseline="-25000" dirty="0" smtClean="0">
                <a:solidFill>
                  <a:srgbClr val="000090"/>
                </a:solidFill>
                <a:latin typeface="Arial"/>
                <a:ea typeface="Arial"/>
                <a:cs typeface="Arial"/>
              </a:rPr>
              <a:t>het</a:t>
            </a:r>
            <a:r>
              <a:rPr lang="en-US" sz="1500" dirty="0" smtClean="0">
                <a:solidFill>
                  <a:srgbClr val="000090"/>
                </a:solidFill>
                <a:latin typeface="Arial"/>
                <a:ea typeface="Arial"/>
                <a:cs typeface="Arial"/>
              </a:rPr>
              <a:t>→ ClNO</a:t>
            </a:r>
            <a:r>
              <a:rPr lang="en-US" sz="1500" baseline="-25000" dirty="0" smtClean="0">
                <a:solidFill>
                  <a:srgbClr val="000090"/>
                </a:solidFill>
                <a:latin typeface="Arial"/>
                <a:ea typeface="Arial"/>
                <a:cs typeface="Arial"/>
              </a:rPr>
              <a:t>2</a:t>
            </a:r>
            <a:r>
              <a:rPr lang="en-US" sz="1500" b="1" dirty="0" smtClean="0">
                <a:solidFill>
                  <a:srgbClr val="000090"/>
                </a:solidFill>
                <a:latin typeface="Arial"/>
                <a:ea typeface="Arial"/>
                <a:cs typeface="Arial"/>
              </a:rPr>
              <a:t>(</a:t>
            </a:r>
            <a:r>
              <a:rPr lang="en-US" sz="1500" dirty="0" smtClean="0">
                <a:solidFill>
                  <a:srgbClr val="000090"/>
                </a:solidFill>
                <a:latin typeface="Arial"/>
                <a:ea typeface="Arial"/>
                <a:cs typeface="Arial"/>
              </a:rPr>
              <a:t>g</a:t>
            </a:r>
            <a:r>
              <a:rPr lang="en-US" sz="1500" b="1" dirty="0" smtClean="0">
                <a:solidFill>
                  <a:srgbClr val="000090"/>
                </a:solidFill>
                <a:latin typeface="Arial"/>
                <a:ea typeface="Arial"/>
                <a:cs typeface="Arial"/>
              </a:rPr>
              <a:t>)+</a:t>
            </a:r>
            <a:r>
              <a:rPr lang="en-US" sz="1500" dirty="0" smtClean="0">
                <a:solidFill>
                  <a:srgbClr val="000090"/>
                </a:solidFill>
                <a:latin typeface="Arial"/>
                <a:ea typeface="Arial"/>
                <a:cs typeface="Arial"/>
              </a:rPr>
              <a:t>HNO</a:t>
            </a:r>
            <a:r>
              <a:rPr lang="en-US" sz="1500" baseline="-25000" dirty="0" smtClean="0">
                <a:solidFill>
                  <a:srgbClr val="000090"/>
                </a:solidFill>
                <a:latin typeface="Arial"/>
                <a:ea typeface="Arial"/>
                <a:cs typeface="Arial"/>
              </a:rPr>
              <a:t>3</a:t>
            </a:r>
            <a:r>
              <a:rPr lang="en-US" sz="1500" b="1" dirty="0" smtClean="0">
                <a:solidFill>
                  <a:srgbClr val="000090"/>
                </a:solidFill>
                <a:latin typeface="Arial"/>
                <a:ea typeface="Arial"/>
                <a:cs typeface="Arial"/>
              </a:rPr>
              <a:t>(</a:t>
            </a:r>
            <a:r>
              <a:rPr lang="en-US" sz="1500" dirty="0" err="1" smtClean="0">
                <a:solidFill>
                  <a:srgbClr val="000090"/>
                </a:solidFill>
                <a:latin typeface="Arial"/>
                <a:ea typeface="Arial"/>
                <a:cs typeface="Arial"/>
              </a:rPr>
              <a:t>aq</a:t>
            </a:r>
            <a:r>
              <a:rPr lang="en-US" sz="1500" b="1" dirty="0" smtClean="0">
                <a:solidFill>
                  <a:srgbClr val="000090"/>
                </a:solidFill>
                <a:latin typeface="Arial"/>
                <a:ea typeface="Arial"/>
                <a:cs typeface="Arial"/>
              </a:rPr>
              <a:t>)</a:t>
            </a:r>
          </a:p>
          <a:p>
            <a:pPr marL="0" indent="0">
              <a:buNone/>
            </a:pPr>
            <a:r>
              <a:rPr lang="en-US" sz="1500" dirty="0" smtClean="0">
                <a:solidFill>
                  <a:srgbClr val="000090"/>
                </a:solidFill>
                <a:latin typeface="Arial"/>
                <a:ea typeface="Arial"/>
                <a:cs typeface="Arial"/>
              </a:rPr>
              <a:t>ClNO</a:t>
            </a:r>
            <a:r>
              <a:rPr lang="en-US" sz="1500" baseline="-25000" dirty="0" smtClean="0">
                <a:solidFill>
                  <a:srgbClr val="000090"/>
                </a:solidFill>
                <a:latin typeface="Arial"/>
                <a:ea typeface="Arial"/>
                <a:cs typeface="Arial"/>
              </a:rPr>
              <a:t>2     </a:t>
            </a:r>
            <a:r>
              <a:rPr lang="en-US" sz="1500" dirty="0" smtClean="0">
                <a:solidFill>
                  <a:srgbClr val="000090"/>
                </a:solidFill>
                <a:latin typeface="Arial"/>
                <a:ea typeface="Arial"/>
                <a:cs typeface="Arial"/>
              </a:rPr>
              <a:t>+ </a:t>
            </a:r>
            <a:r>
              <a:rPr lang="en-US" sz="1500" dirty="0" err="1" smtClean="0">
                <a:solidFill>
                  <a:srgbClr val="000090"/>
                </a:solidFill>
                <a:latin typeface="Arial"/>
                <a:ea typeface="Arial"/>
                <a:cs typeface="Arial"/>
              </a:rPr>
              <a:t>hν</a:t>
            </a:r>
            <a:r>
              <a:rPr lang="en-US" sz="1500" dirty="0" smtClean="0">
                <a:solidFill>
                  <a:srgbClr val="000090"/>
                </a:solidFill>
                <a:latin typeface="Arial"/>
                <a:ea typeface="Arial"/>
                <a:cs typeface="Arial"/>
              </a:rPr>
              <a:t>		</a:t>
            </a:r>
            <a:r>
              <a:rPr lang="en-US" sz="1500" dirty="0" smtClean="0">
                <a:solidFill>
                  <a:srgbClr val="000090"/>
                </a:solidFill>
                <a:latin typeface="Arial"/>
                <a:ea typeface="Arial"/>
                <a:cs typeface="Arial"/>
              </a:rPr>
              <a:t> → </a:t>
            </a:r>
            <a:r>
              <a:rPr lang="en-US" sz="1500" dirty="0" err="1" smtClean="0">
                <a:solidFill>
                  <a:srgbClr val="000090"/>
                </a:solidFill>
                <a:latin typeface="Arial"/>
                <a:ea typeface="Arial"/>
                <a:cs typeface="Arial"/>
              </a:rPr>
              <a:t>Cl</a:t>
            </a:r>
            <a:r>
              <a:rPr lang="en-US" sz="1500" dirty="0" smtClean="0">
                <a:solidFill>
                  <a:srgbClr val="000090"/>
                </a:solidFill>
                <a:latin typeface="Arial"/>
                <a:ea typeface="Arial"/>
                <a:cs typeface="Arial"/>
              </a:rPr>
              <a:t> · 	</a:t>
            </a:r>
            <a:r>
              <a:rPr lang="en-US" sz="1500" dirty="0" smtClean="0">
                <a:solidFill>
                  <a:srgbClr val="000090"/>
                </a:solidFill>
                <a:latin typeface="Arial"/>
                <a:ea typeface="Arial"/>
                <a:cs typeface="Arial"/>
              </a:rPr>
              <a:t>   + </a:t>
            </a:r>
            <a:r>
              <a:rPr lang="en-US" sz="1500" dirty="0" smtClean="0">
                <a:solidFill>
                  <a:srgbClr val="000090"/>
                </a:solidFill>
                <a:latin typeface="Arial"/>
                <a:ea typeface="Arial"/>
                <a:cs typeface="Arial"/>
              </a:rPr>
              <a:t>NO</a:t>
            </a:r>
            <a:r>
              <a:rPr lang="en-US" sz="1500" baseline="-25000" dirty="0" smtClean="0">
                <a:solidFill>
                  <a:srgbClr val="000090"/>
                </a:solidFill>
                <a:latin typeface="Arial"/>
                <a:ea typeface="Arial"/>
                <a:cs typeface="Arial"/>
              </a:rPr>
              <a:t>2</a:t>
            </a:r>
            <a:r>
              <a:rPr lang="en-US" sz="1500" dirty="0" smtClean="0">
                <a:solidFill>
                  <a:srgbClr val="000090"/>
                </a:solidFill>
                <a:latin typeface="Arial"/>
                <a:ea typeface="Arial"/>
                <a:cs typeface="Arial"/>
              </a:rPr>
              <a:t> </a:t>
            </a:r>
            <a:endParaRPr lang="en-GB" sz="1500" b="1" dirty="0" smtClean="0">
              <a:solidFill>
                <a:srgbClr val="000090"/>
              </a:solidFill>
            </a:endParaRPr>
          </a:p>
          <a:p>
            <a:pPr marL="0" lvl="1" indent="0">
              <a:buNone/>
            </a:pPr>
            <a:endParaRPr lang="en-GB" sz="1500" b="1" dirty="0" smtClean="0"/>
          </a:p>
          <a:p>
            <a:pPr marL="342900" lvl="1" indent="-342900" algn="just">
              <a:buAutoNum type="alphaLcParenR"/>
            </a:pPr>
            <a:r>
              <a:rPr lang="en-US" sz="1500" dirty="0" smtClean="0">
                <a:solidFill>
                  <a:srgbClr val="000000"/>
                </a:solidFill>
                <a:latin typeface="Arial"/>
                <a:ea typeface="Arial"/>
                <a:cs typeface="Arial"/>
              </a:rPr>
              <a:t>Measured </a:t>
            </a:r>
            <a:r>
              <a:rPr lang="en-US" sz="1500" dirty="0">
                <a:solidFill>
                  <a:srgbClr val="000000"/>
                </a:solidFill>
                <a:latin typeface="Arial"/>
                <a:ea typeface="Arial"/>
                <a:cs typeface="Arial"/>
              </a:rPr>
              <a:t>mixing ratios of ClNO2 and N2O5 and the </a:t>
            </a:r>
            <a:r>
              <a:rPr lang="en-US" sz="1500" dirty="0" err="1">
                <a:solidFill>
                  <a:srgbClr val="000000"/>
                </a:solidFill>
                <a:latin typeface="Arial"/>
                <a:ea typeface="Arial"/>
                <a:cs typeface="Arial"/>
              </a:rPr>
              <a:t>Cl</a:t>
            </a:r>
            <a:r>
              <a:rPr lang="en-US" sz="1500" dirty="0">
                <a:solidFill>
                  <a:srgbClr val="000000"/>
                </a:solidFill>
                <a:latin typeface="Arial"/>
                <a:ea typeface="Arial"/>
                <a:cs typeface="Arial"/>
              </a:rPr>
              <a:t> atom production rate resulting from the photolysis of ClNO2 on 2 September 2006, while the ship was stationary in an inlet off Galveston Bay. </a:t>
            </a:r>
            <a:endParaRPr lang="en-US" sz="1500" dirty="0" smtClean="0">
              <a:solidFill>
                <a:srgbClr val="000000"/>
              </a:solidFill>
              <a:latin typeface="Arial"/>
              <a:ea typeface="Arial"/>
              <a:cs typeface="Arial"/>
            </a:endParaRPr>
          </a:p>
          <a:p>
            <a:pPr marL="342900" lvl="1" indent="-342900" algn="just">
              <a:buAutoNum type="alphaLcParenR"/>
            </a:pPr>
            <a:r>
              <a:rPr lang="en-US" sz="1500" dirty="0" smtClean="0">
                <a:solidFill>
                  <a:srgbClr val="000000"/>
                </a:solidFill>
                <a:latin typeface="Arial"/>
                <a:ea typeface="Arial"/>
                <a:cs typeface="Arial"/>
              </a:rPr>
              <a:t>Master </a:t>
            </a:r>
            <a:r>
              <a:rPr lang="en-US" sz="1500" dirty="0">
                <a:solidFill>
                  <a:srgbClr val="000000"/>
                </a:solidFill>
                <a:latin typeface="Arial"/>
                <a:ea typeface="Arial"/>
                <a:cs typeface="Arial"/>
              </a:rPr>
              <a:t>chemical mechanism results for a representative modestly polluted marine air mass, to which 650 and 1,500 </a:t>
            </a:r>
            <a:r>
              <a:rPr lang="en-US" sz="1500" dirty="0" err="1">
                <a:solidFill>
                  <a:srgbClr val="000000"/>
                </a:solidFill>
                <a:latin typeface="Arial"/>
                <a:ea typeface="Arial"/>
                <a:cs typeface="Arial"/>
              </a:rPr>
              <a:t>p.p.t.v</a:t>
            </a:r>
            <a:r>
              <a:rPr lang="en-US" sz="1500" dirty="0">
                <a:solidFill>
                  <a:srgbClr val="000000"/>
                </a:solidFill>
                <a:latin typeface="Arial"/>
                <a:ea typeface="Arial"/>
                <a:cs typeface="Arial"/>
              </a:rPr>
              <a:t>. of ClNO2 have been added. Note that </a:t>
            </a:r>
            <a:r>
              <a:rPr lang="en-US" sz="1500" b="1" dirty="0">
                <a:solidFill>
                  <a:srgbClr val="000000"/>
                </a:solidFill>
                <a:latin typeface="Arial"/>
                <a:ea typeface="Arial"/>
                <a:cs typeface="Arial"/>
              </a:rPr>
              <a:t>b</a:t>
            </a:r>
            <a:r>
              <a:rPr lang="en-US" sz="1500" dirty="0">
                <a:solidFill>
                  <a:srgbClr val="000000"/>
                </a:solidFill>
                <a:latin typeface="Arial"/>
                <a:ea typeface="Arial"/>
                <a:cs typeface="Arial"/>
              </a:rPr>
              <a:t> is not intended as a model for the specific conditions in </a:t>
            </a:r>
            <a:r>
              <a:rPr lang="en-US" sz="1500" b="1" dirty="0">
                <a:solidFill>
                  <a:srgbClr val="000000"/>
                </a:solidFill>
                <a:latin typeface="Arial"/>
                <a:ea typeface="Arial"/>
                <a:cs typeface="Arial"/>
              </a:rPr>
              <a:t>a</a:t>
            </a:r>
            <a:r>
              <a:rPr lang="en-US" sz="1500" dirty="0">
                <a:solidFill>
                  <a:srgbClr val="000000"/>
                </a:solidFill>
                <a:latin typeface="Arial"/>
                <a:ea typeface="Arial"/>
                <a:cs typeface="Arial"/>
              </a:rPr>
              <a:t>, but rather to provide a general representation of the effect of ClNO2 chemistry, adopted from </a:t>
            </a:r>
            <a:r>
              <a:rPr lang="en-US" sz="1500" dirty="0" err="1">
                <a:solidFill>
                  <a:srgbClr val="000000"/>
                </a:solidFill>
                <a:latin typeface="Arial"/>
                <a:ea typeface="Arial"/>
                <a:cs typeface="Arial"/>
              </a:rPr>
              <a:t>Osthoff</a:t>
            </a:r>
            <a:r>
              <a:rPr lang="en-US" sz="1500" dirty="0">
                <a:solidFill>
                  <a:srgbClr val="000000"/>
                </a:solidFill>
                <a:latin typeface="Arial"/>
                <a:ea typeface="Arial"/>
                <a:cs typeface="Arial"/>
              </a:rPr>
              <a:t> et al. 2008)</a:t>
            </a:r>
            <a:r>
              <a:rPr lang="en-US" sz="1500" dirty="0" smtClean="0">
                <a:solidFill>
                  <a:srgbClr val="000000"/>
                </a:solidFill>
                <a:latin typeface="Arial"/>
                <a:ea typeface="Arial"/>
                <a:cs typeface="Arial"/>
              </a:rPr>
              <a:t>.</a:t>
            </a:r>
            <a:endParaRPr lang="en-US" sz="1500" dirty="0" smtClean="0">
              <a:solidFill>
                <a:srgbClr val="000000"/>
              </a:solidFill>
            </a:endParaRPr>
          </a:p>
        </p:txBody>
      </p:sp>
      <p:pic>
        <p:nvPicPr>
          <p:cNvPr id="4" name="Picture 3" descr="toar"/>
          <p:cNvPicPr/>
          <p:nvPr/>
        </p:nvPicPr>
        <p:blipFill>
          <a:blip r:embed="rId3">
            <a:extLst>
              <a:ext uri="{28A0092B-C50C-407E-A947-70E740481C1C}">
                <a14:useLocalDpi xmlns:a14="http://schemas.microsoft.com/office/drawing/2010/main" val="0"/>
              </a:ext>
            </a:extLst>
          </a:blip>
          <a:srcRect/>
          <a:stretch>
            <a:fillRect/>
          </a:stretch>
        </p:blipFill>
        <p:spPr bwMode="auto">
          <a:xfrm>
            <a:off x="98517" y="102559"/>
            <a:ext cx="1395600" cy="1384448"/>
          </a:xfrm>
          <a:prstGeom prst="rect">
            <a:avLst/>
          </a:prstGeom>
          <a:noFill/>
          <a:ln>
            <a:noFill/>
          </a:ln>
        </p:spPr>
      </p:pic>
      <p:sp>
        <p:nvSpPr>
          <p:cNvPr id="2" name="Rectangle 1"/>
          <p:cNvSpPr/>
          <p:nvPr/>
        </p:nvSpPr>
        <p:spPr>
          <a:xfrm>
            <a:off x="136997" y="1432906"/>
            <a:ext cx="8913295" cy="523220"/>
          </a:xfrm>
          <a:prstGeom prst="rect">
            <a:avLst/>
          </a:prstGeom>
        </p:spPr>
        <p:txBody>
          <a:bodyPr wrap="square">
            <a:spAutoFit/>
          </a:bodyPr>
          <a:lstStyle/>
          <a:p>
            <a:pPr marL="288925" lvl="1"/>
            <a:r>
              <a:rPr lang="en-GB" sz="2800" b="1" dirty="0">
                <a:solidFill>
                  <a:srgbClr val="000090"/>
                </a:solidFill>
              </a:rPr>
              <a:t>The role of </a:t>
            </a:r>
            <a:r>
              <a:rPr lang="en-GB" sz="2800" b="1" dirty="0" err="1">
                <a:solidFill>
                  <a:srgbClr val="000090"/>
                </a:solidFill>
              </a:rPr>
              <a:t>Nitryl</a:t>
            </a:r>
            <a:r>
              <a:rPr lang="en-GB" sz="2800" b="1" dirty="0">
                <a:solidFill>
                  <a:srgbClr val="000090"/>
                </a:solidFill>
              </a:rPr>
              <a:t> chloride photolysis in ozone formations</a:t>
            </a:r>
          </a:p>
        </p:txBody>
      </p:sp>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4639733" y="2050639"/>
            <a:ext cx="4372080" cy="4243175"/>
          </a:xfrm>
          <a:prstGeom prst="rect">
            <a:avLst/>
          </a:prstGeom>
          <a:noFill/>
          <a:ln>
            <a:noFill/>
          </a:ln>
        </p:spPr>
      </p:pic>
    </p:spTree>
    <p:extLst>
      <p:ext uri="{BB962C8B-B14F-4D97-AF65-F5344CB8AC3E}">
        <p14:creationId xmlns:p14="http://schemas.microsoft.com/office/powerpoint/2010/main" val="194787584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9855" y="147633"/>
            <a:ext cx="8185412" cy="461665"/>
          </a:xfrm>
          <a:prstGeom prst="rect">
            <a:avLst/>
          </a:prstGeom>
        </p:spPr>
        <p:txBody>
          <a:bodyPr wrap="square">
            <a:spAutoFit/>
          </a:bodyPr>
          <a:lstStyle/>
          <a:p>
            <a:r>
              <a:rPr lang="en-US" sz="2400" b="1" dirty="0">
                <a:solidFill>
                  <a:srgbClr val="000090"/>
                </a:solidFill>
              </a:rPr>
              <a:t>The </a:t>
            </a:r>
            <a:r>
              <a:rPr lang="en-US" sz="2400" b="1" dirty="0" smtClean="0">
                <a:solidFill>
                  <a:srgbClr val="000090"/>
                </a:solidFill>
              </a:rPr>
              <a:t>Contribution </a:t>
            </a:r>
            <a:r>
              <a:rPr lang="en-US" sz="2400" b="1" dirty="0">
                <a:solidFill>
                  <a:srgbClr val="000090"/>
                </a:solidFill>
              </a:rPr>
              <a:t>of </a:t>
            </a:r>
            <a:r>
              <a:rPr lang="en-US" sz="2400" b="1" dirty="0" smtClean="0">
                <a:solidFill>
                  <a:srgbClr val="000090"/>
                </a:solidFill>
              </a:rPr>
              <a:t>Biomass </a:t>
            </a:r>
            <a:r>
              <a:rPr lang="en-US" sz="2400" b="1" dirty="0">
                <a:solidFill>
                  <a:srgbClr val="000090"/>
                </a:solidFill>
              </a:rPr>
              <a:t>B</a:t>
            </a:r>
            <a:r>
              <a:rPr lang="en-US" sz="2400" b="1" dirty="0" smtClean="0">
                <a:solidFill>
                  <a:srgbClr val="000090"/>
                </a:solidFill>
              </a:rPr>
              <a:t>urning </a:t>
            </a:r>
            <a:r>
              <a:rPr lang="en-US" sz="2400" b="1" dirty="0">
                <a:solidFill>
                  <a:srgbClr val="000090"/>
                </a:solidFill>
              </a:rPr>
              <a:t>to </a:t>
            </a:r>
            <a:r>
              <a:rPr lang="en-US" sz="2400" b="1" dirty="0" smtClean="0">
                <a:solidFill>
                  <a:srgbClr val="000090"/>
                </a:solidFill>
              </a:rPr>
              <a:t>Ozone </a:t>
            </a:r>
            <a:r>
              <a:rPr lang="en-US" sz="2400" b="1" dirty="0">
                <a:solidFill>
                  <a:srgbClr val="000090"/>
                </a:solidFill>
              </a:rPr>
              <a:t>F</a:t>
            </a:r>
            <a:r>
              <a:rPr lang="en-US" sz="2400" b="1" dirty="0" smtClean="0">
                <a:solidFill>
                  <a:srgbClr val="000090"/>
                </a:solidFill>
              </a:rPr>
              <a:t>ormations</a:t>
            </a:r>
            <a:endParaRPr lang="en-US" sz="2400" b="1" dirty="0">
              <a:solidFill>
                <a:srgbClr val="000090"/>
              </a:solidFill>
            </a:endParaRPr>
          </a:p>
        </p:txBody>
      </p:sp>
      <p:pic>
        <p:nvPicPr>
          <p:cNvPr id="7" name="Picture 6"/>
          <p:cNvPicPr/>
          <p:nvPr/>
        </p:nvPicPr>
        <p:blipFill rotWithShape="1">
          <a:blip r:embed="rId3">
            <a:extLst>
              <a:ext uri="{28A0092B-C50C-407E-A947-70E740481C1C}">
                <a14:useLocalDpi xmlns:a14="http://schemas.microsoft.com/office/drawing/2010/main" val="0"/>
              </a:ext>
            </a:extLst>
          </a:blip>
          <a:srcRect t="6799" b="-1"/>
          <a:stretch/>
        </p:blipFill>
        <p:spPr bwMode="auto">
          <a:xfrm>
            <a:off x="372533" y="649394"/>
            <a:ext cx="8297334" cy="61747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215146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35279" y="2037079"/>
            <a:ext cx="8588587" cy="2399454"/>
          </a:xfrm>
          <a:prstGeom prst="rect">
            <a:avLst/>
          </a:prstGeom>
          <a:noFill/>
          <a:ln>
            <a:noFill/>
          </a:ln>
        </p:spPr>
      </p:pic>
      <p:sp>
        <p:nvSpPr>
          <p:cNvPr id="3" name="Rectangle 2"/>
          <p:cNvSpPr/>
          <p:nvPr/>
        </p:nvSpPr>
        <p:spPr>
          <a:xfrm>
            <a:off x="487680" y="1185948"/>
            <a:ext cx="8168640" cy="646331"/>
          </a:xfrm>
          <a:prstGeom prst="rect">
            <a:avLst/>
          </a:prstGeom>
        </p:spPr>
        <p:txBody>
          <a:bodyPr wrap="square">
            <a:spAutoFit/>
          </a:bodyPr>
          <a:lstStyle/>
          <a:p>
            <a:r>
              <a:rPr lang="en-US" i="1" dirty="0" smtClean="0">
                <a:solidFill>
                  <a:srgbClr val="000090"/>
                </a:solidFill>
              </a:rPr>
              <a:t>Global </a:t>
            </a:r>
            <a:r>
              <a:rPr lang="en-US" i="1" dirty="0">
                <a:solidFill>
                  <a:srgbClr val="000090"/>
                </a:solidFill>
              </a:rPr>
              <a:t>and regional estimates of O3 production from wildfires. Adopted from Jaffe and </a:t>
            </a:r>
            <a:r>
              <a:rPr lang="en-US" i="1" dirty="0" err="1">
                <a:solidFill>
                  <a:srgbClr val="000090"/>
                </a:solidFill>
              </a:rPr>
              <a:t>Wigder</a:t>
            </a:r>
            <a:r>
              <a:rPr lang="en-US" i="1" dirty="0">
                <a:solidFill>
                  <a:srgbClr val="000090"/>
                </a:solidFill>
              </a:rPr>
              <a:t>, 2012</a:t>
            </a:r>
          </a:p>
        </p:txBody>
      </p:sp>
      <p:sp>
        <p:nvSpPr>
          <p:cNvPr id="5" name="Rectangle 4"/>
          <p:cNvSpPr/>
          <p:nvPr/>
        </p:nvSpPr>
        <p:spPr>
          <a:xfrm>
            <a:off x="470908" y="513078"/>
            <a:ext cx="8185412" cy="461665"/>
          </a:xfrm>
          <a:prstGeom prst="rect">
            <a:avLst/>
          </a:prstGeom>
        </p:spPr>
        <p:txBody>
          <a:bodyPr wrap="square">
            <a:spAutoFit/>
          </a:bodyPr>
          <a:lstStyle/>
          <a:p>
            <a:r>
              <a:rPr lang="en-US" sz="2400" b="1" dirty="0">
                <a:solidFill>
                  <a:srgbClr val="000090"/>
                </a:solidFill>
              </a:rPr>
              <a:t>The </a:t>
            </a:r>
            <a:r>
              <a:rPr lang="en-US" sz="2400" b="1" dirty="0" smtClean="0">
                <a:solidFill>
                  <a:srgbClr val="000090"/>
                </a:solidFill>
              </a:rPr>
              <a:t>Contribution </a:t>
            </a:r>
            <a:r>
              <a:rPr lang="en-US" sz="2400" b="1" dirty="0">
                <a:solidFill>
                  <a:srgbClr val="000090"/>
                </a:solidFill>
              </a:rPr>
              <a:t>of </a:t>
            </a:r>
            <a:r>
              <a:rPr lang="en-US" sz="2400" b="1" dirty="0" smtClean="0">
                <a:solidFill>
                  <a:srgbClr val="000090"/>
                </a:solidFill>
              </a:rPr>
              <a:t>Biomass </a:t>
            </a:r>
            <a:r>
              <a:rPr lang="en-US" sz="2400" b="1" dirty="0">
                <a:solidFill>
                  <a:srgbClr val="000090"/>
                </a:solidFill>
              </a:rPr>
              <a:t>B</a:t>
            </a:r>
            <a:r>
              <a:rPr lang="en-US" sz="2400" b="1" dirty="0" smtClean="0">
                <a:solidFill>
                  <a:srgbClr val="000090"/>
                </a:solidFill>
              </a:rPr>
              <a:t>urning </a:t>
            </a:r>
            <a:r>
              <a:rPr lang="en-US" sz="2400" b="1" dirty="0">
                <a:solidFill>
                  <a:srgbClr val="000090"/>
                </a:solidFill>
              </a:rPr>
              <a:t>to </a:t>
            </a:r>
            <a:r>
              <a:rPr lang="en-US" sz="2400" b="1" dirty="0" smtClean="0">
                <a:solidFill>
                  <a:srgbClr val="000090"/>
                </a:solidFill>
              </a:rPr>
              <a:t>Ozone </a:t>
            </a:r>
            <a:r>
              <a:rPr lang="en-US" sz="2400" b="1" dirty="0">
                <a:solidFill>
                  <a:srgbClr val="000090"/>
                </a:solidFill>
              </a:rPr>
              <a:t>F</a:t>
            </a:r>
            <a:r>
              <a:rPr lang="en-US" sz="2400" b="1" dirty="0" smtClean="0">
                <a:solidFill>
                  <a:srgbClr val="000090"/>
                </a:solidFill>
              </a:rPr>
              <a:t>ormations</a:t>
            </a:r>
            <a:endParaRPr lang="en-US" sz="2400" b="1" dirty="0">
              <a:solidFill>
                <a:srgbClr val="000090"/>
              </a:solidFill>
            </a:endParaRPr>
          </a:p>
        </p:txBody>
      </p:sp>
    </p:spTree>
    <p:extLst>
      <p:ext uri="{BB962C8B-B14F-4D97-AF65-F5344CB8AC3E}">
        <p14:creationId xmlns:p14="http://schemas.microsoft.com/office/powerpoint/2010/main" val="12526765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12110</TotalTime>
  <Words>3340</Words>
  <Application>Microsoft Macintosh PowerPoint</Application>
  <PresentationFormat>On-screen Show (4:3)</PresentationFormat>
  <Paragraphs>257</Paragraphs>
  <Slides>27</Slides>
  <Notes>21</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Theme</vt:lpstr>
      <vt:lpstr>Custom Design</vt:lpstr>
      <vt:lpstr>Chapter 1  Critical review on the sources, sinks and budget of ozone in the troposphere </vt:lpstr>
      <vt:lpstr>Chapter 1 Layout</vt:lpstr>
      <vt:lpstr>Original 1 Layout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Layout (draft to be discussed)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Ozone suppresion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Description and Validation of a Computationally-Efficient CH4-CO-OH (ECCOH) Module for 3D Model Applications</dc:title>
  <dc:creator>Yasin Elshorbany, GSFC</dc:creator>
  <cp:lastModifiedBy>Yasin Elshorbany</cp:lastModifiedBy>
  <cp:revision>360</cp:revision>
  <dcterms:created xsi:type="dcterms:W3CDTF">2015-09-02T14:57:57Z</dcterms:created>
  <dcterms:modified xsi:type="dcterms:W3CDTF">2016-01-25T01:18:37Z</dcterms:modified>
</cp:coreProperties>
</file>