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57" r:id="rId5"/>
    <p:sldId id="259" r:id="rId6"/>
    <p:sldId id="260" r:id="rId7"/>
    <p:sldId id="258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2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2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2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0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5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9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1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9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1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9FC4C-2FEF-409E-A5F5-472FC476297C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ECDB8-7B87-49F4-AA99-B2A9D3E76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5104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914" y="1338943"/>
            <a:ext cx="114082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</a:p>
          <a:p>
            <a:pPr algn="ctr"/>
            <a:endParaRPr lang="en-US" sz="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Ancellet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O. R.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Cooper, J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Cuesta, G.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Dufour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Ebojie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G. Huang, S. S.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Kulawik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B. Latter, T. Leblanc, J. Liu, X. Liu, J.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Petetin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Petropavlovskikh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McClure, D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Tarasick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Thouret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Wespes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H. Worden, C.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Vigouroux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 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Ziemke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9652" y="6283234"/>
            <a:ext cx="5089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TOAR Workshop 1.03, Beijing, January 25</a:t>
            </a:r>
            <a:r>
              <a:rPr lang="en-US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749" y="3791801"/>
            <a:ext cx="1714500" cy="1743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4"/>
          <a:stretch/>
        </p:blipFill>
        <p:spPr>
          <a:xfrm>
            <a:off x="8427575" y="3662952"/>
            <a:ext cx="1661070" cy="187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2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82" y="1020645"/>
            <a:ext cx="7315215" cy="54864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72432" y="1185470"/>
            <a:ext cx="32433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Square</a:t>
            </a:r>
            <a:r>
              <a:rPr lang="en-US" sz="2400" b="1" dirty="0" smtClean="0">
                <a:solidFill>
                  <a:schemeClr val="bg1"/>
                </a:solidFill>
              </a:rPr>
              <a:t>: FTIR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Triangle</a:t>
            </a:r>
            <a:r>
              <a:rPr lang="en-US" sz="2400" b="1" dirty="0" smtClean="0">
                <a:solidFill>
                  <a:schemeClr val="bg1"/>
                </a:solidFill>
              </a:rPr>
              <a:t>: mountain sites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Diamond</a:t>
            </a:r>
            <a:r>
              <a:rPr lang="en-US" sz="2400" b="1" dirty="0" smtClean="0">
                <a:solidFill>
                  <a:schemeClr val="bg1"/>
                </a:solidFill>
              </a:rPr>
              <a:t>: </a:t>
            </a:r>
            <a:r>
              <a:rPr lang="en-US" sz="2400" b="1" dirty="0" err="1" smtClean="0">
                <a:solidFill>
                  <a:schemeClr val="bg1"/>
                </a:solidFill>
              </a:rPr>
              <a:t>Umkehr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Circle: IAGOS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Cross: </a:t>
            </a:r>
            <a:r>
              <a:rPr lang="en-US" sz="2400" b="1" dirty="0" err="1" smtClean="0">
                <a:solidFill>
                  <a:schemeClr val="bg1"/>
                </a:solidFill>
              </a:rPr>
              <a:t>lidar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1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82" y="1020645"/>
            <a:ext cx="7315215" cy="54864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72432" y="1185470"/>
            <a:ext cx="32433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Square</a:t>
            </a:r>
            <a:r>
              <a:rPr lang="en-US" sz="2400" b="1" dirty="0" smtClean="0">
                <a:solidFill>
                  <a:schemeClr val="bg1"/>
                </a:solidFill>
              </a:rPr>
              <a:t>: FTIR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Triangle</a:t>
            </a:r>
            <a:r>
              <a:rPr lang="en-US" sz="2400" b="1" dirty="0" smtClean="0">
                <a:solidFill>
                  <a:schemeClr val="bg1"/>
                </a:solidFill>
              </a:rPr>
              <a:t>: mountain sites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Diamond</a:t>
            </a:r>
            <a:r>
              <a:rPr lang="en-US" sz="2400" b="1" dirty="0" smtClean="0">
                <a:solidFill>
                  <a:schemeClr val="bg1"/>
                </a:solidFill>
              </a:rPr>
              <a:t>: </a:t>
            </a:r>
            <a:r>
              <a:rPr lang="en-US" sz="2400" b="1" dirty="0" err="1" smtClean="0">
                <a:solidFill>
                  <a:schemeClr val="bg1"/>
                </a:solidFill>
              </a:rPr>
              <a:t>Umkehr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Circle: IAGOS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Cross: </a:t>
            </a:r>
            <a:r>
              <a:rPr lang="en-US" sz="2400" b="1" dirty="0" err="1" smtClean="0">
                <a:solidFill>
                  <a:schemeClr val="bg1"/>
                </a:solidFill>
              </a:rPr>
              <a:t>lidar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9555" y="2665927"/>
            <a:ext cx="5640946" cy="2176529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786" y="1357776"/>
            <a:ext cx="11240428" cy="101193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Satellite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78467" y="5527872"/>
            <a:ext cx="1590051" cy="769441"/>
          </a:xfrm>
          <a:prstGeom prst="rect">
            <a:avLst/>
          </a:prstGeom>
          <a:solidFill>
            <a:srgbClr val="F5750B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Units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p</a:t>
            </a:r>
            <a:r>
              <a:rPr lang="en-US" sz="2000" dirty="0" err="1" smtClean="0">
                <a:solidFill>
                  <a:schemeClr val="bg1"/>
                </a:solidFill>
              </a:rPr>
              <a:t>pbv</a:t>
            </a:r>
            <a:r>
              <a:rPr lang="en-US" sz="2000" dirty="0" smtClean="0">
                <a:solidFill>
                  <a:schemeClr val="bg1"/>
                </a:solidFill>
              </a:rPr>
              <a:t>, DU, </a:t>
            </a:r>
            <a:r>
              <a:rPr lang="en-US" sz="2000" dirty="0" err="1" smtClean="0">
                <a:solidFill>
                  <a:schemeClr val="bg1"/>
                </a:solidFill>
              </a:rPr>
              <a:t>Tg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80962" y="5527871"/>
            <a:ext cx="1774075" cy="76944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Metrics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Monthly </a:t>
            </a:r>
            <a:r>
              <a:rPr lang="en-US" sz="2000" dirty="0" smtClean="0">
                <a:solidFill>
                  <a:schemeClr val="bg1"/>
                </a:solidFill>
              </a:rPr>
              <a:t>mean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5" y="2110485"/>
            <a:ext cx="6633028" cy="320087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Tropospheric Ozone Column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(TOC) = surface-tropopause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OMI/MLS (60N-60S)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IASI/TES (80N-80S)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GOME/GOME2 (90N-90S)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OMI (60N-60S)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SCIAMACHY (60N-60S)</a:t>
            </a:r>
          </a:p>
          <a:p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troposphere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GOME2/IASI (Regions)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62752" y="2111481"/>
            <a:ext cx="5011533" cy="329320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Files already provided for the database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OMI/MLS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latitude bands =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60N-60S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0-60N</a:t>
            </a:r>
          </a:p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0-60S</a:t>
            </a:r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0-30N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0-30S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30N-60N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30S-60S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8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786" y="1357776"/>
            <a:ext cx="11240428" cy="529081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FTIR 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Umkehr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5085" y="3427427"/>
            <a:ext cx="1126847" cy="769441"/>
          </a:xfrm>
          <a:prstGeom prst="rect">
            <a:avLst/>
          </a:prstGeom>
          <a:solidFill>
            <a:srgbClr val="F5750B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Units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p</a:t>
            </a:r>
            <a:r>
              <a:rPr lang="en-US" sz="2000" dirty="0" err="1" smtClean="0">
                <a:solidFill>
                  <a:schemeClr val="bg1"/>
                </a:solidFill>
              </a:rPr>
              <a:t>pbv</a:t>
            </a:r>
            <a:r>
              <a:rPr lang="en-US" sz="2000" dirty="0" smtClean="0">
                <a:solidFill>
                  <a:schemeClr val="bg1"/>
                </a:solidFill>
              </a:rPr>
              <a:t>, DU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44878" y="3409504"/>
            <a:ext cx="2820122" cy="138499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Metrics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Seasonal mean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and </a:t>
            </a:r>
            <a:r>
              <a:rPr lang="en-US" sz="2000" dirty="0" smtClean="0">
                <a:solidFill>
                  <a:schemeClr val="bg1"/>
                </a:solidFill>
              </a:rPr>
              <a:t>percentiles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Stat: 4profiles * 3months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786" y="2157981"/>
            <a:ext cx="6259865" cy="261610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FTIR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sites between 80N and 80S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TOC = surface-8km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Umkehr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sites between 65N and 45S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3 layers =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surface-250hPa</a:t>
            </a:r>
          </a:p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surface-500hPa</a:t>
            </a:r>
          </a:p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500hPa-250hPa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89181" y="2157981"/>
            <a:ext cx="5011533" cy="113877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Files already provided for the database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Umkehr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3 layers, average and percentiles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03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786" y="1357776"/>
            <a:ext cx="11240428" cy="48323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IAGOS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Ozonesondes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TOST,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lidar</a:t>
            </a:r>
            <a:endParaRPr lang="en-US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44482" y="4109569"/>
            <a:ext cx="1126847" cy="769441"/>
          </a:xfrm>
          <a:prstGeom prst="rect">
            <a:avLst/>
          </a:prstGeom>
          <a:solidFill>
            <a:srgbClr val="F5750B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Units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p</a:t>
            </a:r>
            <a:r>
              <a:rPr lang="en-US" sz="2000" dirty="0" err="1" smtClean="0">
                <a:solidFill>
                  <a:schemeClr val="bg1"/>
                </a:solidFill>
              </a:rPr>
              <a:t>pbv</a:t>
            </a:r>
            <a:r>
              <a:rPr lang="en-US" sz="2000" dirty="0" smtClean="0">
                <a:solidFill>
                  <a:schemeClr val="bg1"/>
                </a:solidFill>
              </a:rPr>
              <a:t>, DU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6900" y="4109569"/>
            <a:ext cx="2814784" cy="169277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Metrics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Seasonal and monthly </a:t>
            </a:r>
            <a:r>
              <a:rPr lang="en-US" sz="2000" dirty="0" smtClean="0">
                <a:solidFill>
                  <a:schemeClr val="bg1"/>
                </a:solidFill>
              </a:rPr>
              <a:t>mean</a:t>
            </a:r>
          </a:p>
          <a:p>
            <a:r>
              <a:rPr lang="en-US" sz="2000" dirty="0">
                <a:solidFill>
                  <a:schemeClr val="bg1"/>
                </a:solidFill>
              </a:rPr>
              <a:t>Stat: 4profiles </a:t>
            </a:r>
            <a:r>
              <a:rPr lang="en-US" sz="2000" dirty="0" smtClean="0">
                <a:solidFill>
                  <a:schemeClr val="bg1"/>
                </a:solidFill>
              </a:rPr>
              <a:t>per day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or 4-5profiles per month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535" y="2202352"/>
            <a:ext cx="6544365" cy="384720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IAGOS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profiles over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Frankurt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North America, Asia, Middle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TOST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Global </a:t>
            </a:r>
            <a:r>
              <a:rPr lang="en-US" sz="2000" dirty="0">
                <a:solidFill>
                  <a:schemeClr val="bg1"/>
                </a:solidFill>
              </a:rPr>
              <a:t>tropospheric ozone with resolution = </a:t>
            </a:r>
            <a:r>
              <a:rPr lang="en-US" sz="2000" dirty="0" smtClean="0">
                <a:solidFill>
                  <a:schemeClr val="bg1"/>
                </a:solidFill>
              </a:rPr>
              <a:t>5°x5°x1km</a:t>
            </a:r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Ozone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sondes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solidFill>
                  <a:schemeClr val="bg1"/>
                </a:solidFill>
              </a:rPr>
              <a:t>12 sites with more than 20yrs of data without changing </a:t>
            </a:r>
            <a:r>
              <a:rPr lang="en-US" sz="2000" dirty="0" smtClean="0">
                <a:solidFill>
                  <a:schemeClr val="bg1"/>
                </a:solidFill>
              </a:rPr>
              <a:t>instrument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bg1"/>
                </a:solidFill>
              </a:rPr>
              <a:t>Lidar</a:t>
            </a:r>
            <a:r>
              <a:rPr lang="en-US" sz="2000" dirty="0" smtClean="0">
                <a:solidFill>
                  <a:schemeClr val="bg1"/>
                </a:solidFill>
              </a:rPr>
              <a:t>: Profiles over OHP, France and Table Mountain, California, USA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0151" y="2202352"/>
            <a:ext cx="5011533" cy="181588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Files already provided for the database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IAGOS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Frankfurt ozone profile average and percentiles with vertical resolution of 25hPa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786" y="875178"/>
            <a:ext cx="3849471" cy="485538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Files Format description</a:t>
            </a:r>
          </a:p>
          <a:p>
            <a:pPr algn="l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0363" y="1635617"/>
            <a:ext cx="6575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filename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Site_o3_instrument_metric_period.dat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786" y="875178"/>
            <a:ext cx="3849471" cy="485538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Files Format description</a:t>
            </a:r>
          </a:p>
          <a:p>
            <a:pPr algn="l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8290" t="22961" r="29346" b="36136"/>
          <a:stretch/>
        </p:blipFill>
        <p:spPr>
          <a:xfrm>
            <a:off x="456841" y="1846586"/>
            <a:ext cx="5512159" cy="29921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53445" y="1444805"/>
            <a:ext cx="2321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 for Satellite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28701" y="1415274"/>
            <a:ext cx="3509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Header for FTIR and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Umkehr</a:t>
            </a:r>
            <a:endParaRPr lang="en-US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5320" t="31917" r="27861" b="8319"/>
          <a:stretch/>
        </p:blipFill>
        <p:spPr>
          <a:xfrm>
            <a:off x="6037687" y="1829898"/>
            <a:ext cx="6091708" cy="437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6837"/>
            <a:ext cx="9144000" cy="100093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Troposphere data sets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786" y="875178"/>
            <a:ext cx="3849471" cy="485538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Files Format description</a:t>
            </a:r>
          </a:p>
          <a:p>
            <a:pPr algn="l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24061" y="1446476"/>
            <a:ext cx="4237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Header for ozone </a:t>
            </a:r>
            <a:r>
              <a:rPr lang="en-US" sz="2000" b="1" dirty="0" err="1" smtClean="0">
                <a:solidFill>
                  <a:schemeClr val="bg1"/>
                </a:solidFill>
              </a:rPr>
              <a:t>sondes</a:t>
            </a:r>
            <a:r>
              <a:rPr lang="en-US" sz="2000" b="1" dirty="0" smtClean="0">
                <a:solidFill>
                  <a:schemeClr val="bg1"/>
                </a:solidFill>
              </a:rPr>
              <a:t>, IAGOS, </a:t>
            </a:r>
            <a:r>
              <a:rPr lang="en-US" sz="2000" b="1" dirty="0" err="1" smtClean="0">
                <a:solidFill>
                  <a:schemeClr val="bg1"/>
                </a:solidFill>
              </a:rPr>
              <a:t>lidar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25914" t="22315" r="24694" b="10079"/>
          <a:stretch/>
        </p:blipFill>
        <p:spPr>
          <a:xfrm>
            <a:off x="107840" y="1844915"/>
            <a:ext cx="6426558" cy="494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10836</TotalTime>
  <Words>359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Free Troposphere data sets </vt:lpstr>
      <vt:lpstr>Free Troposphere data sets </vt:lpstr>
      <vt:lpstr>Free Troposphere data sets </vt:lpstr>
      <vt:lpstr>Free Troposphere data sets </vt:lpstr>
      <vt:lpstr>Free Troposphere data sets </vt:lpstr>
      <vt:lpstr>Free Troposphere data sets </vt:lpstr>
      <vt:lpstr>Free Troposphere data sets </vt:lpstr>
      <vt:lpstr>Free Troposphere data sets </vt:lpstr>
      <vt:lpstr>Free Troposphere data sets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Troposphere data sets</dc:title>
  <dc:creator>Audrey Gaudel</dc:creator>
  <cp:lastModifiedBy>Audrey Gaudel</cp:lastModifiedBy>
  <cp:revision>45</cp:revision>
  <dcterms:created xsi:type="dcterms:W3CDTF">2016-01-12T01:21:57Z</dcterms:created>
  <dcterms:modified xsi:type="dcterms:W3CDTF">2016-01-24T22:59:33Z</dcterms:modified>
</cp:coreProperties>
</file>