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67" r:id="rId2"/>
    <p:sldId id="268" r:id="rId3"/>
    <p:sldId id="269" r:id="rId4"/>
    <p:sldId id="275" r:id="rId5"/>
    <p:sldId id="296" r:id="rId6"/>
    <p:sldId id="297" r:id="rId7"/>
    <p:sldId id="276" r:id="rId8"/>
    <p:sldId id="277" r:id="rId9"/>
    <p:sldId id="278" r:id="rId10"/>
    <p:sldId id="298" r:id="rId11"/>
    <p:sldId id="270" r:id="rId12"/>
    <p:sldId id="286" r:id="rId13"/>
    <p:sldId id="271" r:id="rId14"/>
    <p:sldId id="279" r:id="rId15"/>
    <p:sldId id="280" r:id="rId16"/>
    <p:sldId id="281" r:id="rId17"/>
    <p:sldId id="283" r:id="rId18"/>
    <p:sldId id="272" r:id="rId19"/>
    <p:sldId id="260" r:id="rId20"/>
    <p:sldId id="289" r:id="rId21"/>
    <p:sldId id="290" r:id="rId22"/>
    <p:sldId id="262" r:id="rId23"/>
    <p:sldId id="287" r:id="rId24"/>
    <p:sldId id="261" r:id="rId25"/>
    <p:sldId id="288" r:id="rId26"/>
    <p:sldId id="265" r:id="rId27"/>
    <p:sldId id="291" r:id="rId28"/>
    <p:sldId id="273" r:id="rId29"/>
    <p:sldId id="292" r:id="rId30"/>
    <p:sldId id="294" r:id="rId31"/>
    <p:sldId id="295" r:id="rId32"/>
    <p:sldId id="274" r:id="rId33"/>
    <p:sldId id="284" r:id="rId34"/>
    <p:sldId id="285" r:id="rId35"/>
    <p:sldId id="293" r:id="rId36"/>
    <p:sldId id="282" r:id="rId37"/>
  </p:sldIdLst>
  <p:sldSz cx="9144000" cy="6858000" type="overhead"/>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99" autoAdjust="0"/>
    <p:restoredTop sz="84717" autoAdjust="0"/>
  </p:normalViewPr>
  <p:slideViewPr>
    <p:cSldViewPr snapToGrid="0">
      <p:cViewPr varScale="1">
        <p:scale>
          <a:sx n="65" d="100"/>
          <a:sy n="65" d="100"/>
        </p:scale>
        <p:origin x="-850"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7A77D9-C505-48A1-BA2E-3EE8CBE5ED60}" type="datetimeFigureOut">
              <a:rPr lang="de-DE" smtClean="0"/>
              <a:t>24.01.2016</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B02F78-0736-4E45-89FC-CFD5007EA454}" type="slidenum">
              <a:rPr lang="de-DE" smtClean="0"/>
              <a:t>‹Nr.›</a:t>
            </a:fld>
            <a:endParaRPr lang="de-DE"/>
          </a:p>
        </p:txBody>
      </p:sp>
    </p:spTree>
    <p:extLst>
      <p:ext uri="{BB962C8B-B14F-4D97-AF65-F5344CB8AC3E}">
        <p14:creationId xmlns:p14="http://schemas.microsoft.com/office/powerpoint/2010/main" val="3859001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Asia</a:t>
            </a:r>
            <a:r>
              <a:rPr lang="de-DE" dirty="0" smtClean="0"/>
              <a:t>: 60 .. 170 E, 5 .. 70 N</a:t>
            </a:r>
          </a:p>
          <a:p>
            <a:r>
              <a:rPr lang="de-DE" dirty="0" err="1" smtClean="0"/>
              <a:t>Australia&amp;Oceania</a:t>
            </a:r>
            <a:r>
              <a:rPr lang="de-DE" dirty="0" smtClean="0"/>
              <a:t>: 90..180 E, -60 .. 5 N</a:t>
            </a:r>
          </a:p>
          <a:p>
            <a:r>
              <a:rPr lang="de-DE" dirty="0" err="1" smtClean="0"/>
              <a:t>Africa&amp;MiddleEast</a:t>
            </a:r>
            <a:r>
              <a:rPr lang="de-DE" dirty="0" smtClean="0"/>
              <a:t>: -30 .. 60 E, -40 .. 35 N</a:t>
            </a:r>
          </a:p>
          <a:p>
            <a:r>
              <a:rPr lang="de-DE" dirty="0" err="1" smtClean="0"/>
              <a:t>South&amp;CentralAmerica</a:t>
            </a:r>
            <a:r>
              <a:rPr lang="de-DE" dirty="0" smtClean="0"/>
              <a:t>: -110 .. -30 E, -60 .. 25. N</a:t>
            </a:r>
          </a:p>
          <a:p>
            <a:r>
              <a:rPr lang="de-DE" dirty="0" err="1" smtClean="0"/>
              <a:t>NorthAmerica</a:t>
            </a:r>
            <a:r>
              <a:rPr lang="de-DE" dirty="0" smtClean="0"/>
              <a:t>: -180 .. -30 E, 20 .. 80 N  (</a:t>
            </a:r>
            <a:r>
              <a:rPr lang="de-DE" dirty="0" err="1" smtClean="0"/>
              <a:t>includes</a:t>
            </a:r>
            <a:r>
              <a:rPr lang="de-DE" dirty="0" smtClean="0"/>
              <a:t> </a:t>
            </a:r>
            <a:r>
              <a:rPr lang="de-DE" dirty="0" err="1" smtClean="0"/>
              <a:t>Greenland</a:t>
            </a:r>
            <a:r>
              <a:rPr lang="de-DE" dirty="0" smtClean="0"/>
              <a:t>)</a:t>
            </a:r>
          </a:p>
          <a:p>
            <a:r>
              <a:rPr lang="de-DE" dirty="0" smtClean="0"/>
              <a:t>Europe: -30 .. 60 E, 35 .. 85 N</a:t>
            </a:r>
            <a:endParaRPr lang="de-DE" dirty="0"/>
          </a:p>
        </p:txBody>
      </p:sp>
      <p:sp>
        <p:nvSpPr>
          <p:cNvPr id="4" name="Foliennummernplatzhalter 3"/>
          <p:cNvSpPr>
            <a:spLocks noGrp="1"/>
          </p:cNvSpPr>
          <p:nvPr>
            <p:ph type="sldNum" sz="quarter" idx="10"/>
          </p:nvPr>
        </p:nvSpPr>
        <p:spPr/>
        <p:txBody>
          <a:bodyPr/>
          <a:lstStyle/>
          <a:p>
            <a:fld id="{BAB02F78-0736-4E45-89FC-CFD5007EA454}" type="slidenum">
              <a:rPr lang="de-DE" smtClean="0"/>
              <a:t>13</a:t>
            </a:fld>
            <a:endParaRPr lang="de-DE"/>
          </a:p>
        </p:txBody>
      </p:sp>
    </p:spTree>
    <p:extLst>
      <p:ext uri="{BB962C8B-B14F-4D97-AF65-F5344CB8AC3E}">
        <p14:creationId xmlns:p14="http://schemas.microsoft.com/office/powerpoint/2010/main" val="2344843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83E504C-E3EE-43AA-B4AB-56F8B01A0933}" type="datetimeFigureOut">
              <a:rPr lang="en-US" smtClean="0">
                <a:solidFill>
                  <a:prstClr val="black">
                    <a:tint val="75000"/>
                  </a:prstClr>
                </a:solidFill>
              </a:rPr>
              <a:pPr/>
              <a:t>1/24/2016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9018CE-5264-40F5-A819-7EFC3610CB1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141814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3E504C-E3EE-43AA-B4AB-56F8B01A0933}" type="datetimeFigureOut">
              <a:rPr lang="en-US" smtClean="0">
                <a:solidFill>
                  <a:prstClr val="black">
                    <a:tint val="75000"/>
                  </a:prstClr>
                </a:solidFill>
              </a:rPr>
              <a:pPr/>
              <a:t>1/24/2016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9018CE-5264-40F5-A819-7EFC3610CB1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677150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3E504C-E3EE-43AA-B4AB-56F8B01A0933}" type="datetimeFigureOut">
              <a:rPr lang="en-US" smtClean="0">
                <a:solidFill>
                  <a:prstClr val="black">
                    <a:tint val="75000"/>
                  </a:prstClr>
                </a:solidFill>
              </a:rPr>
              <a:pPr/>
              <a:t>1/24/2016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9018CE-5264-40F5-A819-7EFC3610CB1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45816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3E504C-E3EE-43AA-B4AB-56F8B01A0933}" type="datetimeFigureOut">
              <a:rPr lang="en-US" smtClean="0">
                <a:solidFill>
                  <a:prstClr val="black">
                    <a:tint val="75000"/>
                  </a:prstClr>
                </a:solidFill>
              </a:rPr>
              <a:pPr/>
              <a:t>1/24/2016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9018CE-5264-40F5-A819-7EFC3610CB1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149250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3E504C-E3EE-43AA-B4AB-56F8B01A0933}" type="datetimeFigureOut">
              <a:rPr lang="en-US" smtClean="0">
                <a:solidFill>
                  <a:prstClr val="black">
                    <a:tint val="75000"/>
                  </a:prstClr>
                </a:solidFill>
              </a:rPr>
              <a:pPr/>
              <a:t>1/24/2016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9018CE-5264-40F5-A819-7EFC3610CB1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931434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83E504C-E3EE-43AA-B4AB-56F8B01A0933}" type="datetimeFigureOut">
              <a:rPr lang="en-US" smtClean="0">
                <a:solidFill>
                  <a:prstClr val="black">
                    <a:tint val="75000"/>
                  </a:prstClr>
                </a:solidFill>
              </a:rPr>
              <a:pPr/>
              <a:t>1/24/2016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9018CE-5264-40F5-A819-7EFC3610CB1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565843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3E504C-E3EE-43AA-B4AB-56F8B01A0933}" type="datetimeFigureOut">
              <a:rPr lang="en-US" smtClean="0">
                <a:solidFill>
                  <a:prstClr val="black">
                    <a:tint val="75000"/>
                  </a:prstClr>
                </a:solidFill>
              </a:rPr>
              <a:pPr/>
              <a:t>1/24/2016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D9018CE-5264-40F5-A819-7EFC3610CB1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011437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3E504C-E3EE-43AA-B4AB-56F8B01A0933}" type="datetimeFigureOut">
              <a:rPr lang="en-US" smtClean="0">
                <a:solidFill>
                  <a:prstClr val="black">
                    <a:tint val="75000"/>
                  </a:prstClr>
                </a:solidFill>
              </a:rPr>
              <a:pPr/>
              <a:t>1/24/2016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D9018CE-5264-40F5-A819-7EFC3610CB1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4202458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3E504C-E3EE-43AA-B4AB-56F8B01A0933}" type="datetimeFigureOut">
              <a:rPr lang="en-US" smtClean="0">
                <a:solidFill>
                  <a:prstClr val="black">
                    <a:tint val="75000"/>
                  </a:prstClr>
                </a:solidFill>
              </a:rPr>
              <a:pPr/>
              <a:t>1/24/2016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D9018CE-5264-40F5-A819-7EFC3610CB1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482082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3E504C-E3EE-43AA-B4AB-56F8B01A0933}" type="datetimeFigureOut">
              <a:rPr lang="en-US" smtClean="0">
                <a:solidFill>
                  <a:prstClr val="black">
                    <a:tint val="75000"/>
                  </a:prstClr>
                </a:solidFill>
              </a:rPr>
              <a:pPr/>
              <a:t>1/24/2016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9018CE-5264-40F5-A819-7EFC3610CB1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754379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3E504C-E3EE-43AA-B4AB-56F8B01A0933}" type="datetimeFigureOut">
              <a:rPr lang="en-US" smtClean="0">
                <a:solidFill>
                  <a:prstClr val="black">
                    <a:tint val="75000"/>
                  </a:prstClr>
                </a:solidFill>
              </a:rPr>
              <a:pPr/>
              <a:t>1/24/2016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9018CE-5264-40F5-A819-7EFC3610CB1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307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3E504C-E3EE-43AA-B4AB-56F8B01A0933}" type="datetimeFigureOut">
              <a:rPr lang="en-US" smtClean="0">
                <a:solidFill>
                  <a:prstClr val="black">
                    <a:tint val="75000"/>
                  </a:prstClr>
                </a:solidFill>
              </a:rPr>
              <a:pPr/>
              <a:t>1/24/2016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9018CE-5264-40F5-A819-7EFC3610CB1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903223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join.fz-juelich.de/databases/obssurfacedata/stations/networks/" TargetMode="External"/><Relationship Id="rId2" Type="http://schemas.openxmlformats.org/officeDocument/2006/relationships/image" Target="../media/image1.gif"/><Relationship Id="rId1" Type="http://schemas.openxmlformats.org/officeDocument/2006/relationships/slideLayout" Target="../slideLayouts/slideLayout6.xml"/><Relationship Id="rId5" Type="http://schemas.openxmlformats.org/officeDocument/2006/relationships/hyperlink" Target="https://join.fz-juelich.de/databases/obssurfacedata/stations/UBA/DENW057/" TargetMode="External"/><Relationship Id="rId4" Type="http://schemas.openxmlformats.org/officeDocument/2006/relationships/hyperlink" Target="https://join.fz-juelich.de/databases/obssurfacedata/station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gif"/><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gif"/><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gi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gi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gif"/><Relationship Id="rId1" Type="http://schemas.openxmlformats.org/officeDocument/2006/relationships/slideLayout" Target="../slideLayouts/slideLayout6.xml"/><Relationship Id="rId4" Type="http://schemas.openxmlformats.org/officeDocument/2006/relationships/hyperlink" Target="http://redmine.iek.fz-juelich.de/projects/toar"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mailto:m.schultz@fz-juelich.de" TargetMode="External"/><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join.fz-juelich.de/" TargetMode="External"/><Relationship Id="rId2" Type="http://schemas.openxmlformats.org/officeDocument/2006/relationships/image" Target="../media/image1.gif"/><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en-US" sz="36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Status of TOAR Database and </a:t>
            </a:r>
            <a:br>
              <a:rPr lang="en-US" sz="36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br>
            <a:r>
              <a:rPr lang="en-US" sz="36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JOIN Web Interface</a:t>
            </a:r>
            <a:r>
              <a:rPr lang="en-US" sz="3600" dirty="0"/>
              <a:t/>
            </a:r>
            <a:br>
              <a:rPr lang="en-US" sz="3600" dirty="0"/>
            </a:br>
            <a:r>
              <a:rPr lang="en-US" sz="2400" dirty="0" smtClean="0"/>
              <a:t>Prioritizing Further Analysis and Development Needs</a:t>
            </a:r>
            <a:endParaRPr lang="de-DE" sz="2400" dirty="0"/>
          </a:p>
        </p:txBody>
      </p:sp>
      <p:sp>
        <p:nvSpPr>
          <p:cNvPr id="3" name="Inhaltsplatzhalter 2"/>
          <p:cNvSpPr>
            <a:spLocks noGrp="1"/>
          </p:cNvSpPr>
          <p:nvPr>
            <p:ph idx="1"/>
          </p:nvPr>
        </p:nvSpPr>
        <p:spPr>
          <a:xfrm>
            <a:off x="1063843" y="1883229"/>
            <a:ext cx="7214003" cy="3742588"/>
          </a:xfrm>
          <a:solidFill>
            <a:schemeClr val="bg1"/>
          </a:solidFill>
          <a:ln w="38100">
            <a:solidFill>
              <a:srgbClr val="C00000"/>
            </a:solidFill>
          </a:ln>
        </p:spPr>
        <p:txBody>
          <a:bodyPr>
            <a:normAutofit/>
          </a:bodyPr>
          <a:lstStyle/>
          <a:p>
            <a:r>
              <a:rPr lang="de-DE" sz="2800" dirty="0" smtClean="0"/>
              <a:t>Brief </a:t>
            </a:r>
            <a:r>
              <a:rPr lang="de-DE" sz="2800" dirty="0" err="1" smtClean="0"/>
              <a:t>introduction</a:t>
            </a:r>
            <a:r>
              <a:rPr lang="de-DE" sz="2800" dirty="0" smtClean="0"/>
              <a:t> </a:t>
            </a:r>
            <a:r>
              <a:rPr lang="de-DE" sz="2800" dirty="0" err="1" smtClean="0"/>
              <a:t>for</a:t>
            </a:r>
            <a:r>
              <a:rPr lang="de-DE" sz="2800" dirty="0" smtClean="0"/>
              <a:t> </a:t>
            </a:r>
            <a:r>
              <a:rPr lang="de-DE" sz="2800" dirty="0" err="1" smtClean="0"/>
              <a:t>newcomers</a:t>
            </a:r>
            <a:endParaRPr lang="de-DE" sz="2800" dirty="0" smtClean="0"/>
          </a:p>
          <a:p>
            <a:r>
              <a:rPr lang="de-DE" sz="2800" dirty="0" err="1" smtClean="0"/>
              <a:t>Experiences</a:t>
            </a:r>
            <a:r>
              <a:rPr lang="de-DE" sz="2800" dirty="0" smtClean="0"/>
              <a:t> </a:t>
            </a:r>
            <a:r>
              <a:rPr lang="de-DE" sz="2800" dirty="0" err="1" smtClean="0"/>
              <a:t>with</a:t>
            </a:r>
            <a:r>
              <a:rPr lang="de-DE" sz="2800" dirty="0" smtClean="0"/>
              <a:t> </a:t>
            </a:r>
            <a:r>
              <a:rPr lang="de-DE" sz="2800" dirty="0" err="1" smtClean="0"/>
              <a:t>adding</a:t>
            </a:r>
            <a:r>
              <a:rPr lang="de-DE" sz="2800" dirty="0" smtClean="0"/>
              <a:t> </a:t>
            </a:r>
            <a:r>
              <a:rPr lang="de-DE" sz="2800" dirty="0" err="1" smtClean="0"/>
              <a:t>new</a:t>
            </a:r>
            <a:r>
              <a:rPr lang="de-DE" sz="2800" dirty="0" smtClean="0"/>
              <a:t> </a:t>
            </a:r>
            <a:r>
              <a:rPr lang="de-DE" sz="2800" dirty="0" err="1" smtClean="0"/>
              <a:t>datasets</a:t>
            </a:r>
            <a:endParaRPr lang="de-DE" sz="2800" dirty="0" smtClean="0"/>
          </a:p>
          <a:p>
            <a:r>
              <a:rPr lang="de-DE" sz="2800" dirty="0" smtClean="0"/>
              <a:t>Dataset </a:t>
            </a:r>
            <a:r>
              <a:rPr lang="de-DE" sz="2800" dirty="0" err="1" smtClean="0"/>
              <a:t>status</a:t>
            </a:r>
            <a:r>
              <a:rPr lang="de-DE" sz="2800" dirty="0" smtClean="0"/>
              <a:t> </a:t>
            </a:r>
            <a:r>
              <a:rPr lang="de-DE" sz="2800" dirty="0" err="1" smtClean="0"/>
              <a:t>and</a:t>
            </a:r>
            <a:r>
              <a:rPr lang="de-DE" sz="2800" dirty="0" smtClean="0"/>
              <a:t> open </a:t>
            </a:r>
            <a:r>
              <a:rPr lang="de-DE" sz="2800" dirty="0" err="1" smtClean="0"/>
              <a:t>issues</a:t>
            </a:r>
            <a:endParaRPr lang="de-DE" sz="2800" dirty="0" smtClean="0"/>
          </a:p>
          <a:p>
            <a:pPr lvl="1"/>
            <a:r>
              <a:rPr lang="de-DE" sz="2400" dirty="0" err="1" smtClean="0"/>
              <a:t>surface</a:t>
            </a:r>
            <a:r>
              <a:rPr lang="de-DE" sz="2400" dirty="0" smtClean="0"/>
              <a:t> </a:t>
            </a:r>
            <a:r>
              <a:rPr lang="de-DE" sz="2400" dirty="0" err="1" smtClean="0"/>
              <a:t>ozone</a:t>
            </a:r>
            <a:r>
              <a:rPr lang="de-DE" sz="2400" dirty="0" smtClean="0"/>
              <a:t> </a:t>
            </a:r>
            <a:r>
              <a:rPr lang="de-DE" sz="2400" dirty="0" err="1" smtClean="0"/>
              <a:t>datasets</a:t>
            </a:r>
            <a:endParaRPr lang="de-DE" sz="2400" dirty="0" smtClean="0"/>
          </a:p>
          <a:p>
            <a:pPr lvl="1"/>
            <a:r>
              <a:rPr lang="de-DE" sz="2400" dirty="0" err="1" smtClean="0"/>
              <a:t>other</a:t>
            </a:r>
            <a:r>
              <a:rPr lang="de-DE" sz="2400" dirty="0" smtClean="0"/>
              <a:t> </a:t>
            </a:r>
            <a:r>
              <a:rPr lang="de-DE" sz="2400" dirty="0" err="1" smtClean="0"/>
              <a:t>datasets</a:t>
            </a:r>
            <a:endParaRPr lang="de-DE" sz="2400" dirty="0" smtClean="0"/>
          </a:p>
          <a:p>
            <a:r>
              <a:rPr lang="de-DE" sz="2800" dirty="0" smtClean="0"/>
              <a:t>JOIN </a:t>
            </a:r>
            <a:r>
              <a:rPr lang="de-DE" sz="2800" dirty="0" err="1" smtClean="0"/>
              <a:t>development</a:t>
            </a:r>
            <a:r>
              <a:rPr lang="de-DE" sz="2800" dirty="0" smtClean="0"/>
              <a:t> </a:t>
            </a:r>
            <a:r>
              <a:rPr lang="de-DE" sz="2800" dirty="0" err="1" smtClean="0"/>
              <a:t>status</a:t>
            </a:r>
            <a:r>
              <a:rPr lang="de-DE" sz="2800" dirty="0" smtClean="0"/>
              <a:t> </a:t>
            </a:r>
            <a:r>
              <a:rPr lang="de-DE" sz="2800" dirty="0" err="1" smtClean="0"/>
              <a:t>and</a:t>
            </a:r>
            <a:r>
              <a:rPr lang="de-DE" sz="2800" dirty="0" smtClean="0"/>
              <a:t> </a:t>
            </a:r>
            <a:r>
              <a:rPr lang="de-DE" sz="2800" dirty="0" err="1" smtClean="0"/>
              <a:t>outlook</a:t>
            </a:r>
            <a:endParaRPr lang="de-DE" sz="2800" dirty="0" smtClean="0"/>
          </a:p>
          <a:p>
            <a:r>
              <a:rPr lang="de-DE" sz="2800" dirty="0" smtClean="0"/>
              <a:t>TOAR </a:t>
            </a:r>
            <a:r>
              <a:rPr lang="de-DE" sz="2800" dirty="0" err="1" smtClean="0"/>
              <a:t>collaboration</a:t>
            </a:r>
            <a:r>
              <a:rPr lang="de-DE" sz="2800" dirty="0" smtClean="0"/>
              <a:t> </a:t>
            </a:r>
            <a:r>
              <a:rPr lang="de-DE" sz="2800" dirty="0" err="1" smtClean="0"/>
              <a:t>tools</a:t>
            </a:r>
            <a:r>
              <a:rPr lang="de-DE" sz="2800" dirty="0" smtClean="0"/>
              <a:t> (optional)</a:t>
            </a:r>
            <a:endParaRPr lang="de-DE" sz="2800" dirty="0"/>
          </a:p>
        </p:txBody>
      </p:sp>
      <p:sp>
        <p:nvSpPr>
          <p:cNvPr id="4" name="Textfeld 3"/>
          <p:cNvSpPr txBox="1"/>
          <p:nvPr/>
        </p:nvSpPr>
        <p:spPr>
          <a:xfrm>
            <a:off x="457481" y="6028851"/>
            <a:ext cx="8426730" cy="646331"/>
          </a:xfrm>
          <a:prstGeom prst="rect">
            <a:avLst/>
          </a:prstGeom>
          <a:noFill/>
        </p:spPr>
        <p:txBody>
          <a:bodyPr wrap="none" rtlCol="0">
            <a:spAutoFit/>
          </a:bodyPr>
          <a:lstStyle/>
          <a:p>
            <a:pPr algn="ctr"/>
            <a:r>
              <a:rPr lang="de-DE" dirty="0" smtClean="0"/>
              <a:t>Martin </a:t>
            </a:r>
            <a:r>
              <a:rPr lang="de-DE" smtClean="0"/>
              <a:t>G. Schultz </a:t>
            </a:r>
            <a:r>
              <a:rPr lang="de-DE" dirty="0" smtClean="0"/>
              <a:t>– IEK-8, Forschungszentrum Jülich, Germany (m.schultz@fz-juelich.de)</a:t>
            </a:r>
          </a:p>
          <a:p>
            <a:pPr algn="ctr"/>
            <a:r>
              <a:rPr lang="de-DE" dirty="0" err="1" smtClean="0"/>
              <a:t>with</a:t>
            </a:r>
            <a:r>
              <a:rPr lang="de-DE" dirty="0" smtClean="0"/>
              <a:t> </a:t>
            </a:r>
            <a:r>
              <a:rPr lang="de-DE" dirty="0" err="1" smtClean="0"/>
              <a:t>contributions</a:t>
            </a:r>
            <a:r>
              <a:rPr lang="de-DE" dirty="0" smtClean="0"/>
              <a:t> </a:t>
            </a:r>
            <a:r>
              <a:rPr lang="de-DE" dirty="0" err="1" smtClean="0"/>
              <a:t>from</a:t>
            </a:r>
            <a:r>
              <a:rPr lang="de-DE" dirty="0" smtClean="0"/>
              <a:t> Owen Cooper – NOAA, Boulder</a:t>
            </a:r>
          </a:p>
        </p:txBody>
      </p:sp>
    </p:spTree>
    <p:extLst>
      <p:ext uri="{BB962C8B-B14F-4D97-AF65-F5344CB8AC3E}">
        <p14:creationId xmlns:p14="http://schemas.microsoft.com/office/powerpoint/2010/main" val="40777282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dirty="0" smtClean="0"/>
              <a:t>JOIN REST interface</a:t>
            </a:r>
            <a:endParaRPr lang="de-DE" sz="2800" dirty="0"/>
          </a:p>
        </p:txBody>
      </p:sp>
      <p:sp>
        <p:nvSpPr>
          <p:cNvPr id="3" name="Textfeld 2"/>
          <p:cNvSpPr txBox="1"/>
          <p:nvPr/>
        </p:nvSpPr>
        <p:spPr>
          <a:xfrm>
            <a:off x="14269" y="31234"/>
            <a:ext cx="3302892" cy="369332"/>
          </a:xfrm>
          <a:prstGeom prst="rect">
            <a:avLst/>
          </a:prstGeom>
          <a:noFill/>
        </p:spPr>
        <p:txBody>
          <a:bodyPr wrap="none" rtlCol="0">
            <a:spAutoFit/>
          </a:bodyPr>
          <a:lstStyle/>
          <a:p>
            <a:r>
              <a:rPr lang="en-US" dirty="0"/>
              <a:t>Brief Introduction for newcomers</a:t>
            </a:r>
            <a:endParaRPr lang="de-DE" dirty="0"/>
          </a:p>
        </p:txBody>
      </p:sp>
      <p:sp>
        <p:nvSpPr>
          <p:cNvPr id="4" name="Textfeld 3"/>
          <p:cNvSpPr txBox="1"/>
          <p:nvPr/>
        </p:nvSpPr>
        <p:spPr>
          <a:xfrm>
            <a:off x="339969" y="1336431"/>
            <a:ext cx="8615500" cy="4832092"/>
          </a:xfrm>
          <a:prstGeom prst="rect">
            <a:avLst/>
          </a:prstGeom>
          <a:noFill/>
        </p:spPr>
        <p:txBody>
          <a:bodyPr wrap="none" rtlCol="0">
            <a:spAutoFit/>
          </a:bodyPr>
          <a:lstStyle/>
          <a:p>
            <a:r>
              <a:rPr lang="de-DE" sz="2400" dirty="0" smtClean="0"/>
              <a:t>Access </a:t>
            </a:r>
            <a:r>
              <a:rPr lang="de-DE" sz="2400" dirty="0" err="1" smtClean="0"/>
              <a:t>to</a:t>
            </a:r>
            <a:r>
              <a:rPr lang="de-DE" sz="2400" dirty="0" smtClean="0"/>
              <a:t> </a:t>
            </a:r>
            <a:r>
              <a:rPr lang="de-DE" sz="2400" dirty="0" err="1" smtClean="0"/>
              <a:t>metadata</a:t>
            </a:r>
            <a:r>
              <a:rPr lang="de-DE" sz="2400" dirty="0" smtClean="0"/>
              <a:t> (</a:t>
            </a:r>
            <a:r>
              <a:rPr lang="de-DE" sz="2400" dirty="0" err="1" smtClean="0"/>
              <a:t>and</a:t>
            </a:r>
            <a:r>
              <a:rPr lang="de-DE" sz="2400" dirty="0" smtClean="0"/>
              <a:t> </a:t>
            </a:r>
            <a:r>
              <a:rPr lang="de-DE" sz="2400" dirty="0" err="1" smtClean="0"/>
              <a:t>data</a:t>
            </a:r>
            <a:r>
              <a:rPr lang="de-DE" sz="2400" dirty="0" smtClean="0"/>
              <a:t>) </a:t>
            </a:r>
            <a:r>
              <a:rPr lang="de-DE" sz="2400" dirty="0" err="1" smtClean="0"/>
              <a:t>without</a:t>
            </a:r>
            <a:r>
              <a:rPr lang="de-DE" sz="2400" dirty="0" smtClean="0"/>
              <a:t> </a:t>
            </a:r>
            <a:r>
              <a:rPr lang="de-DE" sz="2400" dirty="0" err="1" smtClean="0"/>
              <a:t>having</a:t>
            </a:r>
            <a:r>
              <a:rPr lang="de-DE" sz="2400" dirty="0" smtClean="0"/>
              <a:t> </a:t>
            </a:r>
            <a:r>
              <a:rPr lang="de-DE" sz="2400" dirty="0" err="1" smtClean="0"/>
              <a:t>to</a:t>
            </a:r>
            <a:r>
              <a:rPr lang="de-DE" sz="2400" dirty="0" smtClean="0"/>
              <a:t> </a:t>
            </a:r>
            <a:r>
              <a:rPr lang="de-DE" sz="2400" dirty="0" err="1" smtClean="0"/>
              <a:t>point</a:t>
            </a:r>
            <a:r>
              <a:rPr lang="de-DE" sz="2400" dirty="0" smtClean="0"/>
              <a:t> </a:t>
            </a:r>
            <a:r>
              <a:rPr lang="de-DE" sz="2400" dirty="0" err="1" smtClean="0"/>
              <a:t>and</a:t>
            </a:r>
            <a:r>
              <a:rPr lang="de-DE" sz="2400" dirty="0" smtClean="0"/>
              <a:t> </a:t>
            </a:r>
            <a:r>
              <a:rPr lang="de-DE" sz="2400" dirty="0" err="1" smtClean="0"/>
              <a:t>click</a:t>
            </a:r>
            <a:endParaRPr lang="de-DE" sz="2400" dirty="0" smtClean="0"/>
          </a:p>
          <a:p>
            <a:endParaRPr lang="de-DE" sz="2400" dirty="0"/>
          </a:p>
          <a:p>
            <a:r>
              <a:rPr lang="de-DE" sz="2000" dirty="0" smtClean="0"/>
              <a:t>So </a:t>
            </a:r>
            <a:r>
              <a:rPr lang="de-DE" sz="2000" dirty="0" err="1" smtClean="0"/>
              <a:t>far</a:t>
            </a:r>
            <a:r>
              <a:rPr lang="de-DE" sz="2000" dirty="0" smtClean="0"/>
              <a:t> </a:t>
            </a:r>
            <a:r>
              <a:rPr lang="de-DE" sz="2000" dirty="0" err="1" smtClean="0"/>
              <a:t>only</a:t>
            </a:r>
            <a:r>
              <a:rPr lang="de-DE" sz="2000" dirty="0" smtClean="0"/>
              <a:t> limited </a:t>
            </a:r>
            <a:r>
              <a:rPr lang="de-DE" sz="2000" dirty="0" err="1" smtClean="0"/>
              <a:t>services</a:t>
            </a:r>
            <a:r>
              <a:rPr lang="de-DE" sz="2000" dirty="0" smtClean="0"/>
              <a:t> </a:t>
            </a:r>
            <a:r>
              <a:rPr lang="de-DE" sz="2000" dirty="0" err="1" smtClean="0"/>
              <a:t>implemented</a:t>
            </a:r>
            <a:r>
              <a:rPr lang="de-DE" sz="2000" dirty="0" smtClean="0"/>
              <a:t>:</a:t>
            </a:r>
          </a:p>
          <a:p>
            <a:pPr marL="342900" indent="-342900">
              <a:buFont typeface="Arial" panose="020B0604020202020204" pitchFamily="34" charset="0"/>
              <a:buChar char="•"/>
            </a:pPr>
            <a:r>
              <a:rPr lang="en-US" sz="2000" u="sng" dirty="0" smtClean="0">
                <a:hlinkClick r:id="rId3"/>
              </a:rPr>
              <a:t>https</a:t>
            </a:r>
            <a:r>
              <a:rPr lang="en-US" sz="2000" u="sng" dirty="0">
                <a:hlinkClick r:id="rId3"/>
              </a:rPr>
              <a:t>://join.fz-juelich.de/databases/obssurfacedata/stations/networks</a:t>
            </a:r>
            <a:r>
              <a:rPr lang="en-US" sz="2000" u="sng" dirty="0" smtClean="0">
                <a:hlinkClick r:id="rId3"/>
              </a:rPr>
              <a:t>/</a:t>
            </a:r>
            <a:r>
              <a:rPr lang="en-US" sz="2000" u="sng" dirty="0" smtClean="0"/>
              <a:t/>
            </a:r>
            <a:br>
              <a:rPr lang="en-US" sz="2000" u="sng" dirty="0" smtClean="0"/>
            </a:br>
            <a:r>
              <a:rPr lang="en-US" sz="2000" u="sng" dirty="0" smtClean="0"/>
              <a:t>(list of networks)</a:t>
            </a:r>
          </a:p>
          <a:p>
            <a:pPr marL="342900" indent="-342900">
              <a:buFont typeface="Arial" panose="020B0604020202020204" pitchFamily="34" charset="0"/>
              <a:buChar char="•"/>
            </a:pPr>
            <a:r>
              <a:rPr lang="en-US" sz="2000" u="sng" dirty="0" smtClean="0">
                <a:hlinkClick r:id="rId4"/>
              </a:rPr>
              <a:t>https</a:t>
            </a:r>
            <a:r>
              <a:rPr lang="en-US" sz="2000" u="sng" dirty="0">
                <a:hlinkClick r:id="rId4"/>
              </a:rPr>
              <a:t>://join.fz-juelich.de/databases/obssurfacedata/stations</a:t>
            </a:r>
            <a:r>
              <a:rPr lang="en-US" sz="2000" u="sng" dirty="0" smtClean="0">
                <a:hlinkClick r:id="rId4"/>
              </a:rPr>
              <a:t>/</a:t>
            </a:r>
            <a:r>
              <a:rPr lang="en-US" sz="2000" u="sng" dirty="0" smtClean="0"/>
              <a:t/>
            </a:r>
            <a:br>
              <a:rPr lang="en-US" sz="2000" u="sng" dirty="0" smtClean="0"/>
            </a:br>
            <a:r>
              <a:rPr lang="en-US" sz="2000" dirty="0" smtClean="0"/>
              <a:t>(list of essential metadata for all stations)</a:t>
            </a:r>
          </a:p>
          <a:p>
            <a:pPr marL="342900" indent="-342900">
              <a:buFont typeface="Arial" panose="020B0604020202020204" pitchFamily="34" charset="0"/>
              <a:buChar char="•"/>
            </a:pPr>
            <a:r>
              <a:rPr lang="en-US" sz="2000" u="sng" dirty="0">
                <a:hlinkClick r:id="rId5"/>
              </a:rPr>
              <a:t>https://join.fz-juelich.de/databases/obssurfacedata/stations/UBA/DENW057</a:t>
            </a:r>
            <a:r>
              <a:rPr lang="en-US" sz="2000" u="sng" dirty="0" smtClean="0">
                <a:hlinkClick r:id="rId5"/>
              </a:rPr>
              <a:t>/</a:t>
            </a:r>
            <a:r>
              <a:rPr lang="en-US" sz="2000" u="sng" dirty="0" smtClean="0"/>
              <a:t/>
            </a:r>
            <a:br>
              <a:rPr lang="en-US" sz="2000" u="sng" dirty="0" smtClean="0"/>
            </a:br>
            <a:r>
              <a:rPr lang="en-US" sz="2000" dirty="0" smtClean="0"/>
              <a:t>(complete metadata for one station)</a:t>
            </a:r>
          </a:p>
          <a:p>
            <a:pPr marL="342900" indent="-342900">
              <a:buFont typeface="Arial" panose="020B0604020202020204" pitchFamily="34" charset="0"/>
              <a:buChar char="•"/>
            </a:pPr>
            <a:endParaRPr lang="en-US" sz="2000" dirty="0" smtClean="0"/>
          </a:p>
          <a:p>
            <a:r>
              <a:rPr lang="en-US" sz="2000" dirty="0" smtClean="0"/>
              <a:t>Output is in JSON format.</a:t>
            </a:r>
          </a:p>
          <a:p>
            <a:endParaRPr lang="en-US" sz="2000" dirty="0" smtClean="0"/>
          </a:p>
          <a:p>
            <a:r>
              <a:rPr lang="de-DE" sz="2000" dirty="0" err="1" smtClean="0"/>
              <a:t>Example</a:t>
            </a:r>
            <a:r>
              <a:rPr lang="de-DE" sz="2000" dirty="0" smtClean="0"/>
              <a:t> </a:t>
            </a:r>
            <a:r>
              <a:rPr lang="de-DE" sz="2000" dirty="0" err="1" smtClean="0"/>
              <a:t>output</a:t>
            </a:r>
            <a:r>
              <a:rPr lang="de-DE" sz="2000" dirty="0" smtClean="0"/>
              <a:t> (</a:t>
            </a:r>
            <a:r>
              <a:rPr lang="de-DE" sz="2000" dirty="0" err="1" smtClean="0"/>
              <a:t>networks</a:t>
            </a:r>
            <a:r>
              <a:rPr lang="de-DE" sz="2000" dirty="0" smtClean="0"/>
              <a:t>):</a:t>
            </a:r>
          </a:p>
          <a:p>
            <a:r>
              <a:rPr lang="de-DE" sz="2000" dirty="0"/>
              <a:t>["NIES","EANET","UBA","AQS","RSA","AIRBASE","CAPMON","OTHER</a:t>
            </a:r>
            <a:r>
              <a:rPr lang="de-DE" sz="2000" dirty="0" smtClean="0"/>
              <a:t>",</a:t>
            </a:r>
          </a:p>
          <a:p>
            <a:r>
              <a:rPr lang="de-DE" sz="2000" dirty="0" smtClean="0"/>
              <a:t>"</a:t>
            </a:r>
            <a:r>
              <a:rPr lang="de-DE" sz="2000" dirty="0"/>
              <a:t>AUSAQN","CASTNET","ISRAQN","EMEP","GAW","NAPS","AIRMAP"]</a:t>
            </a:r>
            <a:endParaRPr lang="de-DE" sz="2000" dirty="0" smtClean="0"/>
          </a:p>
        </p:txBody>
      </p:sp>
    </p:spTree>
    <p:extLst>
      <p:ext uri="{BB962C8B-B14F-4D97-AF65-F5344CB8AC3E}">
        <p14:creationId xmlns:p14="http://schemas.microsoft.com/office/powerpoint/2010/main" val="17007522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err="1"/>
              <a:t>Experiences</a:t>
            </a:r>
            <a:r>
              <a:rPr lang="de-DE" dirty="0"/>
              <a:t> </a:t>
            </a:r>
            <a:r>
              <a:rPr lang="de-DE" dirty="0" err="1"/>
              <a:t>with</a:t>
            </a:r>
            <a:r>
              <a:rPr lang="de-DE" dirty="0"/>
              <a:t> </a:t>
            </a:r>
            <a:r>
              <a:rPr lang="de-DE" dirty="0" err="1"/>
              <a:t>adding</a:t>
            </a:r>
            <a:r>
              <a:rPr lang="de-DE" dirty="0"/>
              <a:t> </a:t>
            </a:r>
            <a:r>
              <a:rPr lang="de-DE" dirty="0" err="1"/>
              <a:t>new</a:t>
            </a:r>
            <a:r>
              <a:rPr lang="de-DE" dirty="0"/>
              <a:t> </a:t>
            </a:r>
            <a:r>
              <a:rPr lang="de-DE" dirty="0" err="1"/>
              <a:t>datasets</a:t>
            </a:r>
            <a:endParaRPr lang="de-DE" dirty="0"/>
          </a:p>
        </p:txBody>
      </p:sp>
      <p:sp>
        <p:nvSpPr>
          <p:cNvPr id="3" name="Inhaltsplatzhalter 2"/>
          <p:cNvSpPr>
            <a:spLocks noGrp="1"/>
          </p:cNvSpPr>
          <p:nvPr>
            <p:ph idx="1"/>
          </p:nvPr>
        </p:nvSpPr>
        <p:spPr>
          <a:xfrm>
            <a:off x="453974" y="1513114"/>
            <a:ext cx="8229600" cy="5148943"/>
          </a:xfrm>
        </p:spPr>
        <p:txBody>
          <a:bodyPr>
            <a:noAutofit/>
          </a:bodyPr>
          <a:lstStyle/>
          <a:p>
            <a:pPr marL="0" indent="0">
              <a:spcBef>
                <a:spcPts val="1200"/>
              </a:spcBef>
              <a:buNone/>
            </a:pPr>
            <a:r>
              <a:rPr lang="de-DE" sz="2400" dirty="0" smtClean="0"/>
              <a:t>In </a:t>
            </a:r>
            <a:r>
              <a:rPr lang="de-DE" sz="2400" dirty="0" err="1" smtClean="0"/>
              <a:t>spite</a:t>
            </a:r>
            <a:r>
              <a:rPr lang="de-DE" sz="2400" dirty="0" smtClean="0"/>
              <a:t> </a:t>
            </a:r>
            <a:r>
              <a:rPr lang="de-DE" sz="2400" dirty="0" err="1" smtClean="0"/>
              <a:t>of</a:t>
            </a:r>
            <a:r>
              <a:rPr lang="de-DE" sz="2400" dirty="0" smtClean="0"/>
              <a:t> TOAR </a:t>
            </a:r>
            <a:r>
              <a:rPr lang="de-DE" sz="2400" dirty="0" err="1" smtClean="0"/>
              <a:t>data</a:t>
            </a:r>
            <a:r>
              <a:rPr lang="de-DE" sz="2400" dirty="0" smtClean="0"/>
              <a:t> </a:t>
            </a:r>
            <a:r>
              <a:rPr lang="de-DE" sz="2400" dirty="0" err="1" smtClean="0"/>
              <a:t>submission</a:t>
            </a:r>
            <a:r>
              <a:rPr lang="de-DE" sz="2400" dirty="0" smtClean="0"/>
              <a:t> </a:t>
            </a:r>
            <a:r>
              <a:rPr lang="de-DE" sz="2400" dirty="0" err="1" smtClean="0"/>
              <a:t>guidelines</a:t>
            </a:r>
            <a:r>
              <a:rPr lang="de-DE" sz="2400" dirty="0" smtClean="0"/>
              <a:t>, </a:t>
            </a:r>
            <a:r>
              <a:rPr lang="de-DE" sz="2400" dirty="0" err="1" smtClean="0"/>
              <a:t>there</a:t>
            </a:r>
            <a:r>
              <a:rPr lang="de-DE" sz="2400" dirty="0" smtClean="0"/>
              <a:t> </a:t>
            </a:r>
            <a:r>
              <a:rPr lang="de-DE" sz="2400" dirty="0" err="1" smtClean="0"/>
              <a:t>is</a:t>
            </a:r>
            <a:r>
              <a:rPr lang="de-DE" sz="2400" dirty="0" smtClean="0"/>
              <a:t> still substantial </a:t>
            </a:r>
            <a:r>
              <a:rPr lang="de-DE" sz="2400" dirty="0" err="1" smtClean="0"/>
              <a:t>manual</a:t>
            </a:r>
            <a:r>
              <a:rPr lang="de-DE" sz="2400" dirty="0" smtClean="0"/>
              <a:t> </a:t>
            </a:r>
            <a:r>
              <a:rPr lang="de-DE" sz="2400" dirty="0" err="1" smtClean="0"/>
              <a:t>re-formatting</a:t>
            </a:r>
            <a:r>
              <a:rPr lang="de-DE" sz="2400" dirty="0" smtClean="0"/>
              <a:t> </a:t>
            </a:r>
            <a:r>
              <a:rPr lang="de-DE" sz="2400" dirty="0" err="1" smtClean="0"/>
              <a:t>necessary</a:t>
            </a:r>
            <a:r>
              <a:rPr lang="de-DE" sz="2400" dirty="0" smtClean="0"/>
              <a:t> </a:t>
            </a:r>
            <a:r>
              <a:rPr lang="de-DE" sz="2400" dirty="0" err="1" smtClean="0"/>
              <a:t>before</a:t>
            </a:r>
            <a:r>
              <a:rPr lang="de-DE" sz="2400" dirty="0" smtClean="0"/>
              <a:t> </a:t>
            </a:r>
            <a:r>
              <a:rPr lang="de-DE" sz="2400" dirty="0" err="1" smtClean="0"/>
              <a:t>data</a:t>
            </a:r>
            <a:r>
              <a:rPr lang="de-DE" sz="2400" dirty="0" smtClean="0"/>
              <a:t> </a:t>
            </a:r>
            <a:r>
              <a:rPr lang="de-DE" sz="2400" dirty="0" err="1" smtClean="0"/>
              <a:t>can</a:t>
            </a:r>
            <a:r>
              <a:rPr lang="de-DE" sz="2400" dirty="0" smtClean="0"/>
              <a:t> </a:t>
            </a:r>
            <a:r>
              <a:rPr lang="de-DE" sz="2400" dirty="0" err="1" smtClean="0"/>
              <a:t>be</a:t>
            </a:r>
            <a:r>
              <a:rPr lang="de-DE" sz="2400" dirty="0" smtClean="0"/>
              <a:t> </a:t>
            </a:r>
            <a:r>
              <a:rPr lang="de-DE" sz="2400" dirty="0" err="1" smtClean="0"/>
              <a:t>integrated</a:t>
            </a:r>
            <a:r>
              <a:rPr lang="de-DE" sz="2400" dirty="0" smtClean="0"/>
              <a:t> </a:t>
            </a:r>
            <a:r>
              <a:rPr lang="de-DE" sz="2400" dirty="0" err="1" smtClean="0"/>
              <a:t>into</a:t>
            </a:r>
            <a:r>
              <a:rPr lang="de-DE" sz="2400" dirty="0" smtClean="0"/>
              <a:t> </a:t>
            </a:r>
            <a:r>
              <a:rPr lang="de-DE" sz="2400" dirty="0" err="1" smtClean="0"/>
              <a:t>the</a:t>
            </a:r>
            <a:r>
              <a:rPr lang="de-DE" sz="2400" dirty="0" smtClean="0"/>
              <a:t> TOAR </a:t>
            </a:r>
            <a:r>
              <a:rPr lang="de-DE" sz="2400" dirty="0" err="1" smtClean="0"/>
              <a:t>database</a:t>
            </a:r>
            <a:r>
              <a:rPr lang="de-DE" sz="2400" dirty="0" smtClean="0"/>
              <a:t>.</a:t>
            </a:r>
          </a:p>
        </p:txBody>
      </p:sp>
      <p:pic>
        <p:nvPicPr>
          <p:cNvPr id="4" name="Picture 2" descr="http://www.glasbergen.com/wp-content/gallery/penguin-cartoons/div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0517" y="3004269"/>
            <a:ext cx="5478867" cy="31243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2696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spcBef>
                <a:spcPts val="1200"/>
              </a:spcBef>
            </a:pPr>
            <a:r>
              <a:rPr lang="de-DE" dirty="0"/>
              <a:t>Most </a:t>
            </a:r>
            <a:r>
              <a:rPr lang="de-DE" dirty="0" err="1"/>
              <a:t>common</a:t>
            </a:r>
            <a:r>
              <a:rPr lang="de-DE" dirty="0"/>
              <a:t> </a:t>
            </a:r>
            <a:r>
              <a:rPr lang="de-DE" dirty="0" err="1" smtClean="0"/>
              <a:t>issues</a:t>
            </a:r>
            <a:endParaRPr lang="de-DE" dirty="0"/>
          </a:p>
        </p:txBody>
      </p:sp>
      <p:sp>
        <p:nvSpPr>
          <p:cNvPr id="3" name="Inhaltsplatzhalter 2"/>
          <p:cNvSpPr>
            <a:spLocks noGrp="1"/>
          </p:cNvSpPr>
          <p:nvPr>
            <p:ph idx="1"/>
          </p:nvPr>
        </p:nvSpPr>
        <p:spPr>
          <a:xfrm>
            <a:off x="453974" y="1513114"/>
            <a:ext cx="8229600" cy="5148943"/>
          </a:xfrm>
        </p:spPr>
        <p:txBody>
          <a:bodyPr>
            <a:noAutofit/>
          </a:bodyPr>
          <a:lstStyle/>
          <a:p>
            <a:pPr marL="0" indent="0">
              <a:spcBef>
                <a:spcPts val="1200"/>
              </a:spcBef>
              <a:buNone/>
            </a:pPr>
            <a:r>
              <a:rPr lang="de-DE" sz="2400" b="1" dirty="0" err="1" smtClean="0"/>
              <a:t>date</a:t>
            </a:r>
            <a:r>
              <a:rPr lang="de-DE" sz="2400" b="1" dirty="0" smtClean="0"/>
              <a:t> </a:t>
            </a:r>
            <a:r>
              <a:rPr lang="de-DE" sz="2400" b="1" dirty="0" err="1" smtClean="0"/>
              <a:t>format</a:t>
            </a:r>
            <a:r>
              <a:rPr lang="de-DE" sz="2400" b="1" dirty="0" smtClean="0"/>
              <a:t>: </a:t>
            </a:r>
            <a:r>
              <a:rPr lang="de-DE" sz="2400" dirty="0" err="1" smtClean="0"/>
              <a:t>We</a:t>
            </a:r>
            <a:r>
              <a:rPr lang="de-DE" sz="2400" dirty="0" smtClean="0"/>
              <a:t> like </a:t>
            </a:r>
            <a:r>
              <a:rPr lang="de-DE" sz="2400" dirty="0" smtClean="0">
                <a:solidFill>
                  <a:srgbClr val="FF0000"/>
                </a:solidFill>
              </a:rPr>
              <a:t>YYYY-MM-DD </a:t>
            </a:r>
            <a:r>
              <a:rPr lang="de-DE" sz="2400" dirty="0" err="1" smtClean="0">
                <a:solidFill>
                  <a:srgbClr val="FF0000"/>
                </a:solidFill>
              </a:rPr>
              <a:t>hh:mm</a:t>
            </a:r>
            <a:r>
              <a:rPr lang="de-DE" sz="2400" dirty="0" smtClean="0"/>
              <a:t>; </a:t>
            </a:r>
            <a:br>
              <a:rPr lang="de-DE" sz="2400" dirty="0" smtClean="0"/>
            </a:br>
            <a:r>
              <a:rPr lang="de-DE" sz="2400" dirty="0" err="1" smtClean="0"/>
              <a:t>we</a:t>
            </a:r>
            <a:r>
              <a:rPr lang="de-DE" sz="2400" dirty="0" smtClean="0"/>
              <a:t> </a:t>
            </a:r>
            <a:r>
              <a:rPr lang="de-DE" sz="2400" dirty="0" err="1" smtClean="0"/>
              <a:t>get</a:t>
            </a:r>
            <a:r>
              <a:rPr lang="de-DE" sz="2400" dirty="0" smtClean="0"/>
              <a:t> </a:t>
            </a:r>
            <a:r>
              <a:rPr lang="de-DE" sz="2400" dirty="0" smtClean="0">
                <a:solidFill>
                  <a:srgbClr val="0070C0"/>
                </a:solidFill>
              </a:rPr>
              <a:t>MM/DD/YYYY </a:t>
            </a:r>
            <a:r>
              <a:rPr lang="de-DE" sz="2400" dirty="0" err="1" smtClean="0">
                <a:solidFill>
                  <a:srgbClr val="0070C0"/>
                </a:solidFill>
              </a:rPr>
              <a:t>hh:mm</a:t>
            </a:r>
            <a:r>
              <a:rPr lang="de-DE" sz="2400" dirty="0" smtClean="0"/>
              <a:t>, </a:t>
            </a:r>
            <a:r>
              <a:rPr lang="de-DE" sz="2400" dirty="0" smtClean="0">
                <a:solidFill>
                  <a:srgbClr val="0070C0"/>
                </a:solidFill>
              </a:rPr>
              <a:t>DD-MM-YYYY </a:t>
            </a:r>
            <a:r>
              <a:rPr lang="de-DE" sz="2400" dirty="0" err="1" smtClean="0">
                <a:solidFill>
                  <a:srgbClr val="0070C0"/>
                </a:solidFill>
              </a:rPr>
              <a:t>hh:mm</a:t>
            </a:r>
            <a:r>
              <a:rPr lang="de-DE" sz="2400" dirty="0" smtClean="0"/>
              <a:t>, </a:t>
            </a:r>
            <a:r>
              <a:rPr lang="de-DE" sz="2400" dirty="0" err="1" smtClean="0"/>
              <a:t>or</a:t>
            </a:r>
            <a:r>
              <a:rPr lang="de-DE" sz="2400" dirty="0" smtClean="0"/>
              <a:t> </a:t>
            </a:r>
            <a:r>
              <a:rPr lang="de-DE" sz="2400" dirty="0" err="1" smtClean="0"/>
              <a:t>others</a:t>
            </a:r>
            <a:r>
              <a:rPr lang="de-DE" sz="2400" dirty="0" smtClean="0"/>
              <a:t> (</a:t>
            </a:r>
            <a:r>
              <a:rPr lang="de-DE" sz="2400" dirty="0" err="1" smtClean="0"/>
              <a:t>and</a:t>
            </a:r>
            <a:r>
              <a:rPr lang="de-DE" sz="2400" dirty="0" smtClean="0"/>
              <a:t> </a:t>
            </a:r>
            <a:r>
              <a:rPr lang="de-DE" sz="2400" dirty="0" err="1" smtClean="0"/>
              <a:t>sometimes</a:t>
            </a:r>
            <a:r>
              <a:rPr lang="de-DE" sz="2400" dirty="0" smtClean="0"/>
              <a:t> </a:t>
            </a:r>
            <a:r>
              <a:rPr lang="de-DE" sz="2400" dirty="0" err="1" smtClean="0"/>
              <a:t>they</a:t>
            </a:r>
            <a:r>
              <a:rPr lang="de-DE" sz="2400" dirty="0" smtClean="0"/>
              <a:t> </a:t>
            </a:r>
            <a:r>
              <a:rPr lang="de-DE" sz="2400" dirty="0" err="1" smtClean="0"/>
              <a:t>change</a:t>
            </a:r>
            <a:r>
              <a:rPr lang="de-DE" sz="2400" dirty="0" smtClean="0"/>
              <a:t> </a:t>
            </a:r>
            <a:r>
              <a:rPr lang="de-DE" sz="2400" dirty="0" err="1" smtClean="0"/>
              <a:t>within</a:t>
            </a:r>
            <a:r>
              <a:rPr lang="de-DE" sz="2400" dirty="0" smtClean="0"/>
              <a:t> a </a:t>
            </a:r>
            <a:r>
              <a:rPr lang="de-DE" sz="2400" dirty="0" err="1" smtClean="0"/>
              <a:t>file</a:t>
            </a:r>
            <a:r>
              <a:rPr lang="de-DE" sz="2400" dirty="0" smtClean="0"/>
              <a:t>)</a:t>
            </a:r>
          </a:p>
          <a:p>
            <a:pPr marL="0" indent="0">
              <a:spcBef>
                <a:spcPts val="1200"/>
              </a:spcBef>
              <a:buNone/>
            </a:pPr>
            <a:r>
              <a:rPr lang="de-DE" sz="2400" dirty="0" smtClean="0">
                <a:solidFill>
                  <a:srgbClr val="0070C0"/>
                </a:solidFill>
              </a:rPr>
              <a:t>1-24 h</a:t>
            </a:r>
            <a:r>
              <a:rPr lang="de-DE" sz="2400" dirty="0" smtClean="0"/>
              <a:t> </a:t>
            </a:r>
            <a:r>
              <a:rPr lang="de-DE" sz="2400" dirty="0" err="1" smtClean="0"/>
              <a:t>instead</a:t>
            </a:r>
            <a:r>
              <a:rPr lang="de-DE" sz="2400" dirty="0" smtClean="0"/>
              <a:t> </a:t>
            </a:r>
            <a:r>
              <a:rPr lang="de-DE" sz="2400" dirty="0" err="1" smtClean="0"/>
              <a:t>of</a:t>
            </a:r>
            <a:r>
              <a:rPr lang="de-DE" sz="2400" dirty="0" smtClean="0"/>
              <a:t> </a:t>
            </a:r>
            <a:r>
              <a:rPr lang="de-DE" sz="2400" dirty="0" smtClean="0">
                <a:solidFill>
                  <a:srgbClr val="FF0000"/>
                </a:solidFill>
              </a:rPr>
              <a:t>0-23 h</a:t>
            </a:r>
            <a:r>
              <a:rPr lang="de-DE" sz="2400" dirty="0" smtClean="0"/>
              <a:t> (</a:t>
            </a:r>
            <a:r>
              <a:rPr lang="de-DE" sz="2400" dirty="0" err="1" smtClean="0"/>
              <a:t>and</a:t>
            </a:r>
            <a:r>
              <a:rPr lang="de-DE" sz="2400" dirty="0" smtClean="0"/>
              <a:t> </a:t>
            </a:r>
            <a:r>
              <a:rPr lang="de-DE" sz="2400" dirty="0" err="1" smtClean="0"/>
              <a:t>sometimes</a:t>
            </a:r>
            <a:r>
              <a:rPr lang="de-DE" sz="2400" dirty="0" smtClean="0"/>
              <a:t> „end </a:t>
            </a:r>
            <a:r>
              <a:rPr lang="de-DE" sz="2400" dirty="0" err="1" smtClean="0"/>
              <a:t>of</a:t>
            </a:r>
            <a:r>
              <a:rPr lang="de-DE" sz="2400" dirty="0" smtClean="0"/>
              <a:t> </a:t>
            </a:r>
            <a:r>
              <a:rPr lang="de-DE" sz="2400" dirty="0" err="1" smtClean="0"/>
              <a:t>interval</a:t>
            </a:r>
            <a:r>
              <a:rPr lang="de-DE" sz="2400" dirty="0" smtClean="0"/>
              <a:t>“)</a:t>
            </a:r>
          </a:p>
          <a:p>
            <a:pPr marL="0" indent="0">
              <a:spcBef>
                <a:spcPts val="1200"/>
              </a:spcBef>
              <a:buNone/>
            </a:pPr>
            <a:r>
              <a:rPr lang="de-DE" sz="2400" b="1" dirty="0" err="1" smtClean="0"/>
              <a:t>value</a:t>
            </a:r>
            <a:r>
              <a:rPr lang="de-DE" sz="2400" b="1" dirty="0" smtClean="0"/>
              <a:t> </a:t>
            </a:r>
            <a:r>
              <a:rPr lang="de-DE" sz="2400" b="1" dirty="0" err="1" smtClean="0"/>
              <a:t>separator</a:t>
            </a:r>
            <a:r>
              <a:rPr lang="de-DE" sz="2400" b="1" dirty="0" smtClean="0"/>
              <a:t>:</a:t>
            </a:r>
            <a:r>
              <a:rPr lang="de-DE" sz="2400" dirty="0" smtClean="0"/>
              <a:t> </a:t>
            </a:r>
            <a:r>
              <a:rPr lang="de-DE" sz="2400" dirty="0" err="1" smtClean="0"/>
              <a:t>We</a:t>
            </a:r>
            <a:r>
              <a:rPr lang="de-DE" sz="2400" dirty="0" smtClean="0"/>
              <a:t> like </a:t>
            </a:r>
            <a:r>
              <a:rPr lang="de-DE" sz="2400" b="1" dirty="0" smtClean="0">
                <a:solidFill>
                  <a:srgbClr val="FF0000"/>
                </a:solidFill>
              </a:rPr>
              <a:t>;</a:t>
            </a:r>
            <a:r>
              <a:rPr lang="de-DE" sz="2400" dirty="0" smtClean="0"/>
              <a:t> ; </a:t>
            </a:r>
            <a:r>
              <a:rPr lang="de-DE" sz="2400" dirty="0" err="1" smtClean="0"/>
              <a:t>we</a:t>
            </a:r>
            <a:r>
              <a:rPr lang="de-DE" sz="2400" dirty="0" smtClean="0"/>
              <a:t> </a:t>
            </a:r>
            <a:r>
              <a:rPr lang="de-DE" sz="2400" dirty="0" err="1" smtClean="0"/>
              <a:t>get</a:t>
            </a:r>
            <a:r>
              <a:rPr lang="de-DE" sz="2400" dirty="0" smtClean="0"/>
              <a:t> </a:t>
            </a:r>
            <a:r>
              <a:rPr lang="de-DE" sz="2400" b="1" dirty="0" smtClean="0">
                <a:solidFill>
                  <a:srgbClr val="0070C0"/>
                </a:solidFill>
              </a:rPr>
              <a:t>,</a:t>
            </a:r>
            <a:r>
              <a:rPr lang="de-DE" sz="2400" dirty="0" smtClean="0"/>
              <a:t> </a:t>
            </a:r>
            <a:r>
              <a:rPr lang="de-DE" sz="2400" dirty="0" err="1" smtClean="0"/>
              <a:t>or</a:t>
            </a:r>
            <a:r>
              <a:rPr lang="de-DE" sz="2400" dirty="0" smtClean="0"/>
              <a:t> </a:t>
            </a:r>
            <a:r>
              <a:rPr lang="de-DE" sz="2400" dirty="0" err="1" smtClean="0"/>
              <a:t>blanks</a:t>
            </a:r>
            <a:endParaRPr lang="de-DE" sz="2400" dirty="0" smtClean="0"/>
          </a:p>
          <a:p>
            <a:pPr marL="0" indent="0">
              <a:spcBef>
                <a:spcPts val="1200"/>
              </a:spcBef>
              <a:buNone/>
            </a:pPr>
            <a:r>
              <a:rPr lang="de-DE" sz="2400" b="1" dirty="0" err="1" smtClean="0"/>
              <a:t>metadata</a:t>
            </a:r>
            <a:r>
              <a:rPr lang="de-DE" sz="2400" b="1" dirty="0" smtClean="0"/>
              <a:t> </a:t>
            </a:r>
            <a:r>
              <a:rPr lang="de-DE" sz="2400" b="1" dirty="0" err="1" smtClean="0"/>
              <a:t>problems</a:t>
            </a:r>
            <a:r>
              <a:rPr lang="de-DE" sz="2400" b="1" dirty="0" smtClean="0"/>
              <a:t>:</a:t>
            </a:r>
            <a:r>
              <a:rPr lang="de-DE" sz="2400" dirty="0" smtClean="0"/>
              <a:t> </a:t>
            </a:r>
            <a:r>
              <a:rPr lang="de-DE" sz="2400" dirty="0" err="1" smtClean="0"/>
              <a:t>blanks</a:t>
            </a:r>
            <a:r>
              <a:rPr lang="de-DE" sz="2400" dirty="0" smtClean="0"/>
              <a:t> </a:t>
            </a:r>
            <a:r>
              <a:rPr lang="de-DE" sz="2400" dirty="0" err="1" smtClean="0"/>
              <a:t>or</a:t>
            </a:r>
            <a:r>
              <a:rPr lang="de-DE" sz="2400" dirty="0" smtClean="0"/>
              <a:t> </a:t>
            </a:r>
            <a:r>
              <a:rPr lang="de-DE" sz="2400" dirty="0" err="1" smtClean="0"/>
              <a:t>long</a:t>
            </a:r>
            <a:r>
              <a:rPr lang="de-DE" sz="2400" dirty="0" smtClean="0"/>
              <a:t> </a:t>
            </a:r>
            <a:r>
              <a:rPr lang="de-DE" sz="2400" dirty="0" err="1" smtClean="0"/>
              <a:t>names</a:t>
            </a:r>
            <a:r>
              <a:rPr lang="de-DE" sz="2400" dirty="0" smtClean="0"/>
              <a:t> </a:t>
            </a:r>
            <a:r>
              <a:rPr lang="de-DE" sz="2400" dirty="0" err="1" smtClean="0"/>
              <a:t>as</a:t>
            </a:r>
            <a:r>
              <a:rPr lang="de-DE" sz="2400" dirty="0" smtClean="0"/>
              <a:t> </a:t>
            </a:r>
            <a:r>
              <a:rPr lang="de-DE" sz="2400" dirty="0" err="1" smtClean="0"/>
              <a:t>station_id</a:t>
            </a:r>
            <a:r>
              <a:rPr lang="de-DE" sz="2400" dirty="0" smtClean="0"/>
              <a:t>, </a:t>
            </a:r>
            <a:r>
              <a:rPr lang="de-DE" sz="2400" dirty="0" err="1" smtClean="0"/>
              <a:t>wrong</a:t>
            </a:r>
            <a:r>
              <a:rPr lang="de-DE" sz="2400" dirty="0" smtClean="0"/>
              <a:t> „original </a:t>
            </a:r>
            <a:r>
              <a:rPr lang="de-DE" sz="2400" dirty="0" err="1" smtClean="0"/>
              <a:t>units</a:t>
            </a:r>
            <a:r>
              <a:rPr lang="de-DE" sz="2400" dirty="0" smtClean="0"/>
              <a:t>“, </a:t>
            </a:r>
            <a:r>
              <a:rPr lang="de-DE" sz="2400" dirty="0" err="1" smtClean="0"/>
              <a:t>wrong</a:t>
            </a:r>
            <a:r>
              <a:rPr lang="de-DE" sz="2400" dirty="0" smtClean="0"/>
              <a:t> </a:t>
            </a:r>
            <a:r>
              <a:rPr lang="de-DE" sz="2400" dirty="0" err="1" smtClean="0"/>
              <a:t>metadata</a:t>
            </a:r>
            <a:r>
              <a:rPr lang="de-DE" sz="2400" dirty="0" smtClean="0"/>
              <a:t> tags (e.g. „</a:t>
            </a:r>
            <a:r>
              <a:rPr lang="de-DE" sz="2400" dirty="0" err="1" smtClean="0"/>
              <a:t>station</a:t>
            </a:r>
            <a:r>
              <a:rPr lang="de-DE" sz="2400" dirty="0" smtClean="0"/>
              <a:t> </a:t>
            </a:r>
            <a:r>
              <a:rPr lang="de-DE" sz="2400" dirty="0" err="1" smtClean="0"/>
              <a:t>id</a:t>
            </a:r>
            <a:r>
              <a:rPr lang="de-DE" sz="2400" dirty="0" smtClean="0"/>
              <a:t>“), </a:t>
            </a:r>
            <a:r>
              <a:rPr lang="de-DE" sz="2400" dirty="0" err="1" smtClean="0"/>
              <a:t>wrong</a:t>
            </a:r>
            <a:r>
              <a:rPr lang="de-DE" sz="2400" dirty="0" smtClean="0"/>
              <a:t> </a:t>
            </a:r>
            <a:r>
              <a:rPr lang="de-DE" sz="2400" dirty="0" err="1" smtClean="0"/>
              <a:t>or</a:t>
            </a:r>
            <a:r>
              <a:rPr lang="de-DE" sz="2400" dirty="0" smtClean="0"/>
              <a:t> </a:t>
            </a:r>
            <a:r>
              <a:rPr lang="de-DE" sz="2400" dirty="0" err="1" smtClean="0"/>
              <a:t>imprecise</a:t>
            </a:r>
            <a:r>
              <a:rPr lang="de-DE" sz="2400" dirty="0" smtClean="0"/>
              <a:t> </a:t>
            </a:r>
            <a:r>
              <a:rPr lang="de-DE" sz="2400" dirty="0" err="1" smtClean="0"/>
              <a:t>coordinates</a:t>
            </a:r>
            <a:r>
              <a:rPr lang="de-DE" sz="2400" dirty="0" smtClean="0"/>
              <a:t>, etc.</a:t>
            </a:r>
          </a:p>
          <a:p>
            <a:pPr marL="0" indent="0">
              <a:spcBef>
                <a:spcPts val="1200"/>
              </a:spcBef>
              <a:buNone/>
            </a:pPr>
            <a:endParaRPr lang="de-DE" sz="2400" dirty="0" smtClean="0"/>
          </a:p>
          <a:p>
            <a:pPr marL="0" indent="0">
              <a:spcBef>
                <a:spcPts val="1200"/>
              </a:spcBef>
              <a:buNone/>
            </a:pPr>
            <a:r>
              <a:rPr lang="de-DE" sz="2400" dirty="0" smtClean="0"/>
              <a:t>Sabine </a:t>
            </a:r>
            <a:r>
              <a:rPr lang="de-DE" sz="2400" dirty="0" err="1" smtClean="0"/>
              <a:t>can</a:t>
            </a:r>
            <a:r>
              <a:rPr lang="de-DE" sz="2400" dirty="0" smtClean="0"/>
              <a:t> deal </a:t>
            </a:r>
            <a:r>
              <a:rPr lang="de-DE" sz="2400" dirty="0" err="1" smtClean="0"/>
              <a:t>with</a:t>
            </a:r>
            <a:r>
              <a:rPr lang="de-DE" sz="2400" dirty="0" smtClean="0"/>
              <a:t> </a:t>
            </a:r>
            <a:r>
              <a:rPr lang="de-DE" sz="2400" dirty="0" err="1" smtClean="0"/>
              <a:t>most</a:t>
            </a:r>
            <a:r>
              <a:rPr lang="de-DE" sz="2400" dirty="0" smtClean="0"/>
              <a:t> </a:t>
            </a:r>
            <a:r>
              <a:rPr lang="de-DE" sz="2400" dirty="0" err="1" smtClean="0"/>
              <a:t>issues</a:t>
            </a:r>
            <a:r>
              <a:rPr lang="de-DE" sz="2400" dirty="0" smtClean="0"/>
              <a:t>, but </a:t>
            </a:r>
            <a:r>
              <a:rPr lang="de-DE" sz="2400" dirty="0" err="1" smtClean="0"/>
              <a:t>this</a:t>
            </a:r>
            <a:r>
              <a:rPr lang="de-DE" sz="2400" dirty="0" smtClean="0"/>
              <a:t> </a:t>
            </a:r>
            <a:r>
              <a:rPr lang="de-DE" sz="2400" dirty="0" err="1" smtClean="0"/>
              <a:t>takes</a:t>
            </a:r>
            <a:r>
              <a:rPr lang="de-DE" sz="2400" dirty="0" smtClean="0"/>
              <a:t> extra time. </a:t>
            </a:r>
            <a:r>
              <a:rPr lang="de-DE" sz="2400" dirty="0" err="1" smtClean="0"/>
              <a:t>Please</a:t>
            </a:r>
            <a:r>
              <a:rPr lang="de-DE" sz="2400" dirty="0" smtClean="0"/>
              <a:t> </a:t>
            </a:r>
            <a:r>
              <a:rPr lang="de-DE" sz="2400" dirty="0" err="1" smtClean="0"/>
              <a:t>try</a:t>
            </a:r>
            <a:r>
              <a:rPr lang="de-DE" sz="2400" dirty="0" smtClean="0"/>
              <a:t> </a:t>
            </a:r>
            <a:r>
              <a:rPr lang="de-DE" sz="2400" dirty="0" err="1" smtClean="0"/>
              <a:t>to</a:t>
            </a:r>
            <a:r>
              <a:rPr lang="de-DE" sz="2400" dirty="0" smtClean="0"/>
              <a:t> follow </a:t>
            </a:r>
            <a:r>
              <a:rPr lang="de-DE" sz="2400" dirty="0" err="1" smtClean="0"/>
              <a:t>rules</a:t>
            </a:r>
            <a:r>
              <a:rPr lang="de-DE" sz="2400" dirty="0" smtClean="0"/>
              <a:t> </a:t>
            </a:r>
            <a:r>
              <a:rPr lang="de-DE" sz="2400" dirty="0" err="1" smtClean="0"/>
              <a:t>to</a:t>
            </a:r>
            <a:r>
              <a:rPr lang="de-DE" sz="2400" dirty="0" smtClean="0"/>
              <a:t> </a:t>
            </a:r>
            <a:r>
              <a:rPr lang="de-DE" sz="2400" dirty="0" err="1" smtClean="0"/>
              <a:t>the</a:t>
            </a:r>
            <a:r>
              <a:rPr lang="de-DE" sz="2400" dirty="0" smtClean="0"/>
              <a:t> </a:t>
            </a:r>
            <a:r>
              <a:rPr lang="de-DE" sz="2400" dirty="0" err="1" smtClean="0"/>
              <a:t>letter</a:t>
            </a:r>
            <a:r>
              <a:rPr lang="de-DE" sz="2400" dirty="0" smtClean="0"/>
              <a:t> </a:t>
            </a:r>
            <a:r>
              <a:rPr lang="de-DE" sz="2400" dirty="0" err="1" smtClean="0"/>
              <a:t>and</a:t>
            </a:r>
            <a:r>
              <a:rPr lang="de-DE" sz="2400" dirty="0" smtClean="0"/>
              <a:t> </a:t>
            </a:r>
            <a:r>
              <a:rPr lang="de-DE" sz="2400" dirty="0" err="1" smtClean="0"/>
              <a:t>ask</a:t>
            </a:r>
            <a:r>
              <a:rPr lang="de-DE" sz="2400" dirty="0" smtClean="0"/>
              <a:t> </a:t>
            </a:r>
            <a:r>
              <a:rPr lang="de-DE" sz="2400" dirty="0" err="1" smtClean="0"/>
              <a:t>if</a:t>
            </a:r>
            <a:r>
              <a:rPr lang="de-DE" sz="2400" dirty="0" smtClean="0"/>
              <a:t> </a:t>
            </a:r>
            <a:r>
              <a:rPr lang="de-DE" sz="2400" dirty="0" err="1" smtClean="0"/>
              <a:t>uncertain</a:t>
            </a:r>
            <a:r>
              <a:rPr lang="de-DE" sz="2400" dirty="0" smtClean="0"/>
              <a:t>!</a:t>
            </a:r>
            <a:endParaRPr lang="de-DE" sz="2400" dirty="0"/>
          </a:p>
        </p:txBody>
      </p:sp>
      <p:sp>
        <p:nvSpPr>
          <p:cNvPr id="4" name="Textfeld 3"/>
          <p:cNvSpPr txBox="1"/>
          <p:nvPr/>
        </p:nvSpPr>
        <p:spPr>
          <a:xfrm>
            <a:off x="217714" y="141906"/>
            <a:ext cx="3760068" cy="369332"/>
          </a:xfrm>
          <a:prstGeom prst="rect">
            <a:avLst/>
          </a:prstGeom>
          <a:noFill/>
        </p:spPr>
        <p:txBody>
          <a:bodyPr wrap="none" rtlCol="0">
            <a:spAutoFit/>
          </a:bodyPr>
          <a:lstStyle/>
          <a:p>
            <a:r>
              <a:rPr lang="de-DE" dirty="0" err="1"/>
              <a:t>Experiences</a:t>
            </a:r>
            <a:r>
              <a:rPr lang="de-DE" dirty="0"/>
              <a:t> </a:t>
            </a:r>
            <a:r>
              <a:rPr lang="de-DE" dirty="0" err="1"/>
              <a:t>with</a:t>
            </a:r>
            <a:r>
              <a:rPr lang="de-DE" dirty="0"/>
              <a:t> </a:t>
            </a:r>
            <a:r>
              <a:rPr lang="de-DE" dirty="0" err="1"/>
              <a:t>adding</a:t>
            </a:r>
            <a:r>
              <a:rPr lang="de-DE" dirty="0"/>
              <a:t> </a:t>
            </a:r>
            <a:r>
              <a:rPr lang="de-DE" dirty="0" err="1"/>
              <a:t>new</a:t>
            </a:r>
            <a:r>
              <a:rPr lang="de-DE" dirty="0"/>
              <a:t> </a:t>
            </a:r>
            <a:r>
              <a:rPr lang="de-DE" dirty="0" err="1"/>
              <a:t>datasets</a:t>
            </a:r>
            <a:endParaRPr lang="de-DE" dirty="0"/>
          </a:p>
        </p:txBody>
      </p:sp>
    </p:spTree>
    <p:extLst>
      <p:ext uri="{BB962C8B-B14F-4D97-AF65-F5344CB8AC3E}">
        <p14:creationId xmlns:p14="http://schemas.microsoft.com/office/powerpoint/2010/main" val="33231434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Dataset </a:t>
            </a:r>
            <a:r>
              <a:rPr lang="de-DE" dirty="0" err="1"/>
              <a:t>status</a:t>
            </a:r>
            <a:r>
              <a:rPr lang="de-DE" dirty="0"/>
              <a:t> </a:t>
            </a:r>
            <a:r>
              <a:rPr lang="de-DE" dirty="0" err="1"/>
              <a:t>and</a:t>
            </a:r>
            <a:r>
              <a:rPr lang="de-DE" dirty="0"/>
              <a:t> open </a:t>
            </a:r>
            <a:r>
              <a:rPr lang="de-DE" dirty="0" err="1" smtClean="0"/>
              <a:t>issues</a:t>
            </a:r>
            <a:r>
              <a:rPr lang="de-DE" dirty="0" smtClean="0"/>
              <a:t/>
            </a:r>
            <a:br>
              <a:rPr lang="de-DE" dirty="0" smtClean="0"/>
            </a:br>
            <a:r>
              <a:rPr lang="de-DE" sz="3600" dirty="0" smtClean="0"/>
              <a:t>- Surface </a:t>
            </a:r>
            <a:r>
              <a:rPr lang="de-DE" sz="3600" dirty="0" err="1" smtClean="0"/>
              <a:t>ozone</a:t>
            </a:r>
            <a:r>
              <a:rPr lang="de-DE" sz="3600" dirty="0" smtClean="0"/>
              <a:t> </a:t>
            </a:r>
            <a:r>
              <a:rPr lang="de-DE" sz="3600" dirty="0" err="1" smtClean="0"/>
              <a:t>data</a:t>
            </a:r>
            <a:endParaRPr lang="de-DE" dirty="0"/>
          </a:p>
        </p:txBody>
      </p:sp>
      <p:sp>
        <p:nvSpPr>
          <p:cNvPr id="3" name="Inhaltsplatzhalter 2"/>
          <p:cNvSpPr>
            <a:spLocks noGrp="1"/>
          </p:cNvSpPr>
          <p:nvPr>
            <p:ph idx="1"/>
          </p:nvPr>
        </p:nvSpPr>
        <p:spPr>
          <a:xfrm>
            <a:off x="453974" y="1545771"/>
            <a:ext cx="8229600" cy="4539146"/>
          </a:xfrm>
        </p:spPr>
        <p:txBody>
          <a:bodyPr>
            <a:normAutofit/>
          </a:bodyPr>
          <a:lstStyle/>
          <a:p>
            <a:pPr marL="0" indent="0">
              <a:spcBef>
                <a:spcPts val="1200"/>
              </a:spcBef>
              <a:buNone/>
            </a:pPr>
            <a:r>
              <a:rPr lang="de-DE" sz="2400" i="1" dirty="0" smtClean="0"/>
              <a:t>Total </a:t>
            </a:r>
            <a:r>
              <a:rPr lang="de-DE" sz="2400" i="1" dirty="0" err="1" smtClean="0"/>
              <a:t>datasets</a:t>
            </a:r>
            <a:r>
              <a:rPr lang="de-DE" sz="2400" i="1" dirty="0" smtClean="0"/>
              <a:t> in </a:t>
            </a:r>
            <a:r>
              <a:rPr lang="de-DE" sz="2400" i="1" dirty="0" err="1" smtClean="0"/>
              <a:t>database</a:t>
            </a:r>
            <a:r>
              <a:rPr lang="de-DE" sz="2400" i="1" dirty="0" smtClean="0"/>
              <a:t>: </a:t>
            </a:r>
            <a:r>
              <a:rPr lang="en-US" sz="2400" i="1" dirty="0"/>
              <a:t>7374 data series </a:t>
            </a:r>
            <a:r>
              <a:rPr lang="en-US" sz="2400" i="1" dirty="0" smtClean="0"/>
              <a:t>at </a:t>
            </a:r>
            <a:r>
              <a:rPr lang="en-US" sz="2400" i="1" dirty="0"/>
              <a:t>7365 stations</a:t>
            </a:r>
            <a:endParaRPr lang="de-DE" sz="2400" i="1" dirty="0" smtClean="0"/>
          </a:p>
          <a:p>
            <a:pPr marL="0" indent="0">
              <a:spcBef>
                <a:spcPts val="1200"/>
              </a:spcBef>
              <a:buNone/>
            </a:pPr>
            <a:r>
              <a:rPr lang="de-DE" sz="2400" i="1" dirty="0" err="1" smtClean="0"/>
              <a:t>Added</a:t>
            </a:r>
            <a:r>
              <a:rPr lang="de-DE" sz="2400" i="1" dirty="0" smtClean="0"/>
              <a:t> </a:t>
            </a:r>
            <a:r>
              <a:rPr lang="de-DE" sz="2400" i="1" dirty="0" err="1" smtClean="0"/>
              <a:t>since</a:t>
            </a:r>
            <a:r>
              <a:rPr lang="de-DE" sz="2400" i="1" dirty="0" smtClean="0"/>
              <a:t> 1 May 2015 (after Madrid </a:t>
            </a:r>
            <a:r>
              <a:rPr lang="de-DE" sz="2400" i="1" dirty="0" err="1" smtClean="0"/>
              <a:t>meeting</a:t>
            </a:r>
            <a:r>
              <a:rPr lang="de-DE" sz="2400" i="1" dirty="0" smtClean="0"/>
              <a:t>): 1767 (4211*)</a:t>
            </a:r>
          </a:p>
          <a:p>
            <a:pPr marL="0" indent="0">
              <a:spcBef>
                <a:spcPts val="3600"/>
              </a:spcBef>
              <a:buNone/>
            </a:pPr>
            <a:r>
              <a:rPr lang="de-DE" sz="2400" b="1" dirty="0" smtClean="0"/>
              <a:t>Regional </a:t>
            </a:r>
            <a:r>
              <a:rPr lang="de-DE" sz="2400" b="1" dirty="0" err="1" smtClean="0"/>
              <a:t>statistics</a:t>
            </a:r>
            <a:r>
              <a:rPr lang="de-DE" sz="2400" b="1" dirty="0" smtClean="0"/>
              <a:t>:</a:t>
            </a:r>
          </a:p>
          <a:p>
            <a:pPr marL="0" indent="0">
              <a:spcBef>
                <a:spcPts val="1200"/>
              </a:spcBef>
              <a:buNone/>
            </a:pPr>
            <a:endParaRPr lang="de-DE" dirty="0"/>
          </a:p>
        </p:txBody>
      </p:sp>
      <p:sp>
        <p:nvSpPr>
          <p:cNvPr id="4" name="Textfeld 3"/>
          <p:cNvSpPr txBox="1"/>
          <p:nvPr/>
        </p:nvSpPr>
        <p:spPr>
          <a:xfrm>
            <a:off x="5003818" y="2576935"/>
            <a:ext cx="3930115" cy="369332"/>
          </a:xfrm>
          <a:prstGeom prst="rect">
            <a:avLst/>
          </a:prstGeom>
          <a:noFill/>
        </p:spPr>
        <p:txBody>
          <a:bodyPr wrap="none" rtlCol="0">
            <a:spAutoFit/>
          </a:bodyPr>
          <a:lstStyle/>
          <a:p>
            <a:r>
              <a:rPr lang="de-DE" dirty="0" smtClean="0"/>
              <a:t>* </a:t>
            </a:r>
            <a:r>
              <a:rPr lang="de-DE" dirty="0" err="1" smtClean="0"/>
              <a:t>includes</a:t>
            </a:r>
            <a:r>
              <a:rPr lang="de-DE" dirty="0" smtClean="0"/>
              <a:t> </a:t>
            </a:r>
            <a:r>
              <a:rPr lang="de-DE" dirty="0" err="1" smtClean="0"/>
              <a:t>updates</a:t>
            </a:r>
            <a:r>
              <a:rPr lang="de-DE" dirty="0" smtClean="0"/>
              <a:t> </a:t>
            </a:r>
            <a:r>
              <a:rPr lang="de-DE" dirty="0" err="1" smtClean="0"/>
              <a:t>of</a:t>
            </a:r>
            <a:r>
              <a:rPr lang="de-DE" dirty="0" smtClean="0"/>
              <a:t> AQS </a:t>
            </a:r>
            <a:r>
              <a:rPr lang="de-DE" dirty="0" err="1" smtClean="0"/>
              <a:t>and</a:t>
            </a:r>
            <a:r>
              <a:rPr lang="de-DE" dirty="0" smtClean="0"/>
              <a:t> CASTNET</a:t>
            </a:r>
            <a:endParaRPr lang="de-DE" dirty="0"/>
          </a:p>
        </p:txBody>
      </p:sp>
      <p:graphicFrame>
        <p:nvGraphicFramePr>
          <p:cNvPr id="5" name="Tabelle 4"/>
          <p:cNvGraphicFramePr>
            <a:graphicFrameLocks noGrp="1"/>
          </p:cNvGraphicFramePr>
          <p:nvPr>
            <p:extLst>
              <p:ext uri="{D42A27DB-BD31-4B8C-83A1-F6EECF244321}">
                <p14:modId xmlns:p14="http://schemas.microsoft.com/office/powerpoint/2010/main" val="4016764455"/>
              </p:ext>
            </p:extLst>
          </p:nvPr>
        </p:nvGraphicFramePr>
        <p:xfrm>
          <a:off x="1706335" y="3677185"/>
          <a:ext cx="6066065" cy="2377440"/>
        </p:xfrm>
        <a:graphic>
          <a:graphicData uri="http://schemas.openxmlformats.org/drawingml/2006/table">
            <a:tbl>
              <a:tblPr bandRow="1">
                <a:tableStyleId>{5C22544A-7EE6-4342-B048-85BDC9FD1C3A}</a:tableStyleId>
              </a:tblPr>
              <a:tblGrid>
                <a:gridCol w="3217574"/>
                <a:gridCol w="2848491"/>
              </a:tblGrid>
              <a:tr h="370840">
                <a:tc>
                  <a:txBody>
                    <a:bodyPr/>
                    <a:lstStyle/>
                    <a:p>
                      <a:r>
                        <a:rPr lang="de-DE" sz="2000" dirty="0" err="1" smtClean="0"/>
                        <a:t>Asia</a:t>
                      </a:r>
                      <a:r>
                        <a:rPr lang="de-DE" sz="2000" dirty="0" smtClean="0"/>
                        <a:t> (w/o </a:t>
                      </a:r>
                      <a:r>
                        <a:rPr lang="de-DE" sz="2000" dirty="0" err="1" smtClean="0"/>
                        <a:t>Russia</a:t>
                      </a:r>
                      <a:r>
                        <a:rPr lang="de-DE" sz="2000" dirty="0" smtClean="0"/>
                        <a:t>)</a:t>
                      </a:r>
                      <a:endParaRPr lang="de-DE" sz="2000" dirty="0"/>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2000" dirty="0" smtClean="0"/>
                        <a:t>1288 </a:t>
                      </a:r>
                      <a:r>
                        <a:rPr lang="de-DE" sz="2000" dirty="0" err="1" smtClean="0"/>
                        <a:t>records</a:t>
                      </a:r>
                      <a:r>
                        <a:rPr lang="de-DE" sz="2000" dirty="0" smtClean="0"/>
                        <a:t> </a:t>
                      </a:r>
                    </a:p>
                  </a:txBody>
                  <a:tcPr marL="68580" marR="68580"/>
                </a:tc>
              </a:tr>
              <a:tr h="370840">
                <a:tc>
                  <a:txBody>
                    <a:bodyPr/>
                    <a:lstStyle/>
                    <a:p>
                      <a:pPr marL="0" indent="0">
                        <a:spcBef>
                          <a:spcPts val="1200"/>
                        </a:spcBef>
                        <a:buNone/>
                      </a:pPr>
                      <a:r>
                        <a:rPr lang="de-DE" sz="2000" dirty="0" err="1" smtClean="0"/>
                        <a:t>Oceania</a:t>
                      </a:r>
                      <a:r>
                        <a:rPr lang="de-DE" sz="2000" dirty="0" smtClean="0"/>
                        <a:t> </a:t>
                      </a:r>
                      <a:r>
                        <a:rPr lang="de-DE" sz="2000" dirty="0" err="1" smtClean="0"/>
                        <a:t>and</a:t>
                      </a:r>
                      <a:r>
                        <a:rPr lang="de-DE" sz="2000" dirty="0" smtClean="0"/>
                        <a:t> </a:t>
                      </a:r>
                      <a:r>
                        <a:rPr lang="de-DE" sz="2000" dirty="0" err="1" smtClean="0"/>
                        <a:t>Indonesia</a:t>
                      </a:r>
                      <a:endParaRPr lang="de-DE" sz="2000" dirty="0" smtClean="0"/>
                    </a:p>
                  </a:txBody>
                  <a:tcPr marL="68580" marR="68580"/>
                </a:tc>
                <a:tc>
                  <a:txBody>
                    <a:bodyPr/>
                    <a:lstStyle/>
                    <a:p>
                      <a:r>
                        <a:rPr lang="de-DE" sz="2000" dirty="0" smtClean="0"/>
                        <a:t> </a:t>
                      </a:r>
                      <a:r>
                        <a:rPr lang="de-DE" sz="2000" baseline="0" dirty="0" smtClean="0"/>
                        <a:t>  </a:t>
                      </a:r>
                      <a:r>
                        <a:rPr lang="de-DE" sz="2000" dirty="0" smtClean="0"/>
                        <a:t> 54 </a:t>
                      </a:r>
                      <a:r>
                        <a:rPr lang="de-DE" sz="2000" dirty="0" err="1" smtClean="0"/>
                        <a:t>records</a:t>
                      </a:r>
                      <a:endParaRPr lang="de-DE" sz="2000" dirty="0"/>
                    </a:p>
                  </a:txBody>
                  <a:tcPr marL="68580" marR="68580"/>
                </a:tc>
              </a:tr>
              <a:tr h="370840">
                <a:tc>
                  <a:txBody>
                    <a:bodyPr/>
                    <a:lstStyle/>
                    <a:p>
                      <a:r>
                        <a:rPr lang="de-DE" sz="2000" dirty="0" err="1" smtClean="0"/>
                        <a:t>Africa</a:t>
                      </a:r>
                      <a:r>
                        <a:rPr lang="de-DE" sz="2000" dirty="0" smtClean="0"/>
                        <a:t> </a:t>
                      </a:r>
                      <a:r>
                        <a:rPr lang="de-DE" sz="2000" dirty="0" err="1" smtClean="0"/>
                        <a:t>and</a:t>
                      </a:r>
                      <a:r>
                        <a:rPr lang="de-DE" sz="2000" dirty="0" smtClean="0"/>
                        <a:t> </a:t>
                      </a:r>
                      <a:r>
                        <a:rPr lang="de-DE" sz="2000" dirty="0" err="1" smtClean="0"/>
                        <a:t>Middle</a:t>
                      </a:r>
                      <a:r>
                        <a:rPr lang="de-DE" sz="2000" dirty="0" smtClean="0"/>
                        <a:t> East</a:t>
                      </a:r>
                      <a:endParaRPr lang="de-DE" sz="2000" dirty="0"/>
                    </a:p>
                  </a:txBody>
                  <a:tcPr marL="68580" marR="68580"/>
                </a:tc>
                <a:tc>
                  <a:txBody>
                    <a:bodyPr/>
                    <a:lstStyle/>
                    <a:p>
                      <a:r>
                        <a:rPr lang="de-DE" sz="2000" dirty="0" smtClean="0">
                          <a:solidFill>
                            <a:schemeClr val="tx1"/>
                          </a:solidFill>
                        </a:rPr>
                        <a:t>  </a:t>
                      </a:r>
                      <a:r>
                        <a:rPr lang="de-DE" sz="2000" baseline="0" dirty="0" smtClean="0">
                          <a:solidFill>
                            <a:schemeClr val="tx1"/>
                          </a:solidFill>
                        </a:rPr>
                        <a:t>  </a:t>
                      </a:r>
                      <a:r>
                        <a:rPr lang="de-DE" sz="2000" dirty="0" smtClean="0">
                          <a:solidFill>
                            <a:schemeClr val="tx1"/>
                          </a:solidFill>
                        </a:rPr>
                        <a:t>98 </a:t>
                      </a:r>
                      <a:r>
                        <a:rPr lang="de-DE" sz="2000" dirty="0" err="1" smtClean="0"/>
                        <a:t>records</a:t>
                      </a:r>
                      <a:endParaRPr lang="de-DE" sz="2000" dirty="0"/>
                    </a:p>
                  </a:txBody>
                  <a:tcPr marL="68580" marR="68580"/>
                </a:tc>
              </a:tr>
              <a:tr h="370840">
                <a:tc>
                  <a:txBody>
                    <a:bodyPr/>
                    <a:lstStyle/>
                    <a:p>
                      <a:r>
                        <a:rPr lang="de-DE" sz="2000" dirty="0" smtClean="0"/>
                        <a:t>South </a:t>
                      </a:r>
                      <a:r>
                        <a:rPr lang="de-DE" sz="2000" dirty="0" err="1" smtClean="0"/>
                        <a:t>and</a:t>
                      </a:r>
                      <a:r>
                        <a:rPr lang="de-DE" sz="2000" dirty="0" smtClean="0"/>
                        <a:t> Central </a:t>
                      </a:r>
                      <a:r>
                        <a:rPr lang="de-DE" sz="2000" dirty="0" err="1" smtClean="0"/>
                        <a:t>America</a:t>
                      </a:r>
                      <a:endParaRPr lang="de-DE" sz="2000" dirty="0"/>
                    </a:p>
                  </a:txBody>
                  <a:tcPr marL="68580" marR="68580"/>
                </a:tc>
                <a:tc>
                  <a:txBody>
                    <a:bodyPr/>
                    <a:lstStyle/>
                    <a:p>
                      <a:r>
                        <a:rPr lang="de-DE" sz="2000" dirty="0" smtClean="0"/>
                        <a:t> </a:t>
                      </a:r>
                      <a:r>
                        <a:rPr lang="de-DE" sz="2000" baseline="0" dirty="0" smtClean="0"/>
                        <a:t>   35</a:t>
                      </a:r>
                      <a:r>
                        <a:rPr lang="de-DE" sz="2000" dirty="0" smtClean="0"/>
                        <a:t> </a:t>
                      </a:r>
                      <a:r>
                        <a:rPr lang="de-DE" sz="2000" dirty="0" err="1" smtClean="0"/>
                        <a:t>records</a:t>
                      </a:r>
                      <a:endParaRPr lang="de-DE" sz="2000" dirty="0"/>
                    </a:p>
                  </a:txBody>
                  <a:tcPr marL="68580" marR="68580"/>
                </a:tc>
              </a:tr>
              <a:tr h="370840">
                <a:tc>
                  <a:txBody>
                    <a:bodyPr/>
                    <a:lstStyle/>
                    <a:p>
                      <a:r>
                        <a:rPr lang="de-DE" sz="2000" dirty="0" smtClean="0"/>
                        <a:t>North </a:t>
                      </a:r>
                      <a:r>
                        <a:rPr lang="de-DE" sz="2000" dirty="0" err="1" smtClean="0"/>
                        <a:t>America</a:t>
                      </a:r>
                      <a:endParaRPr lang="de-DE" sz="2000" dirty="0"/>
                    </a:p>
                  </a:txBody>
                  <a:tcPr marL="68580" marR="68580"/>
                </a:tc>
                <a:tc>
                  <a:txBody>
                    <a:bodyPr/>
                    <a:lstStyle/>
                    <a:p>
                      <a:r>
                        <a:rPr lang="de-DE" sz="2000" dirty="0" smtClean="0"/>
                        <a:t>2858 </a:t>
                      </a:r>
                      <a:r>
                        <a:rPr lang="de-DE" sz="2000" dirty="0" err="1" smtClean="0"/>
                        <a:t>records</a:t>
                      </a:r>
                      <a:endParaRPr lang="de-DE" sz="2000" dirty="0"/>
                    </a:p>
                  </a:txBody>
                  <a:tcPr marL="68580" marR="68580"/>
                </a:tc>
              </a:tr>
              <a:tr h="370840">
                <a:tc>
                  <a:txBody>
                    <a:bodyPr/>
                    <a:lstStyle/>
                    <a:p>
                      <a:r>
                        <a:rPr lang="de-DE" sz="2000" dirty="0" smtClean="0"/>
                        <a:t>Europe</a:t>
                      </a:r>
                      <a:endParaRPr lang="de-DE" sz="2000" dirty="0"/>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2000" dirty="0" smtClean="0"/>
                        <a:t>4303 </a:t>
                      </a:r>
                      <a:r>
                        <a:rPr lang="de-DE" sz="2000" dirty="0" err="1" smtClean="0"/>
                        <a:t>records</a:t>
                      </a:r>
                      <a:endParaRPr lang="de-DE" sz="2000" dirty="0" smtClean="0"/>
                    </a:p>
                  </a:txBody>
                  <a:tcPr marL="68580" marR="68580"/>
                </a:tc>
              </a:tr>
            </a:tbl>
          </a:graphicData>
        </a:graphic>
      </p:graphicFrame>
      <p:sp>
        <p:nvSpPr>
          <p:cNvPr id="6" name="Textfeld 5"/>
          <p:cNvSpPr txBox="1"/>
          <p:nvPr/>
        </p:nvSpPr>
        <p:spPr>
          <a:xfrm>
            <a:off x="1777999" y="6334667"/>
            <a:ext cx="4860048" cy="369332"/>
          </a:xfrm>
          <a:prstGeom prst="rect">
            <a:avLst/>
          </a:prstGeom>
          <a:noFill/>
        </p:spPr>
        <p:txBody>
          <a:bodyPr wrap="none" rtlCol="0">
            <a:spAutoFit/>
          </a:bodyPr>
          <a:lstStyle/>
          <a:p>
            <a:r>
              <a:rPr lang="de-DE" dirty="0" smtClean="0"/>
              <a:t>total: 8636 </a:t>
            </a:r>
            <a:r>
              <a:rPr lang="de-DE" dirty="0" err="1" smtClean="0"/>
              <a:t>ozone</a:t>
            </a:r>
            <a:r>
              <a:rPr lang="de-DE" dirty="0" smtClean="0"/>
              <a:t> </a:t>
            </a:r>
            <a:r>
              <a:rPr lang="de-DE" dirty="0" err="1" smtClean="0"/>
              <a:t>records</a:t>
            </a:r>
            <a:r>
              <a:rPr lang="de-DE" dirty="0" smtClean="0"/>
              <a:t>, ~400 </a:t>
            </a:r>
            <a:r>
              <a:rPr lang="de-DE" dirty="0" err="1" smtClean="0"/>
              <a:t>mio</a:t>
            </a:r>
            <a:r>
              <a:rPr lang="de-DE" dirty="0" smtClean="0"/>
              <a:t> </a:t>
            </a:r>
            <a:r>
              <a:rPr lang="de-DE" dirty="0" err="1" smtClean="0"/>
              <a:t>hourly</a:t>
            </a:r>
            <a:r>
              <a:rPr lang="de-DE" dirty="0" smtClean="0"/>
              <a:t> </a:t>
            </a:r>
            <a:r>
              <a:rPr lang="de-DE" smtClean="0"/>
              <a:t>values</a:t>
            </a:r>
            <a:endParaRPr lang="de-DE" dirty="0"/>
          </a:p>
        </p:txBody>
      </p:sp>
    </p:spTree>
    <p:extLst>
      <p:ext uri="{BB962C8B-B14F-4D97-AF65-F5344CB8AC3E}">
        <p14:creationId xmlns:p14="http://schemas.microsoft.com/office/powerpoint/2010/main" val="37925012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feld 5"/>
          <p:cNvSpPr txBox="1"/>
          <p:nvPr/>
        </p:nvSpPr>
        <p:spPr>
          <a:xfrm>
            <a:off x="89807" y="152399"/>
            <a:ext cx="3066032" cy="369332"/>
          </a:xfrm>
          <a:prstGeom prst="rect">
            <a:avLst/>
          </a:prstGeom>
          <a:noFill/>
        </p:spPr>
        <p:txBody>
          <a:bodyPr wrap="none" rtlCol="0">
            <a:spAutoFit/>
          </a:bodyPr>
          <a:lstStyle/>
          <a:p>
            <a:r>
              <a:rPr lang="de-DE" dirty="0"/>
              <a:t>Dataset </a:t>
            </a:r>
            <a:r>
              <a:rPr lang="de-DE" dirty="0" err="1"/>
              <a:t>status</a:t>
            </a:r>
            <a:r>
              <a:rPr lang="de-DE" dirty="0"/>
              <a:t> </a:t>
            </a:r>
            <a:r>
              <a:rPr lang="de-DE" dirty="0" err="1"/>
              <a:t>and</a:t>
            </a:r>
            <a:r>
              <a:rPr lang="de-DE" dirty="0"/>
              <a:t> open </a:t>
            </a:r>
            <a:r>
              <a:rPr lang="de-DE" dirty="0" err="1"/>
              <a:t>issues</a:t>
            </a:r>
            <a:endParaRPr lang="de-DE" dirty="0"/>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2579" y="3642273"/>
            <a:ext cx="2972058" cy="2648942"/>
          </a:xfrm>
          <a:prstGeom prst="rect">
            <a:avLst/>
          </a:prstGeom>
        </p:spPr>
      </p:pic>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605" y="847171"/>
            <a:ext cx="2981203" cy="2648942"/>
          </a:xfrm>
          <a:prstGeom prst="rect">
            <a:avLst/>
          </a:prstGeom>
        </p:spPr>
      </p:pic>
      <p:pic>
        <p:nvPicPr>
          <p:cNvPr id="9" name="Grafi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6845" y="850219"/>
            <a:ext cx="2967485" cy="2645894"/>
          </a:xfrm>
          <a:prstGeom prst="rect">
            <a:avLst/>
          </a:prstGeom>
        </p:spPr>
      </p:pic>
      <p:pic>
        <p:nvPicPr>
          <p:cNvPr id="10" name="Grafik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2808" y="847171"/>
            <a:ext cx="2969771" cy="2648942"/>
          </a:xfrm>
          <a:prstGeom prst="rect">
            <a:avLst/>
          </a:prstGeom>
        </p:spPr>
      </p:pic>
      <p:pic>
        <p:nvPicPr>
          <p:cNvPr id="11" name="Grafik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5323" y="3642273"/>
            <a:ext cx="2967485" cy="2651990"/>
          </a:xfrm>
          <a:prstGeom prst="rect">
            <a:avLst/>
          </a:prstGeom>
        </p:spPr>
      </p:pic>
      <p:pic>
        <p:nvPicPr>
          <p:cNvPr id="12" name="Grafik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22808" y="3640768"/>
            <a:ext cx="2965199" cy="2642845"/>
          </a:xfrm>
          <a:prstGeom prst="rect">
            <a:avLst/>
          </a:prstGeom>
        </p:spPr>
      </p:pic>
      <p:pic>
        <p:nvPicPr>
          <p:cNvPr id="4" name="Grafik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46676" y="3957636"/>
            <a:ext cx="220999" cy="220999"/>
          </a:xfrm>
          <a:prstGeom prst="rect">
            <a:avLst/>
          </a:prstGeom>
        </p:spPr>
      </p:pic>
      <p:pic>
        <p:nvPicPr>
          <p:cNvPr id="13" name="Grafik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18892" y="1671636"/>
            <a:ext cx="220999" cy="220999"/>
          </a:xfrm>
          <a:prstGeom prst="rect">
            <a:avLst/>
          </a:prstGeom>
        </p:spPr>
      </p:pic>
    </p:spTree>
    <p:extLst>
      <p:ext uri="{BB962C8B-B14F-4D97-AF65-F5344CB8AC3E}">
        <p14:creationId xmlns:p14="http://schemas.microsoft.com/office/powerpoint/2010/main" val="15600488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feld 5"/>
          <p:cNvSpPr txBox="1"/>
          <p:nvPr/>
        </p:nvSpPr>
        <p:spPr>
          <a:xfrm>
            <a:off x="89807" y="152399"/>
            <a:ext cx="3066032" cy="369332"/>
          </a:xfrm>
          <a:prstGeom prst="rect">
            <a:avLst/>
          </a:prstGeom>
          <a:noFill/>
        </p:spPr>
        <p:txBody>
          <a:bodyPr wrap="none" rtlCol="0">
            <a:spAutoFit/>
          </a:bodyPr>
          <a:lstStyle/>
          <a:p>
            <a:r>
              <a:rPr lang="de-DE" dirty="0"/>
              <a:t>Dataset </a:t>
            </a:r>
            <a:r>
              <a:rPr lang="de-DE" dirty="0" err="1"/>
              <a:t>status</a:t>
            </a:r>
            <a:r>
              <a:rPr lang="de-DE" dirty="0"/>
              <a:t> </a:t>
            </a:r>
            <a:r>
              <a:rPr lang="de-DE" dirty="0" err="1"/>
              <a:t>and</a:t>
            </a:r>
            <a:r>
              <a:rPr lang="de-DE" dirty="0"/>
              <a:t> open </a:t>
            </a:r>
            <a:r>
              <a:rPr lang="de-DE" dirty="0" err="1"/>
              <a:t>issues</a:t>
            </a:r>
            <a:endParaRPr lang="de-DE" dirty="0"/>
          </a:p>
        </p:txBody>
      </p:sp>
      <p:sp>
        <p:nvSpPr>
          <p:cNvPr id="2" name="Titel 1"/>
          <p:cNvSpPr>
            <a:spLocks noGrp="1"/>
          </p:cNvSpPr>
          <p:nvPr>
            <p:ph type="title"/>
          </p:nvPr>
        </p:nvSpPr>
        <p:spPr>
          <a:xfrm>
            <a:off x="457200" y="274638"/>
            <a:ext cx="8229600" cy="879248"/>
          </a:xfrm>
        </p:spPr>
        <p:txBody>
          <a:bodyPr>
            <a:normAutofit/>
          </a:bodyPr>
          <a:lstStyle/>
          <a:p>
            <a:r>
              <a:rPr lang="de-DE" sz="4000" dirty="0" smtClean="0"/>
              <a:t>„</a:t>
            </a:r>
            <a:r>
              <a:rPr lang="de-DE" sz="4000" dirty="0" err="1" smtClean="0"/>
              <a:t>Duplicate</a:t>
            </a:r>
            <a:r>
              <a:rPr lang="de-DE" sz="4000" dirty="0" smtClean="0"/>
              <a:t> </a:t>
            </a:r>
            <a:r>
              <a:rPr lang="de-DE" sz="4000" dirty="0" err="1" smtClean="0"/>
              <a:t>series</a:t>
            </a:r>
            <a:r>
              <a:rPr lang="de-DE" sz="4000" dirty="0" smtClean="0"/>
              <a:t>“</a:t>
            </a:r>
            <a:endParaRPr lang="de-DE" sz="4000" dirty="0"/>
          </a:p>
        </p:txBody>
      </p:sp>
      <p:sp>
        <p:nvSpPr>
          <p:cNvPr id="3" name="Inhaltsplatzhalter 2"/>
          <p:cNvSpPr>
            <a:spLocks noGrp="1"/>
          </p:cNvSpPr>
          <p:nvPr>
            <p:ph idx="1"/>
          </p:nvPr>
        </p:nvSpPr>
        <p:spPr>
          <a:xfrm>
            <a:off x="236764" y="1230087"/>
            <a:ext cx="8711293" cy="4005942"/>
          </a:xfrm>
        </p:spPr>
        <p:txBody>
          <a:bodyPr>
            <a:normAutofit/>
          </a:bodyPr>
          <a:lstStyle/>
          <a:p>
            <a:pPr marL="0" indent="0">
              <a:buNone/>
            </a:pPr>
            <a:r>
              <a:rPr lang="de-DE" sz="2400" dirty="0" err="1" smtClean="0"/>
              <a:t>Some</a:t>
            </a:r>
            <a:r>
              <a:rPr lang="de-DE" sz="2400" dirty="0" smtClean="0"/>
              <a:t> </a:t>
            </a:r>
            <a:r>
              <a:rPr lang="de-DE" sz="2400" dirty="0" err="1" smtClean="0"/>
              <a:t>stations</a:t>
            </a:r>
            <a:r>
              <a:rPr lang="de-DE" sz="2400" dirty="0" smtClean="0"/>
              <a:t> </a:t>
            </a:r>
            <a:r>
              <a:rPr lang="de-DE" sz="2400" dirty="0" err="1" smtClean="0"/>
              <a:t>report</a:t>
            </a:r>
            <a:r>
              <a:rPr lang="de-DE" sz="2400" dirty="0" smtClean="0"/>
              <a:t> </a:t>
            </a:r>
            <a:r>
              <a:rPr lang="de-DE" sz="2400" dirty="0" err="1" smtClean="0"/>
              <a:t>to</a:t>
            </a:r>
            <a:r>
              <a:rPr lang="de-DE" sz="2400" dirty="0" smtClean="0"/>
              <a:t> </a:t>
            </a:r>
            <a:r>
              <a:rPr lang="de-DE" sz="2400" dirty="0" err="1" smtClean="0"/>
              <a:t>more</a:t>
            </a:r>
            <a:r>
              <a:rPr lang="de-DE" sz="2400" dirty="0" smtClean="0"/>
              <a:t> </a:t>
            </a:r>
            <a:r>
              <a:rPr lang="de-DE" sz="2400" dirty="0" err="1" smtClean="0"/>
              <a:t>than</a:t>
            </a:r>
            <a:r>
              <a:rPr lang="de-DE" sz="2400" dirty="0" smtClean="0"/>
              <a:t> </a:t>
            </a:r>
            <a:r>
              <a:rPr lang="de-DE" sz="2400" dirty="0" err="1" smtClean="0"/>
              <a:t>one</a:t>
            </a:r>
            <a:r>
              <a:rPr lang="de-DE" sz="2400" dirty="0" smtClean="0"/>
              <a:t> </a:t>
            </a:r>
            <a:r>
              <a:rPr lang="de-DE" sz="2400" dirty="0" err="1" smtClean="0"/>
              <a:t>network</a:t>
            </a:r>
            <a:r>
              <a:rPr lang="de-DE" sz="2400" dirty="0"/>
              <a:t>,</a:t>
            </a:r>
            <a:r>
              <a:rPr lang="de-DE" sz="2400" dirty="0" smtClean="0"/>
              <a:t> </a:t>
            </a:r>
            <a:r>
              <a:rPr lang="de-DE" sz="2400" dirty="0" err="1" smtClean="0"/>
              <a:t>sometimes</a:t>
            </a:r>
            <a:r>
              <a:rPr lang="de-DE" sz="2400" dirty="0" smtClean="0"/>
              <a:t> </a:t>
            </a:r>
            <a:r>
              <a:rPr lang="de-DE" sz="2400" dirty="0" err="1" smtClean="0"/>
              <a:t>data</a:t>
            </a:r>
            <a:r>
              <a:rPr lang="de-DE" sz="2400" dirty="0" smtClean="0"/>
              <a:t> </a:t>
            </a:r>
            <a:r>
              <a:rPr lang="de-DE" sz="2400" dirty="0" err="1" smtClean="0"/>
              <a:t>series</a:t>
            </a:r>
            <a:r>
              <a:rPr lang="de-DE" sz="2400" dirty="0" smtClean="0"/>
              <a:t> </a:t>
            </a:r>
            <a:r>
              <a:rPr lang="de-DE" sz="2400" dirty="0" err="1" smtClean="0"/>
              <a:t>are</a:t>
            </a:r>
            <a:r>
              <a:rPr lang="de-DE" sz="2400" dirty="0" smtClean="0"/>
              <a:t> </a:t>
            </a:r>
            <a:r>
              <a:rPr lang="de-DE" sz="2400" dirty="0" err="1" smtClean="0"/>
              <a:t>interrupted</a:t>
            </a:r>
            <a:r>
              <a:rPr lang="de-DE" sz="2400" dirty="0" smtClean="0"/>
              <a:t>, </a:t>
            </a:r>
            <a:r>
              <a:rPr lang="de-DE" sz="2400" dirty="0" err="1" smtClean="0"/>
              <a:t>the</a:t>
            </a:r>
            <a:r>
              <a:rPr lang="de-DE" sz="2400" dirty="0" smtClean="0"/>
              <a:t> </a:t>
            </a:r>
            <a:r>
              <a:rPr lang="de-DE" sz="2400" dirty="0" err="1" smtClean="0"/>
              <a:t>instrument</a:t>
            </a:r>
            <a:r>
              <a:rPr lang="de-DE" sz="2400" dirty="0" smtClean="0"/>
              <a:t> </a:t>
            </a:r>
            <a:r>
              <a:rPr lang="de-DE" sz="2400" dirty="0" err="1" smtClean="0"/>
              <a:t>changes</a:t>
            </a:r>
            <a:r>
              <a:rPr lang="de-DE" sz="2400" dirty="0" smtClean="0"/>
              <a:t>, etc.</a:t>
            </a:r>
          </a:p>
          <a:p>
            <a:pPr marL="0" indent="0">
              <a:buNone/>
            </a:pPr>
            <a:r>
              <a:rPr lang="de-DE" sz="2400" dirty="0" smtClean="0">
                <a:sym typeface="Wingdings" panose="05000000000000000000" pitchFamily="2" charset="2"/>
              </a:rPr>
              <a:t> Need </a:t>
            </a:r>
            <a:r>
              <a:rPr lang="de-DE" sz="2400" dirty="0" err="1" smtClean="0">
                <a:sym typeface="Wingdings" panose="05000000000000000000" pitchFamily="2" charset="2"/>
              </a:rPr>
              <a:t>to</a:t>
            </a:r>
            <a:r>
              <a:rPr lang="de-DE" sz="2400" dirty="0" smtClean="0">
                <a:sym typeface="Wingdings" panose="05000000000000000000" pitchFamily="2" charset="2"/>
              </a:rPr>
              <a:t> </a:t>
            </a:r>
            <a:r>
              <a:rPr lang="de-DE" sz="2400" dirty="0" err="1" smtClean="0">
                <a:sym typeface="Wingdings" panose="05000000000000000000" pitchFamily="2" charset="2"/>
              </a:rPr>
              <a:t>identify</a:t>
            </a:r>
            <a:r>
              <a:rPr lang="de-DE" sz="2400" dirty="0" smtClean="0">
                <a:sym typeface="Wingdings" panose="05000000000000000000" pitchFamily="2" charset="2"/>
              </a:rPr>
              <a:t> </a:t>
            </a:r>
            <a:r>
              <a:rPr lang="de-DE" sz="2400" dirty="0" err="1" smtClean="0">
                <a:sym typeface="Wingdings" panose="05000000000000000000" pitchFamily="2" charset="2"/>
              </a:rPr>
              <a:t>most</a:t>
            </a:r>
            <a:r>
              <a:rPr lang="de-DE" sz="2400" dirty="0" smtClean="0">
                <a:sym typeface="Wingdings" panose="05000000000000000000" pitchFamily="2" charset="2"/>
              </a:rPr>
              <a:t> </a:t>
            </a:r>
            <a:r>
              <a:rPr lang="de-DE" sz="2400" dirty="0" err="1" smtClean="0">
                <a:sym typeface="Wingdings" panose="05000000000000000000" pitchFamily="2" charset="2"/>
              </a:rPr>
              <a:t>suitable</a:t>
            </a:r>
            <a:r>
              <a:rPr lang="de-DE" sz="2400" dirty="0" smtClean="0">
                <a:sym typeface="Wingdings" panose="05000000000000000000" pitchFamily="2" charset="2"/>
              </a:rPr>
              <a:t> </a:t>
            </a:r>
            <a:r>
              <a:rPr lang="de-DE" sz="2400" dirty="0" err="1" smtClean="0">
                <a:sym typeface="Wingdings" panose="05000000000000000000" pitchFamily="2" charset="2"/>
              </a:rPr>
              <a:t>data</a:t>
            </a:r>
            <a:r>
              <a:rPr lang="de-DE" sz="2400" dirty="0" smtClean="0">
                <a:sym typeface="Wingdings" panose="05000000000000000000" pitchFamily="2" charset="2"/>
              </a:rPr>
              <a:t> </a:t>
            </a:r>
            <a:r>
              <a:rPr lang="de-DE" sz="2400" dirty="0" err="1" smtClean="0">
                <a:sym typeface="Wingdings" panose="05000000000000000000" pitchFamily="2" charset="2"/>
              </a:rPr>
              <a:t>set</a:t>
            </a:r>
            <a:r>
              <a:rPr lang="de-DE" sz="2400" dirty="0" smtClean="0">
                <a:sym typeface="Wingdings" panose="05000000000000000000" pitchFamily="2" charset="2"/>
              </a:rPr>
              <a:t> (</a:t>
            </a:r>
            <a:r>
              <a:rPr lang="de-DE" sz="2400" dirty="0" err="1" smtClean="0">
                <a:sym typeface="Wingdings" panose="05000000000000000000" pitchFamily="2" charset="2"/>
              </a:rPr>
              <a:t>possibly</a:t>
            </a:r>
            <a:r>
              <a:rPr lang="de-DE" sz="2400" dirty="0" smtClean="0">
                <a:sym typeface="Wingdings" panose="05000000000000000000" pitchFamily="2" charset="2"/>
              </a:rPr>
              <a:t> a </a:t>
            </a:r>
            <a:r>
              <a:rPr lang="de-DE" sz="2400" dirty="0" err="1" smtClean="0">
                <a:sym typeface="Wingdings" panose="05000000000000000000" pitchFamily="2" charset="2"/>
              </a:rPr>
              <a:t>merge</a:t>
            </a:r>
            <a:r>
              <a:rPr lang="de-DE" sz="2400" dirty="0" smtClean="0">
                <a:sym typeface="Wingdings" panose="05000000000000000000" pitchFamily="2" charset="2"/>
              </a:rPr>
              <a:t>)</a:t>
            </a:r>
          </a:p>
          <a:p>
            <a:pPr marL="0" indent="0">
              <a:buNone/>
            </a:pPr>
            <a:r>
              <a:rPr lang="de-DE" sz="2400" dirty="0" err="1" smtClean="0">
                <a:sym typeface="Wingdings" panose="05000000000000000000" pitchFamily="2" charset="2"/>
              </a:rPr>
              <a:t>Cannot</a:t>
            </a:r>
            <a:r>
              <a:rPr lang="de-DE" sz="2400" dirty="0" smtClean="0">
                <a:sym typeface="Wingdings" panose="05000000000000000000" pitchFamily="2" charset="2"/>
              </a:rPr>
              <a:t> </a:t>
            </a:r>
            <a:r>
              <a:rPr lang="de-DE" sz="2400" dirty="0" err="1" smtClean="0">
                <a:sym typeface="Wingdings" panose="05000000000000000000" pitchFamily="2" charset="2"/>
              </a:rPr>
              <a:t>be</a:t>
            </a:r>
            <a:r>
              <a:rPr lang="de-DE" sz="2400" dirty="0" smtClean="0">
                <a:sym typeface="Wingdings" panose="05000000000000000000" pitchFamily="2" charset="2"/>
              </a:rPr>
              <a:t> </a:t>
            </a:r>
            <a:r>
              <a:rPr lang="de-DE" sz="2400" dirty="0" err="1" smtClean="0">
                <a:sym typeface="Wingdings" panose="05000000000000000000" pitchFamily="2" charset="2"/>
              </a:rPr>
              <a:t>fully</a:t>
            </a:r>
            <a:r>
              <a:rPr lang="de-DE" sz="2400" dirty="0" smtClean="0">
                <a:sym typeface="Wingdings" panose="05000000000000000000" pitchFamily="2" charset="2"/>
              </a:rPr>
              <a:t> </a:t>
            </a:r>
            <a:r>
              <a:rPr lang="de-DE" sz="2400" dirty="0" err="1" smtClean="0">
                <a:sym typeface="Wingdings" panose="05000000000000000000" pitchFamily="2" charset="2"/>
              </a:rPr>
              <a:t>automated</a:t>
            </a:r>
            <a:r>
              <a:rPr lang="de-DE" sz="2400" dirty="0" smtClean="0">
                <a:sym typeface="Wingdings" panose="05000000000000000000" pitchFamily="2" charset="2"/>
              </a:rPr>
              <a:t>  a </a:t>
            </a:r>
            <a:r>
              <a:rPr lang="de-DE" sz="2400" dirty="0" err="1" smtClean="0">
                <a:sym typeface="Wingdings" panose="05000000000000000000" pitchFamily="2" charset="2"/>
              </a:rPr>
              <a:t>lot</a:t>
            </a:r>
            <a:r>
              <a:rPr lang="de-DE" sz="2400" dirty="0" smtClean="0">
                <a:sym typeface="Wingdings" panose="05000000000000000000" pitchFamily="2" charset="2"/>
              </a:rPr>
              <a:t> </a:t>
            </a:r>
            <a:r>
              <a:rPr lang="de-DE" sz="2400" dirty="0" err="1" smtClean="0">
                <a:sym typeface="Wingdings" panose="05000000000000000000" pitchFamily="2" charset="2"/>
              </a:rPr>
              <a:t>of</a:t>
            </a:r>
            <a:r>
              <a:rPr lang="de-DE" sz="2400" dirty="0" smtClean="0">
                <a:sym typeface="Wingdings" panose="05000000000000000000" pitchFamily="2" charset="2"/>
              </a:rPr>
              <a:t> </a:t>
            </a:r>
            <a:r>
              <a:rPr lang="de-DE" sz="2400" dirty="0" err="1" smtClean="0">
                <a:sym typeface="Wingdings" panose="05000000000000000000" pitchFamily="2" charset="2"/>
              </a:rPr>
              <a:t>work</a:t>
            </a:r>
            <a:r>
              <a:rPr lang="de-DE" sz="2400" dirty="0" smtClean="0">
                <a:sym typeface="Wingdings" panose="05000000000000000000" pitchFamily="2" charset="2"/>
              </a:rPr>
              <a:t> </a:t>
            </a:r>
            <a:r>
              <a:rPr lang="de-DE" sz="2400" dirty="0" err="1" smtClean="0">
                <a:sym typeface="Wingdings" panose="05000000000000000000" pitchFamily="2" charset="2"/>
              </a:rPr>
              <a:t>for</a:t>
            </a:r>
            <a:r>
              <a:rPr lang="de-DE" sz="2400" dirty="0" smtClean="0">
                <a:sym typeface="Wingdings" panose="05000000000000000000" pitchFamily="2" charset="2"/>
              </a:rPr>
              <a:t> Olga</a:t>
            </a:r>
          </a:p>
          <a:p>
            <a:pPr marL="0" indent="0">
              <a:buNone/>
            </a:pPr>
            <a:endParaRPr lang="de-DE" sz="2400" dirty="0">
              <a:sym typeface="Wingdings" panose="05000000000000000000" pitchFamily="2" charset="2"/>
            </a:endParaRPr>
          </a:p>
          <a:p>
            <a:pPr marL="0" indent="0">
              <a:buNone/>
            </a:pPr>
            <a:r>
              <a:rPr lang="de-DE" sz="2000" b="1" dirty="0" err="1" smtClean="0">
                <a:solidFill>
                  <a:srgbClr val="0070C0"/>
                </a:solidFill>
                <a:sym typeface="Wingdings" panose="05000000000000000000" pitchFamily="2" charset="2"/>
              </a:rPr>
              <a:t>Step</a:t>
            </a:r>
            <a:r>
              <a:rPr lang="de-DE" sz="2000" b="1" dirty="0" smtClean="0">
                <a:solidFill>
                  <a:srgbClr val="0070C0"/>
                </a:solidFill>
                <a:sym typeface="Wingdings" panose="05000000000000000000" pitchFamily="2" charset="2"/>
              </a:rPr>
              <a:t> 1:</a:t>
            </a:r>
            <a:r>
              <a:rPr lang="de-DE" sz="2000" dirty="0" smtClean="0">
                <a:sym typeface="Wingdings" panose="05000000000000000000" pitchFamily="2" charset="2"/>
              </a:rPr>
              <a:t> </a:t>
            </a:r>
            <a:r>
              <a:rPr lang="de-DE" sz="2000" dirty="0" err="1" smtClean="0">
                <a:sym typeface="Wingdings" panose="05000000000000000000" pitchFamily="2" charset="2"/>
              </a:rPr>
              <a:t>identify</a:t>
            </a:r>
            <a:r>
              <a:rPr lang="de-DE" sz="2000" dirty="0" smtClean="0">
                <a:sym typeface="Wingdings" panose="05000000000000000000" pitchFamily="2" charset="2"/>
              </a:rPr>
              <a:t> </a:t>
            </a:r>
            <a:r>
              <a:rPr lang="de-DE" sz="2000" dirty="0" err="1" smtClean="0">
                <a:sym typeface="Wingdings" panose="05000000000000000000" pitchFamily="2" charset="2"/>
              </a:rPr>
              <a:t>identical</a:t>
            </a:r>
            <a:r>
              <a:rPr lang="de-DE" sz="2000" dirty="0" smtClean="0">
                <a:sym typeface="Wingdings" panose="05000000000000000000" pitchFamily="2" charset="2"/>
              </a:rPr>
              <a:t> </a:t>
            </a:r>
            <a:r>
              <a:rPr lang="de-DE" sz="2000" dirty="0" err="1" smtClean="0">
                <a:sym typeface="Wingdings" panose="05000000000000000000" pitchFamily="2" charset="2"/>
              </a:rPr>
              <a:t>sites</a:t>
            </a:r>
            <a:r>
              <a:rPr lang="de-DE" sz="2000" dirty="0" smtClean="0">
                <a:sym typeface="Wingdings" panose="05000000000000000000" pitchFamily="2" charset="2"/>
              </a:rPr>
              <a:t> (</a:t>
            </a:r>
            <a:r>
              <a:rPr lang="de-DE" sz="2000" dirty="0" err="1" smtClean="0">
                <a:sym typeface="Wingdings" panose="05000000000000000000" pitchFamily="2" charset="2"/>
              </a:rPr>
              <a:t>Station_id</a:t>
            </a:r>
            <a:r>
              <a:rPr lang="de-DE" sz="2000" dirty="0" smtClean="0">
                <a:sym typeface="Wingdings" panose="05000000000000000000" pitchFamily="2" charset="2"/>
              </a:rPr>
              <a:t> </a:t>
            </a:r>
            <a:r>
              <a:rPr lang="de-DE" sz="2000" dirty="0" err="1" smtClean="0">
                <a:sym typeface="Wingdings" panose="05000000000000000000" pitchFamily="2" charset="2"/>
              </a:rPr>
              <a:t>identical</a:t>
            </a:r>
            <a:r>
              <a:rPr lang="de-DE" sz="2000" dirty="0" smtClean="0">
                <a:sym typeface="Wingdings" panose="05000000000000000000" pitchFamily="2" charset="2"/>
              </a:rPr>
              <a:t>? </a:t>
            </a:r>
            <a:r>
              <a:rPr lang="de-DE" sz="2000" dirty="0" err="1" smtClean="0">
                <a:sym typeface="Wingdings" panose="05000000000000000000" pitchFamily="2" charset="2"/>
              </a:rPr>
              <a:t>Coordinates</a:t>
            </a:r>
            <a:r>
              <a:rPr lang="de-DE" sz="2000" dirty="0" smtClean="0">
                <a:sym typeface="Wingdings" panose="05000000000000000000" pitchFamily="2" charset="2"/>
              </a:rPr>
              <a:t> </a:t>
            </a:r>
            <a:r>
              <a:rPr lang="de-DE" sz="2000" dirty="0" err="1" smtClean="0">
                <a:sym typeface="Wingdings" panose="05000000000000000000" pitchFamily="2" charset="2"/>
              </a:rPr>
              <a:t>very</a:t>
            </a:r>
            <a:r>
              <a:rPr lang="de-DE" sz="2000" dirty="0" smtClean="0">
                <a:sym typeface="Wingdings" panose="05000000000000000000" pitchFamily="2" charset="2"/>
              </a:rPr>
              <a:t> </a:t>
            </a:r>
            <a:r>
              <a:rPr lang="de-DE" sz="2000" dirty="0" err="1" smtClean="0">
                <a:sym typeface="Wingdings" panose="05000000000000000000" pitchFamily="2" charset="2"/>
              </a:rPr>
              <a:t>close</a:t>
            </a:r>
            <a:r>
              <a:rPr lang="de-DE" sz="2000" dirty="0" smtClean="0">
                <a:sym typeface="Wingdings" panose="05000000000000000000" pitchFamily="2" charset="2"/>
              </a:rPr>
              <a:t>? …)</a:t>
            </a:r>
          </a:p>
          <a:p>
            <a:pPr marL="0" indent="0">
              <a:buNone/>
            </a:pPr>
            <a:r>
              <a:rPr lang="de-DE" sz="2000" b="1" dirty="0" err="1" smtClean="0">
                <a:solidFill>
                  <a:srgbClr val="0070C0"/>
                </a:solidFill>
                <a:sym typeface="Wingdings" panose="05000000000000000000" pitchFamily="2" charset="2"/>
              </a:rPr>
              <a:t>Step</a:t>
            </a:r>
            <a:r>
              <a:rPr lang="de-DE" sz="2000" b="1" dirty="0" smtClean="0">
                <a:solidFill>
                  <a:srgbClr val="0070C0"/>
                </a:solidFill>
                <a:sym typeface="Wingdings" panose="05000000000000000000" pitchFamily="2" charset="2"/>
              </a:rPr>
              <a:t> 2:</a:t>
            </a:r>
            <a:r>
              <a:rPr lang="de-DE" sz="2000" dirty="0" smtClean="0">
                <a:sym typeface="Wingdings" panose="05000000000000000000" pitchFamily="2" charset="2"/>
              </a:rPr>
              <a:t> find out </a:t>
            </a:r>
            <a:r>
              <a:rPr lang="de-DE" sz="2000" dirty="0" err="1" smtClean="0">
                <a:sym typeface="Wingdings" panose="05000000000000000000" pitchFamily="2" charset="2"/>
              </a:rPr>
              <a:t>what</a:t>
            </a:r>
            <a:r>
              <a:rPr lang="de-DE" sz="2000" dirty="0" smtClean="0">
                <a:sym typeface="Wingdings" panose="05000000000000000000" pitchFamily="2" charset="2"/>
              </a:rPr>
              <a:t> </a:t>
            </a:r>
            <a:r>
              <a:rPr lang="de-DE" sz="2000" dirty="0" err="1" smtClean="0">
                <a:sym typeface="Wingdings" panose="05000000000000000000" pitchFamily="2" charset="2"/>
              </a:rPr>
              <a:t>should</a:t>
            </a:r>
            <a:r>
              <a:rPr lang="de-DE" sz="2000" dirty="0" smtClean="0">
                <a:sym typeface="Wingdings" panose="05000000000000000000" pitchFamily="2" charset="2"/>
              </a:rPr>
              <a:t> </a:t>
            </a:r>
            <a:r>
              <a:rPr lang="de-DE" sz="2000" dirty="0" err="1" smtClean="0">
                <a:sym typeface="Wingdings" panose="05000000000000000000" pitchFamily="2" charset="2"/>
              </a:rPr>
              <a:t>be</a:t>
            </a:r>
            <a:r>
              <a:rPr lang="de-DE" sz="2000" dirty="0" smtClean="0">
                <a:sym typeface="Wingdings" panose="05000000000000000000" pitchFamily="2" charset="2"/>
              </a:rPr>
              <a:t> </a:t>
            </a:r>
            <a:r>
              <a:rPr lang="de-DE" sz="2000" dirty="0" err="1" smtClean="0">
                <a:sym typeface="Wingdings" panose="05000000000000000000" pitchFamily="2" charset="2"/>
              </a:rPr>
              <a:t>used</a:t>
            </a:r>
            <a:r>
              <a:rPr lang="de-DE" sz="2000" dirty="0" smtClean="0">
                <a:sym typeface="Wingdings" panose="05000000000000000000" pitchFamily="2" charset="2"/>
              </a:rPr>
              <a:t> in TOAR (</a:t>
            </a:r>
            <a:r>
              <a:rPr lang="de-DE" sz="2000" dirty="0" err="1" smtClean="0">
                <a:sym typeface="Wingdings" panose="05000000000000000000" pitchFamily="2" charset="2"/>
              </a:rPr>
              <a:t>length</a:t>
            </a:r>
            <a:r>
              <a:rPr lang="de-DE" sz="2000" dirty="0" smtClean="0">
                <a:sym typeface="Wingdings" panose="05000000000000000000" pitchFamily="2" charset="2"/>
              </a:rPr>
              <a:t> </a:t>
            </a:r>
            <a:r>
              <a:rPr lang="de-DE" sz="2000" dirty="0" err="1" smtClean="0">
                <a:sym typeface="Wingdings" panose="05000000000000000000" pitchFamily="2" charset="2"/>
              </a:rPr>
              <a:t>of</a:t>
            </a:r>
            <a:r>
              <a:rPr lang="de-DE" sz="2000" dirty="0" smtClean="0">
                <a:sym typeface="Wingdings" panose="05000000000000000000" pitchFamily="2" charset="2"/>
              </a:rPr>
              <a:t> time </a:t>
            </a:r>
            <a:r>
              <a:rPr lang="de-DE" sz="2000" dirty="0" err="1" smtClean="0">
                <a:sym typeface="Wingdings" panose="05000000000000000000" pitchFamily="2" charset="2"/>
              </a:rPr>
              <a:t>series</a:t>
            </a:r>
            <a:r>
              <a:rPr lang="de-DE" sz="2000" dirty="0" smtClean="0">
                <a:sym typeface="Wingdings" panose="05000000000000000000" pitchFamily="2" charset="2"/>
              </a:rPr>
              <a:t>, „</a:t>
            </a:r>
            <a:r>
              <a:rPr lang="de-DE" sz="2000" dirty="0" err="1" smtClean="0">
                <a:sym typeface="Wingdings" panose="05000000000000000000" pitchFamily="2" charset="2"/>
              </a:rPr>
              <a:t>trustworthy</a:t>
            </a:r>
            <a:r>
              <a:rPr lang="de-DE" sz="2000" dirty="0" smtClean="0">
                <a:sym typeface="Wingdings" panose="05000000000000000000" pitchFamily="2" charset="2"/>
              </a:rPr>
              <a:t> </a:t>
            </a:r>
            <a:r>
              <a:rPr lang="de-DE" sz="2000" dirty="0" err="1" smtClean="0">
                <a:sym typeface="Wingdings" panose="05000000000000000000" pitchFamily="2" charset="2"/>
              </a:rPr>
              <a:t>data</a:t>
            </a:r>
            <a:r>
              <a:rPr lang="de-DE" sz="2000" dirty="0" smtClean="0">
                <a:sym typeface="Wingdings" panose="05000000000000000000" pitchFamily="2" charset="2"/>
              </a:rPr>
              <a:t>“, …)</a:t>
            </a:r>
          </a:p>
          <a:p>
            <a:pPr marL="0" indent="0">
              <a:buNone/>
            </a:pPr>
            <a:r>
              <a:rPr lang="de-DE" sz="2000" b="1" dirty="0" err="1" smtClean="0">
                <a:solidFill>
                  <a:srgbClr val="0070C0"/>
                </a:solidFill>
                <a:sym typeface="Wingdings" panose="05000000000000000000" pitchFamily="2" charset="2"/>
              </a:rPr>
              <a:t>Step</a:t>
            </a:r>
            <a:r>
              <a:rPr lang="de-DE" sz="2000" b="1" dirty="0" smtClean="0">
                <a:solidFill>
                  <a:srgbClr val="0070C0"/>
                </a:solidFill>
                <a:sym typeface="Wingdings" panose="05000000000000000000" pitchFamily="2" charset="2"/>
              </a:rPr>
              <a:t> 3:</a:t>
            </a:r>
            <a:r>
              <a:rPr lang="de-DE" sz="2000" dirty="0" smtClean="0">
                <a:sym typeface="Wingdings" panose="05000000000000000000" pitchFamily="2" charset="2"/>
              </a:rPr>
              <a:t> </a:t>
            </a:r>
            <a:r>
              <a:rPr lang="de-DE" sz="2000" dirty="0" err="1" smtClean="0">
                <a:sym typeface="Wingdings" panose="05000000000000000000" pitchFamily="2" charset="2"/>
              </a:rPr>
              <a:t>create</a:t>
            </a:r>
            <a:r>
              <a:rPr lang="de-DE" sz="2000" dirty="0" smtClean="0">
                <a:sym typeface="Wingdings" panose="05000000000000000000" pitchFamily="2" charset="2"/>
              </a:rPr>
              <a:t> a „TOAR </a:t>
            </a:r>
            <a:r>
              <a:rPr lang="de-DE" sz="2000" dirty="0" err="1" smtClean="0">
                <a:sym typeface="Wingdings" panose="05000000000000000000" pitchFamily="2" charset="2"/>
              </a:rPr>
              <a:t>access</a:t>
            </a:r>
            <a:r>
              <a:rPr lang="de-DE" sz="2000" dirty="0" smtClean="0">
                <a:sym typeface="Wingdings" panose="05000000000000000000" pitchFamily="2" charset="2"/>
              </a:rPr>
              <a:t> </a:t>
            </a:r>
            <a:r>
              <a:rPr lang="de-DE" sz="2000" dirty="0" err="1" smtClean="0">
                <a:sym typeface="Wingdings" panose="05000000000000000000" pitchFamily="2" charset="2"/>
              </a:rPr>
              <a:t>table</a:t>
            </a:r>
            <a:r>
              <a:rPr lang="de-DE" sz="2000" dirty="0" smtClean="0">
                <a:sym typeface="Wingdings" panose="05000000000000000000" pitchFamily="2" charset="2"/>
              </a:rPr>
              <a:t>“</a:t>
            </a:r>
            <a:endParaRPr lang="de-DE" sz="2000" dirty="0"/>
          </a:p>
        </p:txBody>
      </p:sp>
      <p:graphicFrame>
        <p:nvGraphicFramePr>
          <p:cNvPr id="4" name="Tabelle 3"/>
          <p:cNvGraphicFramePr>
            <a:graphicFrameLocks noGrp="1"/>
          </p:cNvGraphicFramePr>
          <p:nvPr>
            <p:extLst>
              <p:ext uri="{D42A27DB-BD31-4B8C-83A1-F6EECF244321}">
                <p14:modId xmlns:p14="http://schemas.microsoft.com/office/powerpoint/2010/main" val="1996965550"/>
              </p:ext>
            </p:extLst>
          </p:nvPr>
        </p:nvGraphicFramePr>
        <p:xfrm>
          <a:off x="283028" y="4921551"/>
          <a:ext cx="8550729" cy="1381760"/>
        </p:xfrm>
        <a:graphic>
          <a:graphicData uri="http://schemas.openxmlformats.org/drawingml/2006/table">
            <a:tbl>
              <a:tblPr firstRow="1" bandRow="1">
                <a:tableStyleId>{5C22544A-7EE6-4342-B048-85BDC9FD1C3A}</a:tableStyleId>
              </a:tblPr>
              <a:tblGrid>
                <a:gridCol w="2166257"/>
                <a:gridCol w="6384472"/>
              </a:tblGrid>
              <a:tr h="370840">
                <a:tc>
                  <a:txBody>
                    <a:bodyPr/>
                    <a:lstStyle/>
                    <a:p>
                      <a:r>
                        <a:rPr lang="de-DE" dirty="0" err="1" smtClean="0"/>
                        <a:t>series_ids</a:t>
                      </a:r>
                      <a:endParaRPr lang="de-DE" dirty="0"/>
                    </a:p>
                  </a:txBody>
                  <a:tcPr marL="68580" marR="68580"/>
                </a:tc>
                <a:tc>
                  <a:txBody>
                    <a:bodyPr/>
                    <a:lstStyle/>
                    <a:p>
                      <a:r>
                        <a:rPr lang="de-DE" dirty="0" err="1" smtClean="0"/>
                        <a:t>merge_instructions</a:t>
                      </a:r>
                      <a:endParaRPr lang="de-DE" dirty="0"/>
                    </a:p>
                  </a:txBody>
                  <a:tcPr marL="68580" marR="68580"/>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10121, 10122, 7523, 7524</a:t>
                      </a:r>
                    </a:p>
                  </a:txBody>
                  <a:tcPr marL="68580" marR="68580"/>
                </a:tc>
                <a:tc>
                  <a:txBody>
                    <a:bodyPr/>
                    <a:lstStyle/>
                    <a:p>
                      <a:r>
                        <a:rPr lang="de-DE" dirty="0" smtClean="0"/>
                        <a:t>(ʺ01-01-1990ʺ, ʺ05-07-1998ʺ, 7253),</a:t>
                      </a:r>
                      <a:r>
                        <a:rPr lang="de-DE" baseline="0" dirty="0" smtClean="0"/>
                        <a:t> </a:t>
                      </a:r>
                      <a:r>
                        <a:rPr lang="de-DE" dirty="0" smtClean="0"/>
                        <a:t>(ʺ01-08-1998ʺ, None, 10122)</a:t>
                      </a:r>
                      <a:endParaRPr lang="de-DE" dirty="0"/>
                    </a:p>
                  </a:txBody>
                  <a:tcPr marL="68580" marR="68580"/>
                </a:tc>
              </a:tr>
              <a:tr h="370840">
                <a:tc>
                  <a:txBody>
                    <a:bodyPr/>
                    <a:lstStyle/>
                    <a:p>
                      <a:r>
                        <a:rPr lang="de-DE" dirty="0" smtClean="0"/>
                        <a:t>534, 8724</a:t>
                      </a:r>
                      <a:endParaRPr lang="de-DE" dirty="0"/>
                    </a:p>
                  </a:txBody>
                  <a:tcPr marL="68580" marR="68580"/>
                </a:tc>
                <a:tc>
                  <a:txBody>
                    <a:bodyPr/>
                    <a:lstStyle/>
                    <a:p>
                      <a:r>
                        <a:rPr lang="de-DE" dirty="0" smtClean="0"/>
                        <a:t>(ʺ04-03-2002ʺ, None, 8724)</a:t>
                      </a:r>
                      <a:endParaRPr lang="de-DE" dirty="0"/>
                    </a:p>
                  </a:txBody>
                  <a:tcPr marL="68580" marR="68580"/>
                </a:tc>
              </a:tr>
            </a:tbl>
          </a:graphicData>
        </a:graphic>
      </p:graphicFrame>
      <p:sp>
        <p:nvSpPr>
          <p:cNvPr id="5" name="Textfeld 4"/>
          <p:cNvSpPr txBox="1"/>
          <p:nvPr/>
        </p:nvSpPr>
        <p:spPr>
          <a:xfrm>
            <a:off x="4923064" y="4365563"/>
            <a:ext cx="3989682" cy="369332"/>
          </a:xfrm>
          <a:prstGeom prst="rect">
            <a:avLst/>
          </a:prstGeom>
          <a:noFill/>
        </p:spPr>
        <p:txBody>
          <a:bodyPr wrap="none" rtlCol="0">
            <a:spAutoFit/>
          </a:bodyPr>
          <a:lstStyle/>
          <a:p>
            <a:r>
              <a:rPr lang="de-DE" dirty="0" err="1" smtClean="0">
                <a:solidFill>
                  <a:srgbClr val="FF0000"/>
                </a:solidFill>
              </a:rPr>
              <a:t>use</a:t>
            </a:r>
            <a:r>
              <a:rPr lang="de-DE" dirty="0" smtClean="0">
                <a:solidFill>
                  <a:srgbClr val="FF0000"/>
                </a:solidFill>
              </a:rPr>
              <a:t> 7253 </a:t>
            </a:r>
            <a:r>
              <a:rPr lang="de-DE" dirty="0" err="1" smtClean="0">
                <a:solidFill>
                  <a:srgbClr val="FF0000"/>
                </a:solidFill>
              </a:rPr>
              <a:t>until</a:t>
            </a:r>
            <a:r>
              <a:rPr lang="de-DE" dirty="0" smtClean="0">
                <a:solidFill>
                  <a:srgbClr val="FF0000"/>
                </a:solidFill>
              </a:rPr>
              <a:t> 5th </a:t>
            </a:r>
            <a:r>
              <a:rPr lang="de-DE" dirty="0" err="1" smtClean="0">
                <a:solidFill>
                  <a:srgbClr val="FF0000"/>
                </a:solidFill>
              </a:rPr>
              <a:t>July</a:t>
            </a:r>
            <a:r>
              <a:rPr lang="de-DE" dirty="0" smtClean="0">
                <a:solidFill>
                  <a:srgbClr val="FF0000"/>
                </a:solidFill>
              </a:rPr>
              <a:t> 1998, </a:t>
            </a:r>
            <a:r>
              <a:rPr lang="de-DE" dirty="0" err="1" smtClean="0">
                <a:solidFill>
                  <a:srgbClr val="FF0000"/>
                </a:solidFill>
              </a:rPr>
              <a:t>then</a:t>
            </a:r>
            <a:r>
              <a:rPr lang="de-DE" dirty="0" smtClean="0">
                <a:solidFill>
                  <a:srgbClr val="FF0000"/>
                </a:solidFill>
              </a:rPr>
              <a:t> 10122</a:t>
            </a:r>
            <a:endParaRPr lang="de-DE" dirty="0">
              <a:solidFill>
                <a:srgbClr val="FF0000"/>
              </a:solidFill>
            </a:endParaRPr>
          </a:p>
        </p:txBody>
      </p:sp>
      <p:cxnSp>
        <p:nvCxnSpPr>
          <p:cNvPr id="15" name="Gerade Verbindung mit Pfeil 14"/>
          <p:cNvCxnSpPr/>
          <p:nvPr/>
        </p:nvCxnSpPr>
        <p:spPr>
          <a:xfrm flipH="1">
            <a:off x="4996543" y="4734895"/>
            <a:ext cx="89807" cy="54467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a:off x="4098446" y="6335925"/>
            <a:ext cx="2670668" cy="369332"/>
          </a:xfrm>
          <a:prstGeom prst="rect">
            <a:avLst/>
          </a:prstGeom>
          <a:noFill/>
        </p:spPr>
        <p:txBody>
          <a:bodyPr wrap="none" rtlCol="0">
            <a:spAutoFit/>
          </a:bodyPr>
          <a:lstStyle/>
          <a:p>
            <a:r>
              <a:rPr lang="de-DE" dirty="0" err="1" smtClean="0">
                <a:solidFill>
                  <a:srgbClr val="FF0000"/>
                </a:solidFill>
              </a:rPr>
              <a:t>only</a:t>
            </a:r>
            <a:r>
              <a:rPr lang="de-DE" dirty="0" smtClean="0">
                <a:solidFill>
                  <a:srgbClr val="FF0000"/>
                </a:solidFill>
              </a:rPr>
              <a:t> </a:t>
            </a:r>
            <a:r>
              <a:rPr lang="de-DE" dirty="0" err="1" smtClean="0">
                <a:solidFill>
                  <a:srgbClr val="FF0000"/>
                </a:solidFill>
              </a:rPr>
              <a:t>use</a:t>
            </a:r>
            <a:r>
              <a:rPr lang="de-DE" dirty="0" smtClean="0">
                <a:solidFill>
                  <a:srgbClr val="FF0000"/>
                </a:solidFill>
              </a:rPr>
              <a:t> 8724, </a:t>
            </a:r>
            <a:r>
              <a:rPr lang="de-DE" dirty="0" err="1" smtClean="0">
                <a:solidFill>
                  <a:srgbClr val="FF0000"/>
                </a:solidFill>
              </a:rPr>
              <a:t>discard</a:t>
            </a:r>
            <a:r>
              <a:rPr lang="de-DE" dirty="0" smtClean="0">
                <a:solidFill>
                  <a:srgbClr val="FF0000"/>
                </a:solidFill>
              </a:rPr>
              <a:t> 534</a:t>
            </a:r>
            <a:endParaRPr lang="de-DE" dirty="0">
              <a:solidFill>
                <a:srgbClr val="FF0000"/>
              </a:solidFill>
            </a:endParaRPr>
          </a:p>
        </p:txBody>
      </p:sp>
      <p:cxnSp>
        <p:nvCxnSpPr>
          <p:cNvPr id="17" name="Gerade Verbindung mit Pfeil 16"/>
          <p:cNvCxnSpPr/>
          <p:nvPr/>
        </p:nvCxnSpPr>
        <p:spPr>
          <a:xfrm flipH="1" flipV="1">
            <a:off x="4196443" y="6019801"/>
            <a:ext cx="97972" cy="33745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64627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feld 5"/>
          <p:cNvSpPr txBox="1"/>
          <p:nvPr/>
        </p:nvSpPr>
        <p:spPr>
          <a:xfrm>
            <a:off x="89807" y="152399"/>
            <a:ext cx="3066032" cy="369332"/>
          </a:xfrm>
          <a:prstGeom prst="rect">
            <a:avLst/>
          </a:prstGeom>
          <a:noFill/>
        </p:spPr>
        <p:txBody>
          <a:bodyPr wrap="none" rtlCol="0">
            <a:spAutoFit/>
          </a:bodyPr>
          <a:lstStyle/>
          <a:p>
            <a:r>
              <a:rPr lang="de-DE" dirty="0"/>
              <a:t>Dataset </a:t>
            </a:r>
            <a:r>
              <a:rPr lang="de-DE" dirty="0" err="1"/>
              <a:t>status</a:t>
            </a:r>
            <a:r>
              <a:rPr lang="de-DE" dirty="0"/>
              <a:t> </a:t>
            </a:r>
            <a:r>
              <a:rPr lang="de-DE" dirty="0" err="1"/>
              <a:t>and</a:t>
            </a:r>
            <a:r>
              <a:rPr lang="de-DE" dirty="0"/>
              <a:t> open </a:t>
            </a:r>
            <a:r>
              <a:rPr lang="de-DE" dirty="0" err="1"/>
              <a:t>issues</a:t>
            </a:r>
            <a:endParaRPr lang="de-DE" dirty="0"/>
          </a:p>
        </p:txBody>
      </p:sp>
      <p:grpSp>
        <p:nvGrpSpPr>
          <p:cNvPr id="9" name="Gruppieren 8"/>
          <p:cNvGrpSpPr/>
          <p:nvPr/>
        </p:nvGrpSpPr>
        <p:grpSpPr>
          <a:xfrm>
            <a:off x="1049867" y="1367096"/>
            <a:ext cx="7052130" cy="5273191"/>
            <a:chOff x="606145" y="707571"/>
            <a:chExt cx="9996541" cy="5606143"/>
          </a:xfrm>
        </p:grpSpPr>
        <p:sp>
          <p:nvSpPr>
            <p:cNvPr id="8" name="Rechteck 7"/>
            <p:cNvSpPr/>
            <p:nvPr/>
          </p:nvSpPr>
          <p:spPr>
            <a:xfrm>
              <a:off x="606145" y="707571"/>
              <a:ext cx="9996541" cy="5606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0" name="Gruppieren 9"/>
            <p:cNvGrpSpPr/>
            <p:nvPr/>
          </p:nvGrpSpPr>
          <p:grpSpPr>
            <a:xfrm>
              <a:off x="1735534" y="707571"/>
              <a:ext cx="8740793" cy="5447555"/>
              <a:chOff x="1027756" y="405451"/>
              <a:chExt cx="7602366" cy="4738049"/>
            </a:xfrm>
          </p:grpSpPr>
          <p:pic>
            <p:nvPicPr>
              <p:cNvPr id="11" name="Grafik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7756" y="405451"/>
                <a:ext cx="7171616" cy="3362671"/>
              </a:xfrm>
              <a:prstGeom prst="rect">
                <a:avLst/>
              </a:prstGeom>
            </p:spPr>
          </p:pic>
          <p:pic>
            <p:nvPicPr>
              <p:cNvPr id="12" name="Grafik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1668" y="3782623"/>
                <a:ext cx="5758454" cy="1360877"/>
              </a:xfrm>
              <a:prstGeom prst="rect">
                <a:avLst/>
              </a:prstGeom>
            </p:spPr>
          </p:pic>
          <p:pic>
            <p:nvPicPr>
              <p:cNvPr id="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98380" y="874187"/>
                <a:ext cx="5410829" cy="1106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feld 13"/>
              <p:cNvSpPr txBox="1"/>
              <p:nvPr/>
            </p:nvSpPr>
            <p:spPr>
              <a:xfrm>
                <a:off x="3309976" y="3917700"/>
                <a:ext cx="1702440" cy="321229"/>
              </a:xfrm>
              <a:prstGeom prst="rect">
                <a:avLst/>
              </a:prstGeom>
              <a:noFill/>
            </p:spPr>
            <p:txBody>
              <a:bodyPr wrap="none" rtlCol="0">
                <a:spAutoFit/>
              </a:bodyPr>
              <a:lstStyle/>
              <a:p>
                <a:r>
                  <a:rPr lang="de-DE" dirty="0" smtClean="0"/>
                  <a:t>UBA - </a:t>
                </a:r>
                <a:r>
                  <a:rPr lang="de-DE" dirty="0" err="1" smtClean="0"/>
                  <a:t>Airbase</a:t>
                </a:r>
                <a:endParaRPr lang="de-DE" dirty="0"/>
              </a:p>
            </p:txBody>
          </p:sp>
          <p:sp>
            <p:nvSpPr>
              <p:cNvPr id="18" name="Rechteck 17"/>
              <p:cNvSpPr/>
              <p:nvPr/>
            </p:nvSpPr>
            <p:spPr>
              <a:xfrm>
                <a:off x="1141111" y="1427583"/>
                <a:ext cx="1821243" cy="2490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0" name="Textfeld 19"/>
            <p:cNvSpPr txBox="1"/>
            <p:nvPr/>
          </p:nvSpPr>
          <p:spPr>
            <a:xfrm>
              <a:off x="811483" y="4850385"/>
              <a:ext cx="2899938" cy="954107"/>
            </a:xfrm>
            <a:prstGeom prst="rect">
              <a:avLst/>
            </a:prstGeom>
            <a:solidFill>
              <a:schemeClr val="bg1"/>
            </a:solidFill>
            <a:ln>
              <a:solidFill>
                <a:schemeClr val="tx1"/>
              </a:solidFill>
            </a:ln>
            <a:effectLst>
              <a:outerShdw blurRad="50800" dist="38100" dir="8100000" algn="tr" rotWithShape="0">
                <a:prstClr val="black">
                  <a:alpha val="40000"/>
                </a:prstClr>
              </a:outerShdw>
            </a:effectLst>
          </p:spPr>
          <p:txBody>
            <a:bodyPr wrap="none" rtlCol="0">
              <a:spAutoFit/>
            </a:bodyPr>
            <a:lstStyle/>
            <a:p>
              <a:r>
                <a:rPr lang="de-DE" sz="1400" b="1" dirty="0" smtClean="0">
                  <a:solidFill>
                    <a:srgbClr val="0070C0"/>
                  </a:solidFill>
                </a:rPr>
                <a:t>Impact on </a:t>
              </a:r>
              <a:r>
                <a:rPr lang="de-DE" sz="1400" b="1" dirty="0" err="1" smtClean="0">
                  <a:solidFill>
                    <a:srgbClr val="0070C0"/>
                  </a:solidFill>
                </a:rPr>
                <a:t>metrics</a:t>
              </a:r>
              <a:r>
                <a:rPr lang="de-DE" sz="1400" b="1" dirty="0" smtClean="0">
                  <a:solidFill>
                    <a:srgbClr val="0070C0"/>
                  </a:solidFill>
                </a:rPr>
                <a:t>?</a:t>
              </a:r>
            </a:p>
            <a:p>
              <a:r>
                <a:rPr lang="de-DE" sz="1400" dirty="0" smtClean="0"/>
                <a:t>98%-</a:t>
              </a:r>
              <a:r>
                <a:rPr lang="de-DE" sz="1400" dirty="0" err="1" smtClean="0"/>
                <a:t>ile</a:t>
              </a:r>
              <a:r>
                <a:rPr lang="de-DE" sz="1400" dirty="0" smtClean="0"/>
                <a:t> in 2002:</a:t>
              </a:r>
            </a:p>
            <a:p>
              <a:r>
                <a:rPr lang="de-DE" sz="1400" dirty="0" smtClean="0"/>
                <a:t>52.13 </a:t>
              </a:r>
              <a:r>
                <a:rPr lang="de-DE" sz="1400" dirty="0" err="1" smtClean="0"/>
                <a:t>vs</a:t>
              </a:r>
              <a:r>
                <a:rPr lang="de-DE" sz="1400" dirty="0" smtClean="0"/>
                <a:t> 52.88 </a:t>
              </a:r>
              <a:r>
                <a:rPr lang="de-DE" sz="1400" dirty="0" err="1" smtClean="0"/>
                <a:t>ppbv</a:t>
              </a:r>
              <a:endParaRPr lang="de-DE" sz="1400" dirty="0" smtClean="0"/>
            </a:p>
            <a:p>
              <a:r>
                <a:rPr lang="de-DE" sz="1400" dirty="0" smtClean="0"/>
                <a:t>(</a:t>
              </a:r>
              <a:r>
                <a:rPr lang="de-DE" sz="1400" dirty="0" err="1" smtClean="0"/>
                <a:t>could</a:t>
              </a:r>
              <a:r>
                <a:rPr lang="de-DE" sz="1400" dirty="0" smtClean="0"/>
                <a:t> </a:t>
              </a:r>
              <a:r>
                <a:rPr lang="de-DE" sz="1400" dirty="0" err="1" smtClean="0"/>
                <a:t>be</a:t>
              </a:r>
              <a:r>
                <a:rPr lang="de-DE" sz="1400" dirty="0" smtClean="0"/>
                <a:t> larger </a:t>
              </a:r>
              <a:r>
                <a:rPr lang="de-DE" sz="1400" dirty="0" err="1" smtClean="0"/>
                <a:t>elsewhere</a:t>
              </a:r>
              <a:r>
                <a:rPr lang="de-DE" sz="1400" dirty="0" smtClean="0"/>
                <a:t>)</a:t>
              </a:r>
              <a:endParaRPr lang="de-DE" sz="1400" dirty="0"/>
            </a:p>
          </p:txBody>
        </p:sp>
      </p:grpSp>
      <p:sp>
        <p:nvSpPr>
          <p:cNvPr id="21" name="Titel 20"/>
          <p:cNvSpPr>
            <a:spLocks noGrp="1"/>
          </p:cNvSpPr>
          <p:nvPr>
            <p:ph type="title"/>
          </p:nvPr>
        </p:nvSpPr>
        <p:spPr>
          <a:xfrm>
            <a:off x="448733" y="521731"/>
            <a:ext cx="8229600" cy="772888"/>
          </a:xfrm>
        </p:spPr>
        <p:txBody>
          <a:bodyPr>
            <a:normAutofit/>
          </a:bodyPr>
          <a:lstStyle/>
          <a:p>
            <a:r>
              <a:rPr lang="de-DE" sz="4000" dirty="0" smtClean="0"/>
              <a:t>Dataset </a:t>
            </a:r>
            <a:r>
              <a:rPr lang="de-DE" sz="4000" dirty="0" err="1" smtClean="0"/>
              <a:t>consistency</a:t>
            </a:r>
            <a:endParaRPr lang="de-DE" sz="4000" dirty="0"/>
          </a:p>
        </p:txBody>
      </p:sp>
    </p:spTree>
    <p:extLst>
      <p:ext uri="{BB962C8B-B14F-4D97-AF65-F5344CB8AC3E}">
        <p14:creationId xmlns:p14="http://schemas.microsoft.com/office/powerpoint/2010/main" val="21539273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feld 5"/>
          <p:cNvSpPr txBox="1"/>
          <p:nvPr/>
        </p:nvSpPr>
        <p:spPr>
          <a:xfrm>
            <a:off x="89807" y="152399"/>
            <a:ext cx="3066032" cy="369332"/>
          </a:xfrm>
          <a:prstGeom prst="rect">
            <a:avLst/>
          </a:prstGeom>
          <a:noFill/>
        </p:spPr>
        <p:txBody>
          <a:bodyPr wrap="none" rtlCol="0">
            <a:spAutoFit/>
          </a:bodyPr>
          <a:lstStyle/>
          <a:p>
            <a:r>
              <a:rPr lang="de-DE" dirty="0"/>
              <a:t>Dataset </a:t>
            </a:r>
            <a:r>
              <a:rPr lang="de-DE" dirty="0" err="1"/>
              <a:t>status</a:t>
            </a:r>
            <a:r>
              <a:rPr lang="de-DE" dirty="0"/>
              <a:t> </a:t>
            </a:r>
            <a:r>
              <a:rPr lang="de-DE" dirty="0" err="1"/>
              <a:t>and</a:t>
            </a:r>
            <a:r>
              <a:rPr lang="de-DE" dirty="0"/>
              <a:t> open </a:t>
            </a:r>
            <a:r>
              <a:rPr lang="de-DE" dirty="0" err="1"/>
              <a:t>issues</a:t>
            </a:r>
            <a:endParaRPr lang="de-DE" dirty="0"/>
          </a:p>
        </p:txBody>
      </p:sp>
      <p:sp>
        <p:nvSpPr>
          <p:cNvPr id="2" name="Titel 1"/>
          <p:cNvSpPr>
            <a:spLocks noGrp="1"/>
          </p:cNvSpPr>
          <p:nvPr>
            <p:ph type="title"/>
          </p:nvPr>
        </p:nvSpPr>
        <p:spPr>
          <a:xfrm>
            <a:off x="457200" y="521731"/>
            <a:ext cx="8229600" cy="879248"/>
          </a:xfrm>
        </p:spPr>
        <p:txBody>
          <a:bodyPr>
            <a:normAutofit/>
          </a:bodyPr>
          <a:lstStyle/>
          <a:p>
            <a:r>
              <a:rPr lang="de-DE" sz="4000" dirty="0" err="1" smtClean="0"/>
              <a:t>Planned</a:t>
            </a:r>
            <a:r>
              <a:rPr lang="de-DE" sz="4000" dirty="0" smtClean="0"/>
              <a:t> </a:t>
            </a:r>
            <a:r>
              <a:rPr lang="de-DE" sz="4000" dirty="0" err="1" smtClean="0"/>
              <a:t>data</a:t>
            </a:r>
            <a:r>
              <a:rPr lang="de-DE" sz="4000" dirty="0" smtClean="0"/>
              <a:t> </a:t>
            </a:r>
            <a:r>
              <a:rPr lang="de-DE" sz="4000" dirty="0" err="1" smtClean="0"/>
              <a:t>additions</a:t>
            </a:r>
            <a:r>
              <a:rPr lang="de-DE" sz="4000" dirty="0" smtClean="0"/>
              <a:t> </a:t>
            </a:r>
            <a:r>
              <a:rPr lang="de-DE" sz="4000" dirty="0" err="1" smtClean="0"/>
              <a:t>and</a:t>
            </a:r>
            <a:r>
              <a:rPr lang="de-DE" sz="4000" dirty="0" smtClean="0"/>
              <a:t> </a:t>
            </a:r>
            <a:r>
              <a:rPr lang="de-DE" sz="4000" dirty="0" err="1" smtClean="0"/>
              <a:t>updates</a:t>
            </a:r>
            <a:endParaRPr lang="de-DE" sz="4000" dirty="0"/>
          </a:p>
        </p:txBody>
      </p:sp>
      <p:sp>
        <p:nvSpPr>
          <p:cNvPr id="3" name="Inhaltsplatzhalter 2"/>
          <p:cNvSpPr>
            <a:spLocks noGrp="1"/>
          </p:cNvSpPr>
          <p:nvPr>
            <p:ph idx="1"/>
          </p:nvPr>
        </p:nvSpPr>
        <p:spPr>
          <a:xfrm>
            <a:off x="245231" y="1727200"/>
            <a:ext cx="8711293" cy="4946952"/>
          </a:xfrm>
        </p:spPr>
        <p:txBody>
          <a:bodyPr>
            <a:normAutofit fontScale="92500" lnSpcReduction="20000"/>
          </a:bodyPr>
          <a:lstStyle/>
          <a:p>
            <a:r>
              <a:rPr lang="de-DE" sz="2400" dirty="0" err="1" smtClean="0"/>
              <a:t>Three</a:t>
            </a:r>
            <a:r>
              <a:rPr lang="de-DE" sz="2400" dirty="0" smtClean="0"/>
              <a:t> </a:t>
            </a:r>
            <a:r>
              <a:rPr lang="de-DE" sz="2400" dirty="0" err="1" smtClean="0"/>
              <a:t>stations</a:t>
            </a:r>
            <a:r>
              <a:rPr lang="de-DE" sz="2400" dirty="0" smtClean="0"/>
              <a:t> </a:t>
            </a:r>
            <a:r>
              <a:rPr lang="de-DE" sz="2400" dirty="0" err="1" smtClean="0"/>
              <a:t>missing</a:t>
            </a:r>
            <a:r>
              <a:rPr lang="de-DE" sz="2400" dirty="0" smtClean="0"/>
              <a:t> </a:t>
            </a:r>
            <a:r>
              <a:rPr lang="de-DE" sz="2400" dirty="0" err="1" smtClean="0"/>
              <a:t>from</a:t>
            </a:r>
            <a:r>
              <a:rPr lang="de-DE" sz="2400" dirty="0" smtClean="0"/>
              <a:t> South </a:t>
            </a:r>
            <a:r>
              <a:rPr lang="de-DE" sz="2400" dirty="0" err="1" smtClean="0"/>
              <a:t>Africa</a:t>
            </a:r>
            <a:r>
              <a:rPr lang="de-DE" sz="2400" dirty="0" smtClean="0"/>
              <a:t> (</a:t>
            </a:r>
            <a:r>
              <a:rPr lang="de-DE" sz="2400" dirty="0" err="1" smtClean="0"/>
              <a:t>format</a:t>
            </a:r>
            <a:r>
              <a:rPr lang="de-DE" sz="2400" dirty="0" smtClean="0"/>
              <a:t> </a:t>
            </a:r>
            <a:r>
              <a:rPr lang="de-DE" sz="2400" dirty="0" err="1" smtClean="0"/>
              <a:t>problems</a:t>
            </a:r>
            <a:r>
              <a:rPr lang="de-DE" sz="2400" dirty="0" smtClean="0"/>
              <a:t>)</a:t>
            </a:r>
          </a:p>
          <a:p>
            <a:r>
              <a:rPr lang="de-DE" sz="2400" dirty="0" smtClean="0"/>
              <a:t>Processing </a:t>
            </a:r>
            <a:r>
              <a:rPr lang="de-DE" sz="2400" dirty="0" err="1" smtClean="0"/>
              <a:t>of</a:t>
            </a:r>
            <a:r>
              <a:rPr lang="de-DE" sz="2400" dirty="0" smtClean="0"/>
              <a:t> </a:t>
            </a:r>
            <a:r>
              <a:rPr lang="de-DE" sz="2400" dirty="0" err="1" smtClean="0"/>
              <a:t>Japanese</a:t>
            </a:r>
            <a:r>
              <a:rPr lang="de-DE" sz="2400" dirty="0" smtClean="0"/>
              <a:t> </a:t>
            </a:r>
            <a:r>
              <a:rPr lang="de-DE" sz="2400" dirty="0" err="1" smtClean="0"/>
              <a:t>stations</a:t>
            </a:r>
            <a:r>
              <a:rPr lang="de-DE" sz="2400" dirty="0" smtClean="0"/>
              <a:t> </a:t>
            </a:r>
            <a:r>
              <a:rPr lang="de-DE" sz="2400" dirty="0" err="1" smtClean="0"/>
              <a:t>pending</a:t>
            </a:r>
            <a:r>
              <a:rPr lang="de-DE" sz="2400" dirty="0" smtClean="0"/>
              <a:t> (</a:t>
            </a:r>
            <a:r>
              <a:rPr lang="de-DE" sz="2400" dirty="0" err="1" smtClean="0"/>
              <a:t>mostly</a:t>
            </a:r>
            <a:r>
              <a:rPr lang="de-DE" sz="2400" dirty="0" smtClean="0"/>
              <a:t> </a:t>
            </a:r>
            <a:r>
              <a:rPr lang="de-DE" sz="2400" dirty="0" err="1" smtClean="0"/>
              <a:t>Ox</a:t>
            </a:r>
            <a:r>
              <a:rPr lang="de-DE" sz="2400" dirty="0" smtClean="0"/>
              <a:t> </a:t>
            </a:r>
            <a:r>
              <a:rPr lang="de-DE" sz="2400" dirty="0" err="1" smtClean="0"/>
              <a:t>instead</a:t>
            </a:r>
            <a:r>
              <a:rPr lang="de-DE" sz="2400" dirty="0" smtClean="0"/>
              <a:t> </a:t>
            </a:r>
            <a:r>
              <a:rPr lang="de-DE" sz="2400" dirty="0" err="1" smtClean="0"/>
              <a:t>of</a:t>
            </a:r>
            <a:r>
              <a:rPr lang="de-DE" sz="2400" dirty="0" smtClean="0"/>
              <a:t> O3)</a:t>
            </a:r>
          </a:p>
          <a:p>
            <a:r>
              <a:rPr lang="de-DE" sz="2400" dirty="0" smtClean="0"/>
              <a:t>Mt. Bachelor </a:t>
            </a:r>
            <a:r>
              <a:rPr lang="de-DE" sz="2400" dirty="0" err="1" smtClean="0"/>
              <a:t>data</a:t>
            </a:r>
            <a:r>
              <a:rPr lang="de-DE" sz="2400" dirty="0" smtClean="0"/>
              <a:t> (US) in </a:t>
            </a:r>
            <a:r>
              <a:rPr lang="de-DE" sz="2400" dirty="0" err="1" smtClean="0"/>
              <a:t>progress</a:t>
            </a:r>
            <a:endParaRPr lang="de-DE" sz="2400" dirty="0" smtClean="0"/>
          </a:p>
          <a:p>
            <a:r>
              <a:rPr lang="de-DE" sz="2400" dirty="0" smtClean="0"/>
              <a:t>Updated </a:t>
            </a:r>
            <a:r>
              <a:rPr lang="de-DE" sz="2400" dirty="0" err="1" smtClean="0"/>
              <a:t>records</a:t>
            </a:r>
            <a:r>
              <a:rPr lang="de-DE" sz="2400" dirty="0" smtClean="0"/>
              <a:t> </a:t>
            </a:r>
            <a:r>
              <a:rPr lang="de-DE" sz="2400" dirty="0" err="1" smtClean="0"/>
              <a:t>from</a:t>
            </a:r>
            <a:r>
              <a:rPr lang="de-DE" sz="2400" dirty="0" smtClean="0"/>
              <a:t> EMEP </a:t>
            </a:r>
            <a:r>
              <a:rPr lang="de-DE" sz="2400" dirty="0" err="1" smtClean="0"/>
              <a:t>to</a:t>
            </a:r>
            <a:r>
              <a:rPr lang="de-DE" sz="2400" dirty="0" smtClean="0"/>
              <a:t> </a:t>
            </a:r>
            <a:r>
              <a:rPr lang="de-DE" sz="2400" dirty="0" err="1" smtClean="0"/>
              <a:t>be</a:t>
            </a:r>
            <a:r>
              <a:rPr lang="de-DE" sz="2400" dirty="0" smtClean="0"/>
              <a:t> </a:t>
            </a:r>
            <a:r>
              <a:rPr lang="de-DE" sz="2400" dirty="0" err="1" smtClean="0"/>
              <a:t>included</a:t>
            </a:r>
            <a:endParaRPr lang="de-DE" sz="2400" dirty="0" smtClean="0"/>
          </a:p>
          <a:p>
            <a:r>
              <a:rPr lang="de-DE" sz="2400" dirty="0" smtClean="0"/>
              <a:t>Updates </a:t>
            </a:r>
            <a:r>
              <a:rPr lang="de-DE" sz="2400" dirty="0" err="1" smtClean="0"/>
              <a:t>of</a:t>
            </a:r>
            <a:r>
              <a:rPr lang="de-DE" sz="2400" dirty="0" smtClean="0"/>
              <a:t> CASTNET, NAPS, EANET, </a:t>
            </a:r>
            <a:r>
              <a:rPr lang="de-DE" sz="2400" dirty="0" err="1" smtClean="0"/>
              <a:t>Airbase</a:t>
            </a:r>
            <a:r>
              <a:rPr lang="de-DE" sz="2400" dirty="0" smtClean="0"/>
              <a:t> </a:t>
            </a:r>
            <a:r>
              <a:rPr lang="de-DE" sz="2400" dirty="0" err="1" smtClean="0"/>
              <a:t>to</a:t>
            </a:r>
            <a:r>
              <a:rPr lang="de-DE" sz="2400" dirty="0" smtClean="0"/>
              <a:t> </a:t>
            </a:r>
            <a:r>
              <a:rPr lang="de-DE" sz="2400" dirty="0" err="1" smtClean="0"/>
              <a:t>be</a:t>
            </a:r>
            <a:r>
              <a:rPr lang="de-DE" sz="2400" dirty="0" smtClean="0"/>
              <a:t> </a:t>
            </a:r>
            <a:r>
              <a:rPr lang="de-DE" sz="2400" dirty="0" err="1" smtClean="0"/>
              <a:t>done</a:t>
            </a:r>
            <a:endParaRPr lang="de-DE" sz="2400" dirty="0" smtClean="0"/>
          </a:p>
          <a:p>
            <a:r>
              <a:rPr lang="de-DE" sz="2400" dirty="0" smtClean="0"/>
              <a:t>Extension </a:t>
            </a:r>
            <a:r>
              <a:rPr lang="de-DE" sz="2400" dirty="0" err="1" smtClean="0"/>
              <a:t>of</a:t>
            </a:r>
            <a:r>
              <a:rPr lang="de-DE" sz="2400" dirty="0" smtClean="0"/>
              <a:t> </a:t>
            </a:r>
            <a:r>
              <a:rPr lang="de-DE" sz="2400" dirty="0" err="1" smtClean="0"/>
              <a:t>Nainital</a:t>
            </a:r>
            <a:r>
              <a:rPr lang="de-DE" sz="2400" dirty="0" smtClean="0"/>
              <a:t> </a:t>
            </a:r>
            <a:r>
              <a:rPr lang="de-DE" sz="2400" dirty="0" err="1" smtClean="0"/>
              <a:t>data</a:t>
            </a:r>
            <a:r>
              <a:rPr lang="de-DE" sz="2400" dirty="0" smtClean="0"/>
              <a:t> </a:t>
            </a:r>
            <a:r>
              <a:rPr lang="de-DE" sz="2400" dirty="0" err="1" smtClean="0"/>
              <a:t>for</a:t>
            </a:r>
            <a:r>
              <a:rPr lang="de-DE" sz="2400" dirty="0" smtClean="0"/>
              <a:t> 2012/13</a:t>
            </a:r>
          </a:p>
          <a:p>
            <a:r>
              <a:rPr lang="de-DE" sz="2400" dirty="0" smtClean="0"/>
              <a:t>More Indian </a:t>
            </a:r>
            <a:r>
              <a:rPr lang="de-DE" sz="2400" dirty="0" err="1" smtClean="0"/>
              <a:t>stations</a:t>
            </a:r>
            <a:r>
              <a:rPr lang="de-DE" sz="2400" dirty="0" smtClean="0"/>
              <a:t>?</a:t>
            </a:r>
          </a:p>
          <a:p>
            <a:r>
              <a:rPr lang="de-DE" sz="2400" dirty="0" smtClean="0"/>
              <a:t>Nepal?</a:t>
            </a:r>
          </a:p>
          <a:p>
            <a:r>
              <a:rPr lang="de-DE" sz="2400" dirty="0" smtClean="0"/>
              <a:t>South Korea AQ </a:t>
            </a:r>
            <a:r>
              <a:rPr lang="de-DE" sz="2400" dirty="0" err="1" smtClean="0"/>
              <a:t>data</a:t>
            </a:r>
            <a:r>
              <a:rPr lang="de-DE" sz="2400" dirty="0" smtClean="0"/>
              <a:t> (Seoul)?</a:t>
            </a:r>
          </a:p>
          <a:p>
            <a:r>
              <a:rPr lang="de-DE" sz="2400" dirty="0" smtClean="0"/>
              <a:t>Chinese </a:t>
            </a:r>
            <a:r>
              <a:rPr lang="de-DE" sz="2400" dirty="0" err="1" smtClean="0"/>
              <a:t>data</a:t>
            </a:r>
            <a:r>
              <a:rPr lang="de-DE" sz="2400" dirty="0" smtClean="0"/>
              <a:t>?</a:t>
            </a:r>
          </a:p>
          <a:p>
            <a:r>
              <a:rPr lang="de-DE" sz="2400" dirty="0" smtClean="0"/>
              <a:t>Other </a:t>
            </a:r>
            <a:r>
              <a:rPr lang="de-DE" sz="2400" dirty="0" err="1" smtClean="0"/>
              <a:t>datasets</a:t>
            </a:r>
            <a:r>
              <a:rPr lang="de-DE" sz="2400" dirty="0" smtClean="0"/>
              <a:t>?</a:t>
            </a:r>
          </a:p>
          <a:p>
            <a:endParaRPr lang="de-DE" sz="2400" dirty="0"/>
          </a:p>
          <a:p>
            <a:pPr marL="0" indent="0" algn="ctr">
              <a:buNone/>
            </a:pPr>
            <a:r>
              <a:rPr lang="de-DE" sz="2000" i="1" dirty="0" err="1" smtClean="0">
                <a:solidFill>
                  <a:srgbClr val="FF0000"/>
                </a:solidFill>
              </a:rPr>
              <a:t>Planned</a:t>
            </a:r>
            <a:r>
              <a:rPr lang="de-DE" sz="2000" i="1" dirty="0" smtClean="0">
                <a:solidFill>
                  <a:srgbClr val="FF0000"/>
                </a:solidFill>
              </a:rPr>
              <a:t> </a:t>
            </a:r>
            <a:r>
              <a:rPr lang="de-DE" sz="2000" i="1" dirty="0" err="1" smtClean="0">
                <a:solidFill>
                  <a:srgbClr val="FF0000"/>
                </a:solidFill>
              </a:rPr>
              <a:t>freeze</a:t>
            </a:r>
            <a:r>
              <a:rPr lang="de-DE" sz="2000" i="1" dirty="0" smtClean="0">
                <a:solidFill>
                  <a:srgbClr val="FF0000"/>
                </a:solidFill>
              </a:rPr>
              <a:t> </a:t>
            </a:r>
            <a:r>
              <a:rPr lang="de-DE" sz="2000" i="1" dirty="0" err="1" smtClean="0">
                <a:solidFill>
                  <a:srgbClr val="FF0000"/>
                </a:solidFill>
              </a:rPr>
              <a:t>date</a:t>
            </a:r>
            <a:r>
              <a:rPr lang="de-DE" sz="2000" i="1" dirty="0" smtClean="0">
                <a:solidFill>
                  <a:srgbClr val="FF0000"/>
                </a:solidFill>
              </a:rPr>
              <a:t> </a:t>
            </a:r>
            <a:r>
              <a:rPr lang="de-DE" sz="2000" i="1" dirty="0" err="1" smtClean="0">
                <a:solidFill>
                  <a:srgbClr val="FF0000"/>
                </a:solidFill>
              </a:rPr>
              <a:t>of</a:t>
            </a:r>
            <a:r>
              <a:rPr lang="de-DE" sz="2000" i="1" dirty="0" smtClean="0">
                <a:solidFill>
                  <a:srgbClr val="FF0000"/>
                </a:solidFill>
              </a:rPr>
              <a:t> TOAR </a:t>
            </a:r>
            <a:r>
              <a:rPr lang="de-DE" sz="2000" i="1" dirty="0" err="1" smtClean="0">
                <a:solidFill>
                  <a:srgbClr val="FF0000"/>
                </a:solidFill>
              </a:rPr>
              <a:t>database</a:t>
            </a:r>
            <a:r>
              <a:rPr lang="de-DE" sz="2000" i="1" dirty="0" smtClean="0">
                <a:solidFill>
                  <a:srgbClr val="FF0000"/>
                </a:solidFill>
              </a:rPr>
              <a:t> </a:t>
            </a:r>
            <a:r>
              <a:rPr lang="de-DE" sz="2000" i="1" dirty="0" err="1" smtClean="0">
                <a:solidFill>
                  <a:srgbClr val="FF0000"/>
                </a:solidFill>
              </a:rPr>
              <a:t>is</a:t>
            </a:r>
            <a:r>
              <a:rPr lang="de-DE" sz="2000" i="1" dirty="0" smtClean="0">
                <a:solidFill>
                  <a:srgbClr val="FF0000"/>
                </a:solidFill>
              </a:rPr>
              <a:t> 30 April 2016</a:t>
            </a:r>
          </a:p>
          <a:p>
            <a:pPr marL="0" indent="0" algn="ctr">
              <a:buNone/>
            </a:pPr>
            <a:r>
              <a:rPr lang="de-DE" sz="2000" i="1" dirty="0" err="1" smtClean="0">
                <a:solidFill>
                  <a:srgbClr val="FF0000"/>
                </a:solidFill>
              </a:rPr>
              <a:t>No</a:t>
            </a:r>
            <a:r>
              <a:rPr lang="de-DE" sz="2000" i="1" dirty="0" smtClean="0">
                <a:solidFill>
                  <a:srgbClr val="FF0000"/>
                </a:solidFill>
              </a:rPr>
              <a:t> </a:t>
            </a:r>
            <a:r>
              <a:rPr lang="de-DE" sz="2000" i="1" dirty="0" err="1" smtClean="0">
                <a:solidFill>
                  <a:srgbClr val="FF0000"/>
                </a:solidFill>
              </a:rPr>
              <a:t>more</a:t>
            </a:r>
            <a:r>
              <a:rPr lang="de-DE" sz="2000" i="1" dirty="0" smtClean="0">
                <a:solidFill>
                  <a:srgbClr val="FF0000"/>
                </a:solidFill>
              </a:rPr>
              <a:t> </a:t>
            </a:r>
            <a:r>
              <a:rPr lang="de-DE" sz="2000" i="1" dirty="0" err="1" smtClean="0">
                <a:solidFill>
                  <a:srgbClr val="FF0000"/>
                </a:solidFill>
              </a:rPr>
              <a:t>data</a:t>
            </a:r>
            <a:r>
              <a:rPr lang="de-DE" sz="2000" i="1" dirty="0" smtClean="0">
                <a:solidFill>
                  <a:srgbClr val="FF0000"/>
                </a:solidFill>
              </a:rPr>
              <a:t> </a:t>
            </a:r>
            <a:r>
              <a:rPr lang="de-DE" sz="2000" i="1" dirty="0" err="1" smtClean="0">
                <a:solidFill>
                  <a:srgbClr val="FF0000"/>
                </a:solidFill>
              </a:rPr>
              <a:t>submissions</a:t>
            </a:r>
            <a:r>
              <a:rPr lang="de-DE" sz="2000" i="1" dirty="0" smtClean="0">
                <a:solidFill>
                  <a:srgbClr val="FF0000"/>
                </a:solidFill>
              </a:rPr>
              <a:t> after </a:t>
            </a:r>
            <a:r>
              <a:rPr lang="de-DE" sz="2000" i="1" dirty="0" err="1" smtClean="0">
                <a:solidFill>
                  <a:srgbClr val="FF0000"/>
                </a:solidFill>
              </a:rPr>
              <a:t>this</a:t>
            </a:r>
            <a:r>
              <a:rPr lang="de-DE" sz="2000" i="1" dirty="0" smtClean="0">
                <a:solidFill>
                  <a:srgbClr val="FF0000"/>
                </a:solidFill>
              </a:rPr>
              <a:t> </a:t>
            </a:r>
            <a:r>
              <a:rPr lang="de-DE" sz="2000" i="1" dirty="0" err="1" smtClean="0">
                <a:solidFill>
                  <a:srgbClr val="FF0000"/>
                </a:solidFill>
              </a:rPr>
              <a:t>date</a:t>
            </a:r>
            <a:endParaRPr lang="de-DE" sz="2000" i="1" dirty="0" smtClean="0">
              <a:solidFill>
                <a:srgbClr val="FF0000"/>
              </a:solidFill>
            </a:endParaRPr>
          </a:p>
        </p:txBody>
      </p:sp>
    </p:spTree>
    <p:extLst>
      <p:ext uri="{BB962C8B-B14F-4D97-AF65-F5344CB8AC3E}">
        <p14:creationId xmlns:p14="http://schemas.microsoft.com/office/powerpoint/2010/main" val="2788881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Dataset </a:t>
            </a:r>
            <a:r>
              <a:rPr lang="de-DE" dirty="0" err="1"/>
              <a:t>status</a:t>
            </a:r>
            <a:r>
              <a:rPr lang="de-DE" dirty="0"/>
              <a:t> </a:t>
            </a:r>
            <a:r>
              <a:rPr lang="de-DE" dirty="0" err="1"/>
              <a:t>and</a:t>
            </a:r>
            <a:r>
              <a:rPr lang="de-DE" dirty="0"/>
              <a:t> open </a:t>
            </a:r>
            <a:r>
              <a:rPr lang="de-DE" dirty="0" err="1" smtClean="0"/>
              <a:t>issues</a:t>
            </a:r>
            <a:r>
              <a:rPr lang="de-DE" dirty="0" smtClean="0"/>
              <a:t/>
            </a:r>
            <a:br>
              <a:rPr lang="de-DE" dirty="0" smtClean="0"/>
            </a:br>
            <a:r>
              <a:rPr lang="de-DE" sz="3600" dirty="0" smtClean="0"/>
              <a:t>- Other </a:t>
            </a:r>
            <a:r>
              <a:rPr lang="de-DE" sz="3600" dirty="0" err="1" smtClean="0"/>
              <a:t>data</a:t>
            </a:r>
            <a:endParaRPr lang="de-DE" sz="3600" dirty="0"/>
          </a:p>
        </p:txBody>
      </p:sp>
      <p:sp>
        <p:nvSpPr>
          <p:cNvPr id="3" name="Inhaltsplatzhalter 2"/>
          <p:cNvSpPr>
            <a:spLocks noGrp="1"/>
          </p:cNvSpPr>
          <p:nvPr>
            <p:ph idx="1"/>
          </p:nvPr>
        </p:nvSpPr>
        <p:spPr>
          <a:xfrm>
            <a:off x="453974" y="1992086"/>
            <a:ext cx="8229600" cy="4458590"/>
          </a:xfrm>
        </p:spPr>
        <p:txBody>
          <a:bodyPr>
            <a:normAutofit/>
          </a:bodyPr>
          <a:lstStyle/>
          <a:p>
            <a:pPr marL="0" indent="0">
              <a:spcBef>
                <a:spcPts val="1200"/>
              </a:spcBef>
              <a:buNone/>
            </a:pPr>
            <a:r>
              <a:rPr lang="de-DE" sz="2400" dirty="0" err="1" smtClean="0"/>
              <a:t>Ongoing</a:t>
            </a:r>
            <a:r>
              <a:rPr lang="de-DE" sz="2400" dirty="0" smtClean="0"/>
              <a:t> </a:t>
            </a:r>
            <a:r>
              <a:rPr lang="de-DE" sz="2400" dirty="0" err="1" smtClean="0"/>
              <a:t>activities</a:t>
            </a:r>
            <a:r>
              <a:rPr lang="de-DE" sz="2400" dirty="0" smtClean="0"/>
              <a:t>:</a:t>
            </a:r>
          </a:p>
          <a:p>
            <a:pPr>
              <a:spcBef>
                <a:spcPts val="1200"/>
              </a:spcBef>
            </a:pPr>
            <a:r>
              <a:rPr lang="de-DE" sz="2400" dirty="0" err="1" smtClean="0"/>
              <a:t>adding</a:t>
            </a:r>
            <a:r>
              <a:rPr lang="de-DE" sz="2400" dirty="0" smtClean="0"/>
              <a:t> p</a:t>
            </a:r>
            <a:r>
              <a:rPr lang="en-US" sz="2400" dirty="0" err="1" smtClean="0"/>
              <a:t>roxies</a:t>
            </a:r>
            <a:r>
              <a:rPr lang="en-US" sz="2400" dirty="0" smtClean="0"/>
              <a:t> </a:t>
            </a:r>
            <a:r>
              <a:rPr lang="en-US" sz="2400" dirty="0"/>
              <a:t>for urban/rural classification of TOAR surface monitoring sites</a:t>
            </a:r>
          </a:p>
          <a:p>
            <a:pPr>
              <a:spcBef>
                <a:spcPts val="1200"/>
              </a:spcBef>
            </a:pPr>
            <a:r>
              <a:rPr lang="en-US" sz="2400" dirty="0" smtClean="0"/>
              <a:t>adding 6 km COSMO reanalysis met. data (Europe only)</a:t>
            </a:r>
          </a:p>
          <a:p>
            <a:pPr>
              <a:spcBef>
                <a:spcPts val="1200"/>
              </a:spcBef>
            </a:pPr>
            <a:r>
              <a:rPr lang="en-US" sz="2400" dirty="0" smtClean="0"/>
              <a:t>adding ozone precursor measurements (initial focus on GAW and Europe data)</a:t>
            </a:r>
            <a:endParaRPr lang="en-US" sz="2400" dirty="0"/>
          </a:p>
        </p:txBody>
      </p:sp>
    </p:spTree>
    <p:extLst>
      <p:ext uri="{BB962C8B-B14F-4D97-AF65-F5344CB8AC3E}">
        <p14:creationId xmlns:p14="http://schemas.microsoft.com/office/powerpoint/2010/main" val="14935574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1330" y="1529742"/>
            <a:ext cx="8441578" cy="4224233"/>
          </a:xfrm>
          <a:prstGeom prst="rect">
            <a:avLst/>
          </a:prstGeom>
          <a:noFill/>
        </p:spPr>
        <p:txBody>
          <a:bodyPr wrap="square" rtlCol="0">
            <a:spAutoFit/>
          </a:bodyPr>
          <a:lstStyle/>
          <a:p>
            <a:pPr>
              <a:spcAft>
                <a:spcPts val="300"/>
              </a:spcAft>
            </a:pPr>
            <a:r>
              <a:rPr lang="en-US" sz="2400" b="1" dirty="0" smtClean="0">
                <a:solidFill>
                  <a:srgbClr val="FFFFCC"/>
                </a:solidFill>
              </a:rPr>
              <a:t>Proxies for urban/rural classification of TOAR </a:t>
            </a:r>
            <a:br>
              <a:rPr lang="en-US" sz="2400" b="1" dirty="0" smtClean="0">
                <a:solidFill>
                  <a:srgbClr val="FFFFCC"/>
                </a:solidFill>
              </a:rPr>
            </a:br>
            <a:r>
              <a:rPr lang="en-US" sz="2400" b="1" dirty="0" smtClean="0">
                <a:solidFill>
                  <a:srgbClr val="FFFFCC"/>
                </a:solidFill>
              </a:rPr>
              <a:t>surface monitoring sites</a:t>
            </a:r>
          </a:p>
          <a:p>
            <a:pPr>
              <a:spcAft>
                <a:spcPts val="300"/>
              </a:spcAft>
            </a:pPr>
            <a:endParaRPr lang="en-US" sz="2000" dirty="0" smtClean="0">
              <a:solidFill>
                <a:srgbClr val="FFFFCC"/>
              </a:solidFill>
            </a:endParaRPr>
          </a:p>
          <a:p>
            <a:pPr>
              <a:spcAft>
                <a:spcPts val="300"/>
              </a:spcAft>
            </a:pPr>
            <a:r>
              <a:rPr lang="en-US" sz="2000" dirty="0" smtClean="0">
                <a:solidFill>
                  <a:srgbClr val="FFFFCC"/>
                </a:solidFill>
              </a:rPr>
              <a:t>Compiled and processed by Owen Cooper</a:t>
            </a:r>
          </a:p>
          <a:p>
            <a:pPr>
              <a:spcAft>
                <a:spcPts val="300"/>
              </a:spcAft>
            </a:pPr>
            <a:r>
              <a:rPr lang="en-US" sz="2000" dirty="0">
                <a:solidFill>
                  <a:srgbClr val="FFFFCC"/>
                </a:solidFill>
              </a:rPr>
              <a:t>University of Colorado/NOAA </a:t>
            </a:r>
            <a:r>
              <a:rPr lang="en-US" sz="2000" dirty="0" smtClean="0">
                <a:solidFill>
                  <a:srgbClr val="FFFFCC"/>
                </a:solidFill>
              </a:rPr>
              <a:t>ESRL</a:t>
            </a:r>
          </a:p>
          <a:p>
            <a:pPr>
              <a:spcAft>
                <a:spcPts val="300"/>
              </a:spcAft>
            </a:pPr>
            <a:r>
              <a:rPr lang="en-US" sz="2000" dirty="0" smtClean="0">
                <a:solidFill>
                  <a:srgbClr val="FFFFCC"/>
                </a:solidFill>
              </a:rPr>
              <a:t>owen.r.cooper@noaa.gov</a:t>
            </a:r>
          </a:p>
          <a:p>
            <a:pPr>
              <a:spcAft>
                <a:spcPts val="300"/>
              </a:spcAft>
            </a:pPr>
            <a:endParaRPr lang="en-US" sz="2000" dirty="0" smtClean="0">
              <a:solidFill>
                <a:srgbClr val="FFFFCC"/>
              </a:solidFill>
            </a:endParaRPr>
          </a:p>
          <a:p>
            <a:pPr>
              <a:spcAft>
                <a:spcPts val="300"/>
              </a:spcAft>
            </a:pPr>
            <a:r>
              <a:rPr lang="en-US" sz="2000" i="1" dirty="0" smtClean="0">
                <a:solidFill>
                  <a:srgbClr val="FFFFCC"/>
                </a:solidFill>
              </a:rPr>
              <a:t>Updated for all 10,122 monitoring sites in the TOAR database </a:t>
            </a:r>
            <a:br>
              <a:rPr lang="en-US" sz="2000" i="1" dirty="0" smtClean="0">
                <a:solidFill>
                  <a:srgbClr val="FFFFCC"/>
                </a:solidFill>
              </a:rPr>
            </a:br>
            <a:r>
              <a:rPr lang="en-US" sz="2000" i="1" dirty="0" smtClean="0">
                <a:solidFill>
                  <a:srgbClr val="FFFFCC"/>
                </a:solidFill>
              </a:rPr>
              <a:t>as of December 17, 2015</a:t>
            </a:r>
          </a:p>
          <a:p>
            <a:pPr>
              <a:spcAft>
                <a:spcPts val="300"/>
              </a:spcAft>
            </a:pPr>
            <a:endParaRPr lang="en-US" sz="2000" dirty="0">
              <a:solidFill>
                <a:srgbClr val="FFFFCC"/>
              </a:solidFill>
            </a:endParaRPr>
          </a:p>
          <a:p>
            <a:pPr>
              <a:spcAft>
                <a:spcPts val="300"/>
              </a:spcAft>
            </a:pPr>
            <a:endParaRPr lang="en-US" sz="2000" dirty="0" smtClean="0">
              <a:solidFill>
                <a:srgbClr val="FFFFCC"/>
              </a:solidFill>
            </a:endParaRPr>
          </a:p>
          <a:p>
            <a:endParaRPr lang="en-US" dirty="0">
              <a:solidFill>
                <a:prstClr val="black"/>
              </a:solidFill>
            </a:endParaRPr>
          </a:p>
        </p:txBody>
      </p:sp>
    </p:spTree>
    <p:extLst>
      <p:ext uri="{BB962C8B-B14F-4D97-AF65-F5344CB8AC3E}">
        <p14:creationId xmlns:p14="http://schemas.microsoft.com/office/powerpoint/2010/main" val="10737701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dirty="0" smtClean="0"/>
              <a:t>Acknowledgements</a:t>
            </a:r>
            <a:endParaRPr lang="de-DE" sz="3100" dirty="0"/>
          </a:p>
        </p:txBody>
      </p:sp>
      <p:sp>
        <p:nvSpPr>
          <p:cNvPr id="3" name="Inhaltsplatzhalter 2"/>
          <p:cNvSpPr>
            <a:spLocks noGrp="1"/>
          </p:cNvSpPr>
          <p:nvPr>
            <p:ph idx="1"/>
          </p:nvPr>
        </p:nvSpPr>
        <p:spPr>
          <a:xfrm>
            <a:off x="453974" y="1363288"/>
            <a:ext cx="8229600" cy="5087388"/>
          </a:xfrm>
        </p:spPr>
        <p:txBody>
          <a:bodyPr>
            <a:noAutofit/>
          </a:bodyPr>
          <a:lstStyle/>
          <a:p>
            <a:pPr marL="0" indent="0">
              <a:spcBef>
                <a:spcPts val="1200"/>
              </a:spcBef>
              <a:buNone/>
            </a:pPr>
            <a:r>
              <a:rPr lang="de-DE" sz="2400" i="1" dirty="0" smtClean="0"/>
              <a:t>First </a:t>
            </a:r>
            <a:r>
              <a:rPr lang="de-DE" sz="2400" i="1" dirty="0" err="1" smtClean="0"/>
              <a:t>and</a:t>
            </a:r>
            <a:r>
              <a:rPr lang="de-DE" sz="2400" i="1" dirty="0" smtClean="0"/>
              <a:t> </a:t>
            </a:r>
            <a:r>
              <a:rPr lang="de-DE" sz="2400" i="1" dirty="0" err="1" smtClean="0"/>
              <a:t>foremost</a:t>
            </a:r>
            <a:r>
              <a:rPr lang="de-DE" sz="2400" i="1" dirty="0" smtClean="0"/>
              <a:t> </a:t>
            </a:r>
            <a:r>
              <a:rPr lang="de-DE" sz="2400" i="1" dirty="0" err="1" smtClean="0"/>
              <a:t>to</a:t>
            </a:r>
            <a:r>
              <a:rPr lang="de-DE" sz="2400" i="1" dirty="0" smtClean="0"/>
              <a:t> </a:t>
            </a:r>
            <a:r>
              <a:rPr lang="de-DE" sz="2400" i="1" dirty="0" err="1" smtClean="0"/>
              <a:t>everyone</a:t>
            </a:r>
            <a:r>
              <a:rPr lang="de-DE" sz="2400" i="1" dirty="0" smtClean="0"/>
              <a:t> </a:t>
            </a:r>
            <a:r>
              <a:rPr lang="de-DE" sz="2400" i="1" dirty="0" err="1" smtClean="0"/>
              <a:t>who</a:t>
            </a:r>
            <a:r>
              <a:rPr lang="de-DE" sz="2400" i="1" dirty="0" smtClean="0"/>
              <a:t> </a:t>
            </a:r>
            <a:r>
              <a:rPr lang="de-DE" sz="2400" i="1" dirty="0" err="1" smtClean="0"/>
              <a:t>supplied</a:t>
            </a:r>
            <a:r>
              <a:rPr lang="de-DE" sz="2400" i="1" dirty="0" smtClean="0"/>
              <a:t> </a:t>
            </a:r>
            <a:r>
              <a:rPr lang="de-DE" sz="2400" i="1" dirty="0" err="1" smtClean="0"/>
              <a:t>data</a:t>
            </a:r>
            <a:r>
              <a:rPr lang="de-DE" sz="2400" i="1" dirty="0" smtClean="0"/>
              <a:t> </a:t>
            </a:r>
            <a:r>
              <a:rPr lang="de-DE" sz="2400" i="1" dirty="0" err="1" smtClean="0"/>
              <a:t>to</a:t>
            </a:r>
            <a:r>
              <a:rPr lang="de-DE" sz="2400" i="1" dirty="0" smtClean="0"/>
              <a:t> TOAR!</a:t>
            </a:r>
          </a:p>
          <a:p>
            <a:pPr marL="0" indent="0">
              <a:spcBef>
                <a:spcPts val="1200"/>
              </a:spcBef>
              <a:buNone/>
            </a:pPr>
            <a:r>
              <a:rPr lang="it-IT" sz="2400" dirty="0" err="1"/>
              <a:t>Ayako</a:t>
            </a:r>
            <a:r>
              <a:rPr lang="it-IT" sz="2400" dirty="0"/>
              <a:t> </a:t>
            </a:r>
            <a:r>
              <a:rPr lang="it-IT" sz="2400" dirty="0" err="1"/>
              <a:t>Aoyagi</a:t>
            </a:r>
            <a:r>
              <a:rPr lang="it-IT" sz="2400" dirty="0"/>
              <a:t>, </a:t>
            </a:r>
            <a:r>
              <a:rPr lang="it-IT" sz="2400" dirty="0" smtClean="0"/>
              <a:t>Sabine </a:t>
            </a:r>
            <a:r>
              <a:rPr lang="it-IT" sz="2400" dirty="0" err="1"/>
              <a:t>Braun</a:t>
            </a:r>
            <a:r>
              <a:rPr lang="it-IT" sz="2400" dirty="0"/>
              <a:t>, José A. Carnero, </a:t>
            </a:r>
            <a:r>
              <a:rPr lang="it-IT" sz="2400" dirty="0" err="1" smtClean="0"/>
              <a:t>Limseok</a:t>
            </a:r>
            <a:r>
              <a:rPr lang="it-IT" sz="2400" dirty="0" smtClean="0"/>
              <a:t> </a:t>
            </a:r>
            <a:r>
              <a:rPr lang="it-IT" sz="2400" dirty="0" err="1"/>
              <a:t>Chang</a:t>
            </a:r>
            <a:r>
              <a:rPr lang="it-IT" sz="2400" dirty="0"/>
              <a:t>, Tony </a:t>
            </a:r>
            <a:r>
              <a:rPr lang="it-IT" sz="2400" dirty="0" err="1"/>
              <a:t>Colavecchia</a:t>
            </a:r>
            <a:r>
              <a:rPr lang="it-IT" sz="2400" dirty="0"/>
              <a:t>, </a:t>
            </a:r>
            <a:r>
              <a:rPr lang="it-IT" sz="2400" dirty="0" smtClean="0"/>
              <a:t>Owen </a:t>
            </a:r>
            <a:r>
              <a:rPr lang="it-IT" sz="2400" dirty="0"/>
              <a:t>Cooper, </a:t>
            </a:r>
            <a:r>
              <a:rPr lang="it-IT" sz="2400" dirty="0" err="1"/>
              <a:t>Ute</a:t>
            </a:r>
            <a:r>
              <a:rPr lang="it-IT" sz="2400" dirty="0"/>
              <a:t> </a:t>
            </a:r>
            <a:r>
              <a:rPr lang="it-IT" sz="2400" dirty="0" err="1"/>
              <a:t>Dauert</a:t>
            </a:r>
            <a:r>
              <a:rPr lang="it-IT" sz="2400" dirty="0"/>
              <a:t>, </a:t>
            </a:r>
            <a:r>
              <a:rPr lang="it-IT" sz="2400" dirty="0" smtClean="0"/>
              <a:t>Paul </a:t>
            </a:r>
            <a:r>
              <a:rPr lang="it-IT" sz="2400" dirty="0"/>
              <a:t>Eckhardt, </a:t>
            </a:r>
            <a:r>
              <a:rPr lang="it-IT" sz="2400" dirty="0" err="1" smtClean="0"/>
              <a:t>Yasin</a:t>
            </a:r>
            <a:r>
              <a:rPr lang="it-IT" sz="2400" dirty="0" smtClean="0"/>
              <a:t> </a:t>
            </a:r>
            <a:r>
              <a:rPr lang="it-IT" sz="2400" dirty="0" err="1"/>
              <a:t>Elshorbany</a:t>
            </a:r>
            <a:r>
              <a:rPr lang="it-IT" sz="2400" dirty="0"/>
              <a:t>, Helmut </a:t>
            </a:r>
            <a:r>
              <a:rPr lang="it-IT" sz="2400" dirty="0" err="1"/>
              <a:t>Feigenspahn</a:t>
            </a:r>
            <a:r>
              <a:rPr lang="it-IT" sz="2400" dirty="0"/>
              <a:t>, </a:t>
            </a:r>
            <a:r>
              <a:rPr lang="it-IT" sz="2400" dirty="0" smtClean="0"/>
              <a:t>Clarissa </a:t>
            </a:r>
            <a:r>
              <a:rPr lang="it-IT" sz="2400" dirty="0"/>
              <a:t>Figura, </a:t>
            </a:r>
            <a:r>
              <a:rPr lang="de-DE" sz="2400" dirty="0" smtClean="0"/>
              <a:t>Ian </a:t>
            </a:r>
            <a:r>
              <a:rPr lang="de-DE" sz="2400" dirty="0" err="1" smtClean="0"/>
              <a:t>Galbally</a:t>
            </a:r>
            <a:r>
              <a:rPr lang="de-DE" sz="2400" dirty="0" smtClean="0"/>
              <a:t>, </a:t>
            </a:r>
            <a:r>
              <a:rPr lang="it-IT" sz="2400" dirty="0"/>
              <a:t>Francois </a:t>
            </a:r>
            <a:r>
              <a:rPr lang="it-IT" sz="2400" dirty="0" err="1"/>
              <a:t>Gheusi</a:t>
            </a:r>
            <a:r>
              <a:rPr lang="it-IT" sz="2400" dirty="0"/>
              <a:t>, </a:t>
            </a:r>
            <a:r>
              <a:rPr lang="de-DE" sz="2400" dirty="0" smtClean="0"/>
              <a:t>Rob </a:t>
            </a:r>
            <a:r>
              <a:rPr lang="de-DE" sz="2400" dirty="0" err="1" smtClean="0"/>
              <a:t>Gillett</a:t>
            </a:r>
            <a:r>
              <a:rPr lang="de-DE" sz="2400" dirty="0" smtClean="0"/>
              <a:t>, </a:t>
            </a:r>
            <a:r>
              <a:rPr lang="de-DE" sz="2400" dirty="0"/>
              <a:t>John </a:t>
            </a:r>
            <a:r>
              <a:rPr lang="de-DE" sz="2400" dirty="0" err="1"/>
              <a:t>Hee</a:t>
            </a:r>
            <a:r>
              <a:rPr lang="de-DE" sz="2400" dirty="0"/>
              <a:t>, </a:t>
            </a:r>
            <a:r>
              <a:rPr lang="it-IT" sz="2400" dirty="0" err="1"/>
              <a:t>Ohnmar</a:t>
            </a:r>
            <a:r>
              <a:rPr lang="it-IT" sz="2400" dirty="0"/>
              <a:t> </a:t>
            </a:r>
            <a:r>
              <a:rPr lang="it-IT" sz="2400" dirty="0" err="1"/>
              <a:t>Ting</a:t>
            </a:r>
            <a:r>
              <a:rPr lang="it-IT" sz="2400" dirty="0"/>
              <a:t> </a:t>
            </a:r>
            <a:r>
              <a:rPr lang="it-IT" sz="2400" dirty="0" err="1"/>
              <a:t>Hlaing</a:t>
            </a:r>
            <a:r>
              <a:rPr lang="it-IT" sz="2400" dirty="0"/>
              <a:t>, </a:t>
            </a:r>
            <a:r>
              <a:rPr lang="it-IT" sz="2400" dirty="0" smtClean="0"/>
              <a:t>Lee </a:t>
            </a:r>
            <a:r>
              <a:rPr lang="it-IT" sz="2400" dirty="0" err="1"/>
              <a:t>Hojoon</a:t>
            </a:r>
            <a:r>
              <a:rPr lang="it-IT" sz="2400" dirty="0"/>
              <a:t>, </a:t>
            </a:r>
            <a:r>
              <a:rPr lang="it-IT" sz="2400" dirty="0" err="1"/>
              <a:t>Ulas</a:t>
            </a:r>
            <a:r>
              <a:rPr lang="it-IT" sz="2400" dirty="0"/>
              <a:t> Im, </a:t>
            </a:r>
            <a:r>
              <a:rPr lang="de-DE" sz="2400" dirty="0" smtClean="0"/>
              <a:t>Dan </a:t>
            </a:r>
            <a:r>
              <a:rPr lang="de-DE" sz="2400" dirty="0" err="1"/>
              <a:t>Jaffe</a:t>
            </a:r>
            <a:r>
              <a:rPr lang="de-DE" sz="2400" dirty="0"/>
              <a:t>, </a:t>
            </a:r>
            <a:r>
              <a:rPr lang="it-IT" sz="2400" dirty="0"/>
              <a:t>Hiroshi </a:t>
            </a:r>
            <a:r>
              <a:rPr lang="it-IT" sz="2400" dirty="0" err="1"/>
              <a:t>Koide</a:t>
            </a:r>
            <a:r>
              <a:rPr lang="it-IT" sz="2400" dirty="0"/>
              <a:t>, </a:t>
            </a:r>
            <a:r>
              <a:rPr lang="it-IT" sz="2400" dirty="0" smtClean="0"/>
              <a:t>Gary </a:t>
            </a:r>
            <a:r>
              <a:rPr lang="it-IT" sz="2400" dirty="0"/>
              <a:t>Lear, </a:t>
            </a:r>
            <a:r>
              <a:rPr lang="it-IT" sz="2400" dirty="0" err="1" smtClean="0"/>
              <a:t>Haeyoung</a:t>
            </a:r>
            <a:r>
              <a:rPr lang="it-IT" sz="2400" dirty="0" smtClean="0"/>
              <a:t> </a:t>
            </a:r>
            <a:r>
              <a:rPr lang="it-IT" sz="2400" dirty="0"/>
              <a:t>Lee, </a:t>
            </a:r>
            <a:r>
              <a:rPr lang="it-IT" sz="2400" dirty="0" err="1" smtClean="0"/>
              <a:t>Meehye</a:t>
            </a:r>
            <a:r>
              <a:rPr lang="it-IT" sz="2400" dirty="0" smtClean="0"/>
              <a:t> </a:t>
            </a:r>
            <a:r>
              <a:rPr lang="it-IT" sz="2400" dirty="0"/>
              <a:t>Lee, Nick </a:t>
            </a:r>
            <a:r>
              <a:rPr lang="it-IT" sz="2400" dirty="0" err="1"/>
              <a:t>Mangus</a:t>
            </a:r>
            <a:r>
              <a:rPr lang="it-IT" sz="2400" dirty="0"/>
              <a:t>, </a:t>
            </a:r>
            <a:r>
              <a:rPr lang="it-IT" sz="2400" dirty="0" err="1" smtClean="0"/>
              <a:t>Audra</a:t>
            </a:r>
            <a:r>
              <a:rPr lang="it-IT" sz="2400" dirty="0" smtClean="0"/>
              <a:t> </a:t>
            </a:r>
            <a:r>
              <a:rPr lang="it-IT" sz="2400" dirty="0" err="1"/>
              <a:t>McClure</a:t>
            </a:r>
            <a:r>
              <a:rPr lang="it-IT" sz="2400" dirty="0"/>
              <a:t>, </a:t>
            </a:r>
            <a:r>
              <a:rPr lang="it-IT" sz="2400" dirty="0" err="1"/>
              <a:t>Raeesa</a:t>
            </a:r>
            <a:r>
              <a:rPr lang="it-IT" sz="2400" dirty="0"/>
              <a:t> Molla, </a:t>
            </a:r>
            <a:r>
              <a:rPr lang="de-DE" sz="2400" dirty="0" smtClean="0"/>
              <a:t>Suzy </a:t>
            </a:r>
            <a:r>
              <a:rPr lang="de-DE" sz="2400" dirty="0" err="1" smtClean="0"/>
              <a:t>Molloy</a:t>
            </a:r>
            <a:r>
              <a:rPr lang="de-DE" sz="2400" dirty="0" smtClean="0"/>
              <a:t>, </a:t>
            </a:r>
            <a:r>
              <a:rPr lang="it-IT" sz="2400" dirty="0" err="1"/>
              <a:t>Manish</a:t>
            </a:r>
            <a:r>
              <a:rPr lang="it-IT" sz="2400" dirty="0"/>
              <a:t> Naja, Monica Navarro, </a:t>
            </a:r>
            <a:r>
              <a:rPr lang="it-IT" sz="2400" dirty="0" smtClean="0"/>
              <a:t>Irina Petropavlovskikh, </a:t>
            </a:r>
            <a:r>
              <a:rPr lang="it-IT" sz="2400" dirty="0" err="1"/>
              <a:t>Ynon</a:t>
            </a:r>
            <a:r>
              <a:rPr lang="it-IT" sz="2400" dirty="0"/>
              <a:t> </a:t>
            </a:r>
            <a:r>
              <a:rPr lang="it-IT" sz="2400" dirty="0" err="1"/>
              <a:t>Rudich</a:t>
            </a:r>
            <a:r>
              <a:rPr lang="it-IT" sz="2400" dirty="0"/>
              <a:t>, </a:t>
            </a:r>
            <a:r>
              <a:rPr lang="it-IT" sz="2400" dirty="0" err="1"/>
              <a:t>Keiichi</a:t>
            </a:r>
            <a:r>
              <a:rPr lang="it-IT" sz="2400" dirty="0"/>
              <a:t> Sato, </a:t>
            </a:r>
            <a:r>
              <a:rPr lang="it-IT" sz="2400" dirty="0" smtClean="0"/>
              <a:t>James </a:t>
            </a:r>
            <a:r>
              <a:rPr lang="it-IT" sz="2400" dirty="0" err="1" smtClean="0"/>
              <a:t>Schwab</a:t>
            </a:r>
            <a:r>
              <a:rPr lang="it-IT" sz="2400" dirty="0" smtClean="0"/>
              <a:t>, </a:t>
            </a:r>
            <a:r>
              <a:rPr lang="it-IT" sz="2400" dirty="0"/>
              <a:t>Rodrigo J. Seguel, </a:t>
            </a:r>
            <a:r>
              <a:rPr lang="it-IT" sz="2400" dirty="0" smtClean="0"/>
              <a:t>Bärbel </a:t>
            </a:r>
            <a:r>
              <a:rPr lang="it-IT" sz="2400" dirty="0"/>
              <a:t>Sinha, </a:t>
            </a:r>
            <a:r>
              <a:rPr lang="it-IT" sz="2400" dirty="0" err="1"/>
              <a:t>Vinayak</a:t>
            </a:r>
            <a:r>
              <a:rPr lang="it-IT" sz="2400" dirty="0"/>
              <a:t> Sinha, Hiroshi </a:t>
            </a:r>
            <a:r>
              <a:rPr lang="it-IT" sz="2400" dirty="0" err="1"/>
              <a:t>Tanimoto</a:t>
            </a:r>
            <a:r>
              <a:rPr lang="it-IT" sz="2400" dirty="0"/>
              <a:t>, </a:t>
            </a:r>
            <a:r>
              <a:rPr lang="it-IT" sz="2400" dirty="0" smtClean="0"/>
              <a:t>Thomas </a:t>
            </a:r>
            <a:r>
              <a:rPr lang="it-IT" sz="2400" dirty="0" err="1" smtClean="0"/>
              <a:t>Trickl</a:t>
            </a:r>
            <a:r>
              <a:rPr lang="it-IT" sz="2400" dirty="0" smtClean="0"/>
              <a:t>, </a:t>
            </a:r>
            <a:r>
              <a:rPr lang="it-IT" sz="2400" dirty="0" err="1" smtClean="0"/>
              <a:t>Shanju</a:t>
            </a:r>
            <a:r>
              <a:rPr lang="it-IT" sz="2400" dirty="0" smtClean="0"/>
              <a:t> </a:t>
            </a:r>
            <a:r>
              <a:rPr lang="it-IT" sz="2400" dirty="0" err="1" smtClean="0"/>
              <a:t>Xie</a:t>
            </a:r>
            <a:r>
              <a:rPr lang="it-IT" sz="2400" dirty="0"/>
              <a:t>, </a:t>
            </a:r>
            <a:r>
              <a:rPr lang="it-IT" sz="2400" dirty="0" smtClean="0"/>
              <a:t>…</a:t>
            </a:r>
          </a:p>
          <a:p>
            <a:pPr marL="0" indent="0">
              <a:spcBef>
                <a:spcPts val="1200"/>
              </a:spcBef>
              <a:buNone/>
            </a:pPr>
            <a:r>
              <a:rPr lang="it-IT" sz="2400" b="1" dirty="0" smtClean="0"/>
              <a:t>Database and JOIN work:</a:t>
            </a:r>
            <a:r>
              <a:rPr lang="it-IT" sz="2400" dirty="0" smtClean="0"/>
              <a:t> Sabine Schröder, Snehal Waychal, Olga Lyapina, and Michael Decker</a:t>
            </a:r>
            <a:endParaRPr lang="de-DE" sz="2400" dirty="0"/>
          </a:p>
        </p:txBody>
      </p:sp>
    </p:spTree>
    <p:extLst>
      <p:ext uri="{BB962C8B-B14F-4D97-AF65-F5344CB8AC3E}">
        <p14:creationId xmlns:p14="http://schemas.microsoft.com/office/powerpoint/2010/main" val="6684716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2081" y="26126"/>
            <a:ext cx="8441578" cy="6401753"/>
          </a:xfrm>
          <a:prstGeom prst="rect">
            <a:avLst/>
          </a:prstGeom>
          <a:noFill/>
        </p:spPr>
        <p:txBody>
          <a:bodyPr wrap="square" rtlCol="0">
            <a:spAutoFit/>
          </a:bodyPr>
          <a:lstStyle/>
          <a:p>
            <a:pPr>
              <a:spcAft>
                <a:spcPts val="300"/>
              </a:spcAft>
            </a:pPr>
            <a:r>
              <a:rPr lang="en-US" sz="2400" b="1" dirty="0" smtClean="0">
                <a:solidFill>
                  <a:srgbClr val="FFFFCC"/>
                </a:solidFill>
              </a:rPr>
              <a:t>Human population proxy for urban/rural classification</a:t>
            </a:r>
          </a:p>
          <a:p>
            <a:pPr>
              <a:spcAft>
                <a:spcPts val="300"/>
              </a:spcAft>
            </a:pPr>
            <a:endParaRPr lang="en-US" sz="2000" dirty="0" smtClean="0">
              <a:solidFill>
                <a:srgbClr val="FFFFCC"/>
              </a:solidFill>
            </a:endParaRPr>
          </a:p>
          <a:p>
            <a:pPr>
              <a:spcAft>
                <a:spcPts val="300"/>
              </a:spcAft>
            </a:pPr>
            <a:r>
              <a:rPr lang="en-US" dirty="0" smtClean="0">
                <a:solidFill>
                  <a:srgbClr val="FFFFCC"/>
                </a:solidFill>
              </a:rPr>
              <a:t>The TOAR database provides the </a:t>
            </a:r>
            <a:r>
              <a:rPr lang="en-US" dirty="0">
                <a:solidFill>
                  <a:srgbClr val="FFFFCC"/>
                </a:solidFill>
              </a:rPr>
              <a:t>human population </a:t>
            </a:r>
            <a:r>
              <a:rPr lang="en-US" dirty="0" smtClean="0">
                <a:solidFill>
                  <a:srgbClr val="FFFFCC"/>
                </a:solidFill>
              </a:rPr>
              <a:t>for </a:t>
            </a:r>
            <a:r>
              <a:rPr lang="en-US" dirty="0">
                <a:solidFill>
                  <a:srgbClr val="FFFFCC"/>
                </a:solidFill>
              </a:rPr>
              <a:t>the year 2010 at each TOAR ozone monitoring </a:t>
            </a:r>
            <a:r>
              <a:rPr lang="en-US" dirty="0" smtClean="0">
                <a:solidFill>
                  <a:srgbClr val="FFFFCC"/>
                </a:solidFill>
              </a:rPr>
              <a:t>site in the TOAR database. These data are also available in JOIN. Population </a:t>
            </a:r>
            <a:r>
              <a:rPr lang="en-US" dirty="0">
                <a:solidFill>
                  <a:srgbClr val="FFFFCC"/>
                </a:solidFill>
              </a:rPr>
              <a:t>values are </a:t>
            </a:r>
            <a:r>
              <a:rPr lang="en-US" dirty="0" smtClean="0">
                <a:solidFill>
                  <a:srgbClr val="FFFFCC"/>
                </a:solidFill>
              </a:rPr>
              <a:t>in units of humans </a:t>
            </a:r>
            <a:r>
              <a:rPr lang="en-US" dirty="0">
                <a:solidFill>
                  <a:srgbClr val="FFFFCC"/>
                </a:solidFill>
              </a:rPr>
              <a:t>per square </a:t>
            </a:r>
            <a:r>
              <a:rPr lang="en-US" dirty="0" smtClean="0">
                <a:solidFill>
                  <a:srgbClr val="FFFFCC"/>
                </a:solidFill>
              </a:rPr>
              <a:t>km at </a:t>
            </a:r>
            <a:r>
              <a:rPr lang="en-US" dirty="0">
                <a:solidFill>
                  <a:srgbClr val="FFFFCC"/>
                </a:solidFill>
              </a:rPr>
              <a:t>5 km resolution and 0.2x0.2 degree resolution</a:t>
            </a:r>
            <a:r>
              <a:rPr lang="en-US" dirty="0" smtClean="0">
                <a:solidFill>
                  <a:srgbClr val="FFFFCC"/>
                </a:solidFill>
              </a:rPr>
              <a:t>.  </a:t>
            </a:r>
            <a:endParaRPr lang="en-US" dirty="0">
              <a:solidFill>
                <a:srgbClr val="FFFFCC"/>
              </a:solidFill>
            </a:endParaRPr>
          </a:p>
          <a:p>
            <a:pPr>
              <a:spcAft>
                <a:spcPts val="300"/>
              </a:spcAft>
            </a:pPr>
            <a:endParaRPr lang="en-US" dirty="0" smtClean="0">
              <a:solidFill>
                <a:srgbClr val="FFFFCC"/>
              </a:solidFill>
            </a:endParaRPr>
          </a:p>
          <a:p>
            <a:pPr>
              <a:spcAft>
                <a:spcPts val="300"/>
              </a:spcAft>
            </a:pPr>
            <a:r>
              <a:rPr lang="en-US" i="1" dirty="0" smtClean="0">
                <a:solidFill>
                  <a:srgbClr val="FFFFCC"/>
                </a:solidFill>
              </a:rPr>
              <a:t>Data source:</a:t>
            </a:r>
            <a:endParaRPr lang="en-US" i="1" dirty="0">
              <a:solidFill>
                <a:srgbClr val="FFFFCC"/>
              </a:solidFill>
            </a:endParaRPr>
          </a:p>
          <a:p>
            <a:pPr>
              <a:spcAft>
                <a:spcPts val="300"/>
              </a:spcAft>
            </a:pPr>
            <a:r>
              <a:rPr lang="en-US" dirty="0">
                <a:solidFill>
                  <a:srgbClr val="FFFFCC"/>
                </a:solidFill>
              </a:rPr>
              <a:t>Gridded Population of the World: Future Estimates, for the year </a:t>
            </a:r>
            <a:r>
              <a:rPr lang="en-US" dirty="0" smtClean="0">
                <a:solidFill>
                  <a:srgbClr val="FFFFCC"/>
                </a:solidFill>
              </a:rPr>
              <a:t>2010, at a resolution of 2.5 arc minutes, or 4.6 km (~5 km).  Data </a:t>
            </a:r>
            <a:r>
              <a:rPr lang="en-US" dirty="0">
                <a:solidFill>
                  <a:srgbClr val="FFFFCC"/>
                </a:solidFill>
              </a:rPr>
              <a:t>produced by Center for International Earth Science Information Network (CIESIN), Columbia </a:t>
            </a:r>
            <a:r>
              <a:rPr lang="en-US" dirty="0" smtClean="0">
                <a:solidFill>
                  <a:srgbClr val="FFFFCC"/>
                </a:solidFill>
              </a:rPr>
              <a:t>University. </a:t>
            </a:r>
          </a:p>
          <a:p>
            <a:pPr>
              <a:spcAft>
                <a:spcPts val="300"/>
              </a:spcAft>
            </a:pPr>
            <a:endParaRPr lang="en-US" dirty="0">
              <a:solidFill>
                <a:srgbClr val="FFFFCC"/>
              </a:solidFill>
            </a:endParaRPr>
          </a:p>
          <a:p>
            <a:pPr>
              <a:spcAft>
                <a:spcPts val="300"/>
              </a:spcAft>
            </a:pPr>
            <a:endParaRPr lang="en-US" dirty="0">
              <a:solidFill>
                <a:srgbClr val="FFFFCC"/>
              </a:solidFill>
            </a:endParaRPr>
          </a:p>
          <a:p>
            <a:pPr>
              <a:spcAft>
                <a:spcPts val="300"/>
              </a:spcAft>
            </a:pPr>
            <a:r>
              <a:rPr lang="en-US" sz="1600" dirty="0" smtClean="0">
                <a:solidFill>
                  <a:srgbClr val="FFFFCC"/>
                </a:solidFill>
              </a:rPr>
              <a:t>Data downloaded </a:t>
            </a:r>
            <a:r>
              <a:rPr lang="en-US" sz="1600" dirty="0">
                <a:solidFill>
                  <a:srgbClr val="FFFFCC"/>
                </a:solidFill>
              </a:rPr>
              <a:t>from http://sedac.ciesin.columbia.edu/gpw on October 19, 2011 </a:t>
            </a:r>
            <a:endParaRPr lang="en-US" dirty="0">
              <a:solidFill>
                <a:srgbClr val="FFFFCC"/>
              </a:solidFill>
            </a:endParaRPr>
          </a:p>
          <a:p>
            <a:pPr>
              <a:spcAft>
                <a:spcPts val="300"/>
              </a:spcAft>
            </a:pPr>
            <a:r>
              <a:rPr lang="en-US" sz="1400" dirty="0">
                <a:solidFill>
                  <a:srgbClr val="FFFFCC"/>
                </a:solidFill>
              </a:rPr>
              <a:t> </a:t>
            </a:r>
          </a:p>
          <a:p>
            <a:pPr>
              <a:spcAft>
                <a:spcPts val="300"/>
              </a:spcAft>
            </a:pPr>
            <a:r>
              <a:rPr lang="en-US" sz="1400" dirty="0">
                <a:solidFill>
                  <a:srgbClr val="FFFFCC"/>
                </a:solidFill>
              </a:rPr>
              <a:t>SUGGESTED CITATION </a:t>
            </a:r>
          </a:p>
          <a:p>
            <a:pPr>
              <a:spcAft>
                <a:spcPts val="300"/>
              </a:spcAft>
            </a:pPr>
            <a:r>
              <a:rPr lang="en-US" sz="1400" dirty="0">
                <a:solidFill>
                  <a:srgbClr val="FFFFCC"/>
                </a:solidFill>
              </a:rPr>
              <a:t>Center for International Earth Science Information Network (CIESIN), Columbia  </a:t>
            </a:r>
          </a:p>
          <a:p>
            <a:pPr>
              <a:spcAft>
                <a:spcPts val="300"/>
              </a:spcAft>
            </a:pPr>
            <a:r>
              <a:rPr lang="en-US" sz="1400" dirty="0">
                <a:solidFill>
                  <a:srgbClr val="FFFFCC"/>
                </a:solidFill>
              </a:rPr>
              <a:t>University; United Nations Food and Agriculture </a:t>
            </a:r>
            <a:r>
              <a:rPr lang="en-US" sz="1400" dirty="0" err="1">
                <a:solidFill>
                  <a:srgbClr val="FFFFCC"/>
                </a:solidFill>
              </a:rPr>
              <a:t>Programme</a:t>
            </a:r>
            <a:r>
              <a:rPr lang="en-US" sz="1400" dirty="0">
                <a:solidFill>
                  <a:srgbClr val="FFFFCC"/>
                </a:solidFill>
              </a:rPr>
              <a:t> (FAO); and Centro  </a:t>
            </a:r>
          </a:p>
          <a:p>
            <a:pPr>
              <a:spcAft>
                <a:spcPts val="300"/>
              </a:spcAft>
            </a:pPr>
            <a:r>
              <a:rPr lang="en-US" sz="1400" dirty="0" err="1">
                <a:solidFill>
                  <a:srgbClr val="FFFFCC"/>
                </a:solidFill>
              </a:rPr>
              <a:t>Internacional</a:t>
            </a:r>
            <a:r>
              <a:rPr lang="en-US" sz="1400" dirty="0">
                <a:solidFill>
                  <a:srgbClr val="FFFFCC"/>
                </a:solidFill>
              </a:rPr>
              <a:t> de </a:t>
            </a:r>
            <a:r>
              <a:rPr lang="en-US" sz="1400" dirty="0" err="1">
                <a:solidFill>
                  <a:srgbClr val="FFFFCC"/>
                </a:solidFill>
              </a:rPr>
              <a:t>Agricultura</a:t>
            </a:r>
            <a:r>
              <a:rPr lang="en-US" sz="1400" dirty="0">
                <a:solidFill>
                  <a:srgbClr val="FFFFCC"/>
                </a:solidFill>
              </a:rPr>
              <a:t> Tropical (CIAT). 2005. Gridded Population of the  </a:t>
            </a:r>
          </a:p>
          <a:p>
            <a:pPr>
              <a:spcAft>
                <a:spcPts val="300"/>
              </a:spcAft>
            </a:pPr>
            <a:r>
              <a:rPr lang="en-US" sz="1400" dirty="0">
                <a:solidFill>
                  <a:srgbClr val="FFFFCC"/>
                </a:solidFill>
              </a:rPr>
              <a:t>World: Future Estimates (GPWFE). Palisades, NY: Socioeconomic Data and Applications </a:t>
            </a:r>
          </a:p>
          <a:p>
            <a:pPr>
              <a:spcAft>
                <a:spcPts val="300"/>
              </a:spcAft>
            </a:pPr>
            <a:r>
              <a:rPr lang="en-US" sz="1400" dirty="0">
                <a:solidFill>
                  <a:srgbClr val="FFFFCC"/>
                </a:solidFill>
              </a:rPr>
              <a:t>Center (SEDAC), Columbia University. </a:t>
            </a:r>
            <a:endParaRPr lang="en-US" sz="1400" dirty="0" smtClean="0">
              <a:solidFill>
                <a:srgbClr val="FFFFCC"/>
              </a:solidFill>
            </a:endParaRPr>
          </a:p>
          <a:p>
            <a:pPr>
              <a:spcAft>
                <a:spcPts val="300"/>
              </a:spcAft>
            </a:pPr>
            <a:r>
              <a:rPr lang="en-US" sz="1400" dirty="0" smtClean="0">
                <a:solidFill>
                  <a:srgbClr val="FFFFCC"/>
                </a:solidFill>
              </a:rPr>
              <a:t>Available </a:t>
            </a:r>
            <a:r>
              <a:rPr lang="en-US" sz="1400" dirty="0">
                <a:solidFill>
                  <a:srgbClr val="FFFFCC"/>
                </a:solidFill>
              </a:rPr>
              <a:t>at </a:t>
            </a:r>
            <a:r>
              <a:rPr lang="en-US" sz="1400" dirty="0" smtClean="0">
                <a:solidFill>
                  <a:srgbClr val="FFFFCC"/>
                </a:solidFill>
              </a:rPr>
              <a:t>:  http</a:t>
            </a:r>
            <a:r>
              <a:rPr lang="en-US" sz="1400" dirty="0">
                <a:solidFill>
                  <a:srgbClr val="FFFFCC"/>
                </a:solidFill>
              </a:rPr>
              <a:t>://</a:t>
            </a:r>
            <a:r>
              <a:rPr lang="en-US" sz="1400" dirty="0" smtClean="0">
                <a:solidFill>
                  <a:srgbClr val="FFFFCC"/>
                </a:solidFill>
              </a:rPr>
              <a:t>sedac.ciesin.columbia.edu/gpw</a:t>
            </a:r>
            <a:r>
              <a:rPr lang="en-US" sz="1400" dirty="0">
                <a:solidFill>
                  <a:srgbClr val="FFFFCC"/>
                </a:solidFill>
              </a:rPr>
              <a:t> </a:t>
            </a:r>
            <a:r>
              <a:rPr lang="en-US" sz="1400" dirty="0" smtClean="0">
                <a:solidFill>
                  <a:srgbClr val="FFFFCC"/>
                </a:solidFill>
              </a:rPr>
              <a:t>            October 19, 2011 </a:t>
            </a:r>
            <a:endParaRPr lang="en-US" sz="1400" dirty="0">
              <a:solidFill>
                <a:prstClr val="black"/>
              </a:solidFill>
            </a:endParaRPr>
          </a:p>
        </p:txBody>
      </p:sp>
    </p:spTree>
    <p:extLst>
      <p:ext uri="{BB962C8B-B14F-4D97-AF65-F5344CB8AC3E}">
        <p14:creationId xmlns:p14="http://schemas.microsoft.com/office/powerpoint/2010/main" val="21404638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178" y="685800"/>
            <a:ext cx="8612944" cy="5669280"/>
          </a:xfrm>
          <a:prstGeom prst="rect">
            <a:avLst/>
          </a:prstGeom>
        </p:spPr>
      </p:pic>
      <p:sp>
        <p:nvSpPr>
          <p:cNvPr id="3" name="TextBox 2"/>
          <p:cNvSpPr txBox="1"/>
          <p:nvPr/>
        </p:nvSpPr>
        <p:spPr>
          <a:xfrm>
            <a:off x="2331364" y="147199"/>
            <a:ext cx="4607960" cy="461665"/>
          </a:xfrm>
          <a:prstGeom prst="rect">
            <a:avLst/>
          </a:prstGeom>
          <a:noFill/>
        </p:spPr>
        <p:txBody>
          <a:bodyPr wrap="square" rtlCol="0">
            <a:spAutoFit/>
          </a:bodyPr>
          <a:lstStyle/>
          <a:p>
            <a:pPr>
              <a:spcAft>
                <a:spcPts val="300"/>
              </a:spcAft>
            </a:pPr>
            <a:r>
              <a:rPr lang="en-US" sz="2400" b="1" dirty="0" smtClean="0">
                <a:solidFill>
                  <a:srgbClr val="FFFFCC"/>
                </a:solidFill>
              </a:rPr>
              <a:t>Global human population in 2010</a:t>
            </a:r>
            <a:endParaRPr lang="en-US" dirty="0">
              <a:solidFill>
                <a:prstClr val="black"/>
              </a:solidFill>
            </a:endParaRPr>
          </a:p>
        </p:txBody>
      </p:sp>
      <p:sp>
        <p:nvSpPr>
          <p:cNvPr id="4" name="Rectangle 3"/>
          <p:cNvSpPr/>
          <p:nvPr/>
        </p:nvSpPr>
        <p:spPr>
          <a:xfrm>
            <a:off x="391244" y="6342299"/>
            <a:ext cx="8612944" cy="307777"/>
          </a:xfrm>
          <a:prstGeom prst="rect">
            <a:avLst/>
          </a:prstGeom>
        </p:spPr>
        <p:txBody>
          <a:bodyPr wrap="square">
            <a:spAutoFit/>
          </a:bodyPr>
          <a:lstStyle/>
          <a:p>
            <a:r>
              <a:rPr lang="en-US" sz="1400" i="1" dirty="0">
                <a:solidFill>
                  <a:srgbClr val="FFFFCC"/>
                </a:solidFill>
              </a:rPr>
              <a:t>Gridded Population of the World: Future Estimates, for the year 2010, at a resolution of 2.5 arc minutes, or 4.6 </a:t>
            </a:r>
            <a:r>
              <a:rPr lang="en-US" sz="1400" i="1" dirty="0" smtClean="0">
                <a:solidFill>
                  <a:srgbClr val="FFFFCC"/>
                </a:solidFill>
              </a:rPr>
              <a:t>km</a:t>
            </a:r>
            <a:endParaRPr lang="en-US" sz="1400" i="1" dirty="0">
              <a:solidFill>
                <a:srgbClr val="FFFFCC"/>
              </a:solidFill>
            </a:endParaRPr>
          </a:p>
        </p:txBody>
      </p:sp>
    </p:spTree>
    <p:extLst>
      <p:ext uri="{BB962C8B-B14F-4D97-AF65-F5344CB8AC3E}">
        <p14:creationId xmlns:p14="http://schemas.microsoft.com/office/powerpoint/2010/main" val="23079892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0200" y="435024"/>
            <a:ext cx="8509000" cy="1954381"/>
          </a:xfrm>
          <a:prstGeom prst="rect">
            <a:avLst/>
          </a:prstGeom>
          <a:noFill/>
        </p:spPr>
        <p:txBody>
          <a:bodyPr wrap="square" rtlCol="0">
            <a:spAutoFit/>
          </a:bodyPr>
          <a:lstStyle/>
          <a:p>
            <a:pPr>
              <a:spcAft>
                <a:spcPts val="300"/>
              </a:spcAft>
            </a:pPr>
            <a:r>
              <a:rPr lang="en-US" sz="2400" b="1" dirty="0" smtClean="0">
                <a:solidFill>
                  <a:srgbClr val="FFFFCC"/>
                </a:solidFill>
              </a:rPr>
              <a:t>Nighttime lights of the world proxy for urban/rural classification</a:t>
            </a:r>
          </a:p>
          <a:p>
            <a:pPr>
              <a:spcAft>
                <a:spcPts val="300"/>
              </a:spcAft>
            </a:pPr>
            <a:endParaRPr lang="en-US" sz="2000" dirty="0" smtClean="0">
              <a:solidFill>
                <a:srgbClr val="FFFFCC"/>
              </a:solidFill>
            </a:endParaRPr>
          </a:p>
          <a:p>
            <a:pPr>
              <a:spcAft>
                <a:spcPts val="300"/>
              </a:spcAft>
            </a:pPr>
            <a:r>
              <a:rPr lang="en-US" dirty="0">
                <a:solidFill>
                  <a:srgbClr val="FFFFCC"/>
                </a:solidFill>
              </a:rPr>
              <a:t>The brightness values are produced from </a:t>
            </a:r>
            <a:r>
              <a:rPr lang="en-US" dirty="0" smtClean="0">
                <a:solidFill>
                  <a:srgbClr val="FFFFCC"/>
                </a:solidFill>
              </a:rPr>
              <a:t>nighttime lights </a:t>
            </a:r>
            <a:r>
              <a:rPr lang="en-US" dirty="0">
                <a:solidFill>
                  <a:srgbClr val="FFFFCC"/>
                </a:solidFill>
              </a:rPr>
              <a:t>from cities, towns, and other sites with persistent lighting, including gas flares.  Ephemeral events, such as fires have been discarded. The background noise was identified and replaced with values of zero.  Data values range from 1-63.  </a:t>
            </a:r>
          </a:p>
        </p:txBody>
      </p:sp>
      <p:pic>
        <p:nvPicPr>
          <p:cNvPr id="4"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245" y="3441291"/>
            <a:ext cx="4129955" cy="2718452"/>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9000" y="3441291"/>
            <a:ext cx="4140200" cy="2725195"/>
          </a:xfrm>
          <a:prstGeom prst="rect">
            <a:avLst/>
          </a:prstGeom>
        </p:spPr>
      </p:pic>
      <p:sp>
        <p:nvSpPr>
          <p:cNvPr id="2" name="Textfeld 1"/>
          <p:cNvSpPr txBox="1"/>
          <p:nvPr/>
        </p:nvSpPr>
        <p:spPr>
          <a:xfrm>
            <a:off x="877263" y="2640167"/>
            <a:ext cx="3157916" cy="769441"/>
          </a:xfrm>
          <a:prstGeom prst="rect">
            <a:avLst/>
          </a:prstGeom>
          <a:noFill/>
        </p:spPr>
        <p:txBody>
          <a:bodyPr wrap="none" rtlCol="0">
            <a:spAutoFit/>
          </a:bodyPr>
          <a:lstStyle/>
          <a:p>
            <a:pPr algn="ctr"/>
            <a:r>
              <a:rPr lang="de-DE" sz="2800" dirty="0" smtClean="0">
                <a:solidFill>
                  <a:schemeClr val="bg1"/>
                </a:solidFill>
              </a:rPr>
              <a:t>1992</a:t>
            </a:r>
          </a:p>
          <a:p>
            <a:pPr algn="ctr"/>
            <a:r>
              <a:rPr lang="de-DE" sz="1600" dirty="0" smtClean="0">
                <a:solidFill>
                  <a:schemeClr val="bg1"/>
                </a:solidFill>
              </a:rPr>
              <a:t>Global </a:t>
            </a:r>
            <a:r>
              <a:rPr lang="de-DE" sz="1600" dirty="0" err="1" smtClean="0">
                <a:solidFill>
                  <a:schemeClr val="bg1"/>
                </a:solidFill>
              </a:rPr>
              <a:t>population</a:t>
            </a:r>
            <a:r>
              <a:rPr lang="de-DE" sz="1600" dirty="0" smtClean="0">
                <a:solidFill>
                  <a:schemeClr val="bg1"/>
                </a:solidFill>
              </a:rPr>
              <a:t> 5.5 </a:t>
            </a:r>
            <a:r>
              <a:rPr lang="de-DE" sz="1600" dirty="0" err="1" smtClean="0">
                <a:solidFill>
                  <a:schemeClr val="bg1"/>
                </a:solidFill>
              </a:rPr>
              <a:t>billion</a:t>
            </a:r>
            <a:r>
              <a:rPr lang="de-DE" sz="1600" dirty="0" smtClean="0">
                <a:solidFill>
                  <a:schemeClr val="bg1"/>
                </a:solidFill>
              </a:rPr>
              <a:t> </a:t>
            </a:r>
            <a:r>
              <a:rPr lang="de-DE" sz="1600" dirty="0" err="1" smtClean="0">
                <a:solidFill>
                  <a:schemeClr val="bg1"/>
                </a:solidFill>
              </a:rPr>
              <a:t>people</a:t>
            </a:r>
            <a:endParaRPr lang="de-DE" sz="1600" dirty="0">
              <a:solidFill>
                <a:schemeClr val="bg1"/>
              </a:solidFill>
            </a:endParaRPr>
          </a:p>
        </p:txBody>
      </p:sp>
      <p:sp>
        <p:nvSpPr>
          <p:cNvPr id="6" name="Textfeld 5"/>
          <p:cNvSpPr txBox="1"/>
          <p:nvPr/>
        </p:nvSpPr>
        <p:spPr>
          <a:xfrm>
            <a:off x="5138046" y="2640167"/>
            <a:ext cx="3262110" cy="769441"/>
          </a:xfrm>
          <a:prstGeom prst="rect">
            <a:avLst/>
          </a:prstGeom>
          <a:noFill/>
        </p:spPr>
        <p:txBody>
          <a:bodyPr wrap="none" rtlCol="0">
            <a:spAutoFit/>
          </a:bodyPr>
          <a:lstStyle/>
          <a:p>
            <a:pPr algn="ctr"/>
            <a:r>
              <a:rPr lang="de-DE" sz="2800" dirty="0" smtClean="0">
                <a:solidFill>
                  <a:schemeClr val="bg1"/>
                </a:solidFill>
              </a:rPr>
              <a:t>2013</a:t>
            </a:r>
          </a:p>
          <a:p>
            <a:pPr algn="ctr"/>
            <a:r>
              <a:rPr lang="de-DE" sz="1600" dirty="0" smtClean="0">
                <a:solidFill>
                  <a:schemeClr val="bg1"/>
                </a:solidFill>
              </a:rPr>
              <a:t>Global </a:t>
            </a:r>
            <a:r>
              <a:rPr lang="de-DE" sz="1600" dirty="0" err="1" smtClean="0">
                <a:solidFill>
                  <a:schemeClr val="bg1"/>
                </a:solidFill>
              </a:rPr>
              <a:t>population</a:t>
            </a:r>
            <a:r>
              <a:rPr lang="de-DE" sz="1600" dirty="0" smtClean="0">
                <a:solidFill>
                  <a:schemeClr val="bg1"/>
                </a:solidFill>
              </a:rPr>
              <a:t> 7.2 </a:t>
            </a:r>
            <a:r>
              <a:rPr lang="de-DE" sz="1600" dirty="0" err="1" smtClean="0">
                <a:solidFill>
                  <a:schemeClr val="bg1"/>
                </a:solidFill>
              </a:rPr>
              <a:t>billion</a:t>
            </a:r>
            <a:r>
              <a:rPr lang="de-DE" sz="1600" dirty="0" smtClean="0">
                <a:solidFill>
                  <a:schemeClr val="bg1"/>
                </a:solidFill>
              </a:rPr>
              <a:t> </a:t>
            </a:r>
            <a:r>
              <a:rPr lang="de-DE" sz="1600" dirty="0" err="1" smtClean="0">
                <a:solidFill>
                  <a:schemeClr val="bg1"/>
                </a:solidFill>
              </a:rPr>
              <a:t>people</a:t>
            </a:r>
            <a:endParaRPr lang="de-DE" sz="1600" dirty="0">
              <a:solidFill>
                <a:schemeClr val="bg1"/>
              </a:solidFill>
            </a:endParaRPr>
          </a:p>
        </p:txBody>
      </p:sp>
    </p:spTree>
    <p:extLst>
      <p:ext uri="{BB962C8B-B14F-4D97-AF65-F5344CB8AC3E}">
        <p14:creationId xmlns:p14="http://schemas.microsoft.com/office/powerpoint/2010/main" val="15897448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0200" y="435024"/>
            <a:ext cx="8509000" cy="6086282"/>
          </a:xfrm>
          <a:prstGeom prst="rect">
            <a:avLst/>
          </a:prstGeom>
          <a:noFill/>
        </p:spPr>
        <p:txBody>
          <a:bodyPr wrap="square" rtlCol="0">
            <a:spAutoFit/>
          </a:bodyPr>
          <a:lstStyle/>
          <a:p>
            <a:pPr>
              <a:spcAft>
                <a:spcPts val="300"/>
              </a:spcAft>
            </a:pPr>
            <a:r>
              <a:rPr lang="en-US" sz="2400" b="1" dirty="0" smtClean="0">
                <a:solidFill>
                  <a:srgbClr val="FFFFCC"/>
                </a:solidFill>
              </a:rPr>
              <a:t>Nighttime lights of the world proxy for urban/rural classification</a:t>
            </a:r>
          </a:p>
          <a:p>
            <a:pPr>
              <a:spcAft>
                <a:spcPts val="300"/>
              </a:spcAft>
            </a:pPr>
            <a:endParaRPr lang="en-US" sz="2000" dirty="0" smtClean="0">
              <a:solidFill>
                <a:srgbClr val="FFFFCC"/>
              </a:solidFill>
            </a:endParaRPr>
          </a:p>
          <a:p>
            <a:pPr>
              <a:spcAft>
                <a:spcPts val="300"/>
              </a:spcAft>
            </a:pPr>
            <a:r>
              <a:rPr lang="en-US" i="1" dirty="0" smtClean="0">
                <a:solidFill>
                  <a:srgbClr val="FFFFCC"/>
                </a:solidFill>
              </a:rPr>
              <a:t>Data source: </a:t>
            </a:r>
            <a:endParaRPr lang="en-US" i="1" dirty="0">
              <a:solidFill>
                <a:srgbClr val="FFFFCC"/>
              </a:solidFill>
            </a:endParaRPr>
          </a:p>
          <a:p>
            <a:pPr>
              <a:spcAft>
                <a:spcPts val="300"/>
              </a:spcAft>
            </a:pPr>
            <a:r>
              <a:rPr lang="en-US" dirty="0">
                <a:solidFill>
                  <a:srgbClr val="FFFFCC"/>
                </a:solidFill>
              </a:rPr>
              <a:t>The DMSP-OLS nighttime lights of the world (V4) dataset detected by The Defense Meteorological Satellite Program (DMSP) Operational </a:t>
            </a:r>
            <a:r>
              <a:rPr lang="en-US" dirty="0" err="1">
                <a:solidFill>
                  <a:srgbClr val="FFFFCC"/>
                </a:solidFill>
              </a:rPr>
              <a:t>Linescan</a:t>
            </a:r>
            <a:r>
              <a:rPr lang="en-US" dirty="0">
                <a:solidFill>
                  <a:srgbClr val="FFFFCC"/>
                </a:solidFill>
              </a:rPr>
              <a:t> System (OLS).   Image and data processing by NOAA National Geophysical Data Center.  DMSP data collected by US Air Force Weather Agency.</a:t>
            </a:r>
          </a:p>
          <a:p>
            <a:pPr>
              <a:spcAft>
                <a:spcPts val="300"/>
              </a:spcAft>
            </a:pPr>
            <a:endParaRPr lang="en-US" dirty="0" smtClean="0">
              <a:solidFill>
                <a:srgbClr val="FFFFCC"/>
              </a:solidFill>
            </a:endParaRPr>
          </a:p>
          <a:p>
            <a:pPr>
              <a:spcAft>
                <a:spcPts val="300"/>
              </a:spcAft>
            </a:pPr>
            <a:r>
              <a:rPr lang="en-US" i="1" dirty="0" smtClean="0">
                <a:solidFill>
                  <a:srgbClr val="FFFFCC"/>
                </a:solidFill>
              </a:rPr>
              <a:t>Processing:</a:t>
            </a:r>
          </a:p>
          <a:p>
            <a:pPr>
              <a:spcAft>
                <a:spcPts val="300"/>
              </a:spcAft>
            </a:pPr>
            <a:r>
              <a:rPr lang="en-US" dirty="0" smtClean="0">
                <a:solidFill>
                  <a:srgbClr val="FFFFCC"/>
                </a:solidFill>
              </a:rPr>
              <a:t>The </a:t>
            </a:r>
            <a:r>
              <a:rPr lang="en-US" dirty="0">
                <a:solidFill>
                  <a:srgbClr val="FFFFCC"/>
                </a:solidFill>
              </a:rPr>
              <a:t>nighttime lights brightness values (for the year 2013) </a:t>
            </a:r>
            <a:r>
              <a:rPr lang="en-US" dirty="0" smtClean="0">
                <a:solidFill>
                  <a:srgbClr val="FFFFCC"/>
                </a:solidFill>
              </a:rPr>
              <a:t>are extracted from gridded products at 5 km resolution </a:t>
            </a:r>
            <a:r>
              <a:rPr lang="en-US" dirty="0">
                <a:solidFill>
                  <a:srgbClr val="FFFFCC"/>
                </a:solidFill>
              </a:rPr>
              <a:t>and 0.2x0.2 degree resolution </a:t>
            </a:r>
            <a:r>
              <a:rPr lang="en-US" dirty="0" smtClean="0">
                <a:solidFill>
                  <a:srgbClr val="FFFFCC"/>
                </a:solidFill>
              </a:rPr>
              <a:t>at each </a:t>
            </a:r>
            <a:r>
              <a:rPr lang="en-US" dirty="0">
                <a:solidFill>
                  <a:srgbClr val="FFFFCC"/>
                </a:solidFill>
              </a:rPr>
              <a:t>TOAR ozone monitoring </a:t>
            </a:r>
            <a:r>
              <a:rPr lang="en-US" dirty="0" smtClean="0">
                <a:solidFill>
                  <a:srgbClr val="FFFFCC"/>
                </a:solidFill>
              </a:rPr>
              <a:t>site in </a:t>
            </a:r>
            <a:r>
              <a:rPr lang="en-US" dirty="0">
                <a:solidFill>
                  <a:srgbClr val="FFFFCC"/>
                </a:solidFill>
              </a:rPr>
              <a:t>the TOAR </a:t>
            </a:r>
            <a:r>
              <a:rPr lang="en-US" dirty="0" smtClean="0">
                <a:solidFill>
                  <a:srgbClr val="FFFFCC"/>
                </a:solidFill>
              </a:rPr>
              <a:t>database</a:t>
            </a:r>
            <a:r>
              <a:rPr lang="en-US" dirty="0">
                <a:solidFill>
                  <a:srgbClr val="FFFFCC"/>
                </a:solidFill>
              </a:rPr>
              <a:t>. The original data were produced and provided </a:t>
            </a:r>
            <a:r>
              <a:rPr lang="en-US" dirty="0" smtClean="0">
                <a:solidFill>
                  <a:srgbClr val="FFFFCC"/>
                </a:solidFill>
              </a:rPr>
              <a:t>at </a:t>
            </a:r>
            <a:r>
              <a:rPr lang="en-US" dirty="0">
                <a:solidFill>
                  <a:srgbClr val="FFFFCC"/>
                </a:solidFill>
              </a:rPr>
              <a:t>a resolution of 30 arc seconds, equal to 0.925 km.  This dataset (with over 900 million data points for a single year) was too large to manipulate so the resolution was smoothed by Owen Cooper to a resolution of 2.5 arc minutes, or 4.625 km. </a:t>
            </a:r>
            <a:endParaRPr lang="en-US" dirty="0" smtClean="0">
              <a:solidFill>
                <a:srgbClr val="FFFFCC"/>
              </a:solidFill>
            </a:endParaRPr>
          </a:p>
          <a:p>
            <a:pPr>
              <a:spcAft>
                <a:spcPts val="300"/>
              </a:spcAft>
            </a:pPr>
            <a:endParaRPr lang="en-US" dirty="0" smtClean="0">
              <a:solidFill>
                <a:srgbClr val="FFFFCC"/>
              </a:solidFill>
            </a:endParaRPr>
          </a:p>
          <a:p>
            <a:pPr>
              <a:spcAft>
                <a:spcPts val="300"/>
              </a:spcAft>
            </a:pPr>
            <a:endParaRPr lang="en-US" dirty="0">
              <a:solidFill>
                <a:srgbClr val="FFFFCC"/>
              </a:solidFill>
            </a:endParaRPr>
          </a:p>
          <a:p>
            <a:pPr>
              <a:spcAft>
                <a:spcPts val="300"/>
              </a:spcAft>
            </a:pPr>
            <a:endParaRPr lang="en-US" sz="1600" dirty="0" smtClean="0">
              <a:solidFill>
                <a:srgbClr val="FFFFCC"/>
              </a:solidFill>
            </a:endParaRPr>
          </a:p>
          <a:p>
            <a:pPr>
              <a:spcAft>
                <a:spcPts val="300"/>
              </a:spcAft>
            </a:pPr>
            <a:r>
              <a:rPr lang="en-US" sz="1600" dirty="0" smtClean="0">
                <a:solidFill>
                  <a:srgbClr val="FFFFCC"/>
                </a:solidFill>
              </a:rPr>
              <a:t>Data </a:t>
            </a:r>
            <a:r>
              <a:rPr lang="en-US" sz="1600" dirty="0">
                <a:solidFill>
                  <a:srgbClr val="FFFFCC"/>
                </a:solidFill>
              </a:rPr>
              <a:t>downloaded from</a:t>
            </a:r>
            <a:r>
              <a:rPr lang="en-US" sz="1600" dirty="0" smtClean="0">
                <a:solidFill>
                  <a:srgbClr val="FFFFCC"/>
                </a:solidFill>
              </a:rPr>
              <a:t>:  http</a:t>
            </a:r>
            <a:r>
              <a:rPr lang="en-US" sz="1600" dirty="0">
                <a:solidFill>
                  <a:srgbClr val="FFFFCC"/>
                </a:solidFill>
              </a:rPr>
              <a:t>://ngdc.noaa.gov/eog/dmsp/downloadV4composites.html</a:t>
            </a:r>
          </a:p>
          <a:p>
            <a:pPr>
              <a:spcAft>
                <a:spcPts val="300"/>
              </a:spcAft>
            </a:pPr>
            <a:endParaRPr lang="en-US" sz="1600" dirty="0">
              <a:solidFill>
                <a:srgbClr val="FFFFCC"/>
              </a:solidFill>
            </a:endParaRPr>
          </a:p>
        </p:txBody>
      </p:sp>
    </p:spTree>
    <p:extLst>
      <p:ext uri="{BB962C8B-B14F-4D97-AF65-F5344CB8AC3E}">
        <p14:creationId xmlns:p14="http://schemas.microsoft.com/office/powerpoint/2010/main" val="33504558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0653" y="3301165"/>
            <a:ext cx="3107894" cy="324413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5099" y="3301165"/>
            <a:ext cx="3107894" cy="3244133"/>
          </a:xfrm>
          <a:prstGeom prst="rect">
            <a:avLst/>
          </a:prstGeom>
        </p:spPr>
      </p:pic>
      <p:sp>
        <p:nvSpPr>
          <p:cNvPr id="6" name="TextBox 5"/>
          <p:cNvSpPr txBox="1"/>
          <p:nvPr/>
        </p:nvSpPr>
        <p:spPr>
          <a:xfrm>
            <a:off x="355600" y="412281"/>
            <a:ext cx="8407400" cy="2785378"/>
          </a:xfrm>
          <a:prstGeom prst="rect">
            <a:avLst/>
          </a:prstGeom>
          <a:noFill/>
        </p:spPr>
        <p:txBody>
          <a:bodyPr wrap="square" rtlCol="0">
            <a:spAutoFit/>
          </a:bodyPr>
          <a:lstStyle/>
          <a:p>
            <a:pPr>
              <a:spcAft>
                <a:spcPts val="300"/>
              </a:spcAft>
            </a:pPr>
            <a:r>
              <a:rPr lang="en-US" sz="2400" b="1" dirty="0" smtClean="0">
                <a:solidFill>
                  <a:srgbClr val="FFFFCC"/>
                </a:solidFill>
              </a:rPr>
              <a:t>Nighttime lights of the world proxy for urban/rural classification</a:t>
            </a:r>
          </a:p>
          <a:p>
            <a:pPr>
              <a:spcAft>
                <a:spcPts val="300"/>
              </a:spcAft>
            </a:pPr>
            <a:endParaRPr lang="en-US" sz="2000" dirty="0" smtClean="0">
              <a:solidFill>
                <a:srgbClr val="FFFFCC"/>
              </a:solidFill>
            </a:endParaRPr>
          </a:p>
          <a:p>
            <a:pPr>
              <a:spcAft>
                <a:spcPts val="300"/>
              </a:spcAft>
            </a:pPr>
            <a:r>
              <a:rPr lang="en-US" dirty="0" smtClean="0">
                <a:solidFill>
                  <a:srgbClr val="FFFFCC"/>
                </a:solidFill>
              </a:rPr>
              <a:t>Comparison of the nighttime lights brightness values (from 2013) at all 10,122 monitoring sites in the TOAR database, as of December 17, 2015.  The two histograms show that when the brightness values at 5 km resolution are interpolated to the exact location of each monitoring site the distribution is skewed towards very bright lights.  But when the brightness values are degraded to 0.2x0.2 degree resolution the distribution is skewed towards darker skies.  These histograms can be used as a guide to determine a brightness value that can distinguish between rural and urban monitors.</a:t>
            </a:r>
          </a:p>
        </p:txBody>
      </p:sp>
    </p:spTree>
    <p:extLst>
      <p:ext uri="{BB962C8B-B14F-4D97-AF65-F5344CB8AC3E}">
        <p14:creationId xmlns:p14="http://schemas.microsoft.com/office/powerpoint/2010/main" val="9490703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2081" y="26128"/>
            <a:ext cx="8172854" cy="6209392"/>
          </a:xfrm>
          <a:prstGeom prst="rect">
            <a:avLst/>
          </a:prstGeom>
          <a:noFill/>
        </p:spPr>
        <p:txBody>
          <a:bodyPr wrap="square" rtlCol="0">
            <a:spAutoFit/>
          </a:bodyPr>
          <a:lstStyle/>
          <a:p>
            <a:pPr>
              <a:spcAft>
                <a:spcPts val="300"/>
              </a:spcAft>
            </a:pPr>
            <a:r>
              <a:rPr lang="en-US" sz="2400" b="1" dirty="0" smtClean="0">
                <a:solidFill>
                  <a:srgbClr val="FFFFCC"/>
                </a:solidFill>
              </a:rPr>
              <a:t>Climatic zones for monitoring site classification</a:t>
            </a:r>
          </a:p>
          <a:p>
            <a:pPr>
              <a:spcAft>
                <a:spcPts val="300"/>
              </a:spcAft>
            </a:pPr>
            <a:endParaRPr lang="en-US" sz="2000" dirty="0" smtClean="0">
              <a:solidFill>
                <a:srgbClr val="FFFFCC"/>
              </a:solidFill>
            </a:endParaRPr>
          </a:p>
          <a:p>
            <a:pPr>
              <a:spcAft>
                <a:spcPts val="300"/>
              </a:spcAft>
            </a:pPr>
            <a:r>
              <a:rPr lang="en-US" dirty="0" smtClean="0">
                <a:solidFill>
                  <a:srgbClr val="FFFFCC"/>
                </a:solidFill>
              </a:rPr>
              <a:t>The TOAR database classifies each </a:t>
            </a:r>
            <a:r>
              <a:rPr lang="en-US" dirty="0">
                <a:solidFill>
                  <a:srgbClr val="FFFFCC"/>
                </a:solidFill>
              </a:rPr>
              <a:t>TOAR ozone monitoring </a:t>
            </a:r>
            <a:r>
              <a:rPr lang="en-US" dirty="0" smtClean="0">
                <a:solidFill>
                  <a:srgbClr val="FFFFCC"/>
                </a:solidFill>
              </a:rPr>
              <a:t>site in the TOAR database (as of December 17, 2015) as being located in 1 of 12 climatic zones.  Gridded climatic zone data were provided at a resolution of 9 km.  Sites located in the ocean or the Antarctic are unclassified. </a:t>
            </a:r>
          </a:p>
          <a:p>
            <a:pPr>
              <a:spcAft>
                <a:spcPts val="300"/>
              </a:spcAft>
            </a:pPr>
            <a:endParaRPr lang="en-US" dirty="0" smtClean="0">
              <a:solidFill>
                <a:srgbClr val="FFFFCC"/>
              </a:solidFill>
            </a:endParaRPr>
          </a:p>
          <a:p>
            <a:pPr>
              <a:spcAft>
                <a:spcPts val="300"/>
              </a:spcAft>
            </a:pPr>
            <a:r>
              <a:rPr lang="en-US" dirty="0">
                <a:solidFill>
                  <a:srgbClr val="FFFFCC"/>
                </a:solidFill>
              </a:rPr>
              <a:t>The </a:t>
            </a:r>
            <a:r>
              <a:rPr lang="en-US" dirty="0" smtClean="0">
                <a:solidFill>
                  <a:srgbClr val="FFFFCC"/>
                </a:solidFill>
              </a:rPr>
              <a:t>climatic zones are </a:t>
            </a:r>
            <a:r>
              <a:rPr lang="en-US" dirty="0">
                <a:solidFill>
                  <a:srgbClr val="FFFFCC"/>
                </a:solidFill>
              </a:rPr>
              <a:t>defined based on the classification of IPCC (IPCC, 2006</a:t>
            </a:r>
            <a:r>
              <a:rPr lang="en-US" dirty="0" smtClean="0">
                <a:solidFill>
                  <a:srgbClr val="FFFFCC"/>
                </a:solidFill>
              </a:rPr>
              <a:t>), according to:  annual </a:t>
            </a:r>
            <a:r>
              <a:rPr lang="en-US" dirty="0">
                <a:solidFill>
                  <a:srgbClr val="FFFFCC"/>
                </a:solidFill>
              </a:rPr>
              <a:t>mean daily temperature</a:t>
            </a:r>
            <a:r>
              <a:rPr lang="en-US" dirty="0" smtClean="0">
                <a:solidFill>
                  <a:srgbClr val="FFFFCC"/>
                </a:solidFill>
              </a:rPr>
              <a:t>, </a:t>
            </a:r>
            <a:r>
              <a:rPr lang="en-US" dirty="0">
                <a:solidFill>
                  <a:srgbClr val="FFFFCC"/>
                </a:solidFill>
              </a:rPr>
              <a:t>total annual precipitation</a:t>
            </a:r>
            <a:r>
              <a:rPr lang="en-US" dirty="0" smtClean="0">
                <a:solidFill>
                  <a:srgbClr val="FFFFCC"/>
                </a:solidFill>
              </a:rPr>
              <a:t>, total </a:t>
            </a:r>
            <a:r>
              <a:rPr lang="en-US" dirty="0">
                <a:solidFill>
                  <a:srgbClr val="FFFFCC"/>
                </a:solidFill>
              </a:rPr>
              <a:t>annual potential </a:t>
            </a:r>
            <a:r>
              <a:rPr lang="en-US" dirty="0" err="1">
                <a:solidFill>
                  <a:srgbClr val="FFFFCC"/>
                </a:solidFill>
              </a:rPr>
              <a:t>evapo</a:t>
            </a:r>
            <a:r>
              <a:rPr lang="en-US" dirty="0">
                <a:solidFill>
                  <a:srgbClr val="FFFFCC"/>
                </a:solidFill>
              </a:rPr>
              <a:t>-transpiration </a:t>
            </a:r>
            <a:r>
              <a:rPr lang="en-US" dirty="0" smtClean="0">
                <a:solidFill>
                  <a:srgbClr val="FFFFCC"/>
                </a:solidFill>
              </a:rPr>
              <a:t>and elevation.</a:t>
            </a:r>
          </a:p>
          <a:p>
            <a:pPr marL="1371600"/>
            <a:r>
              <a:rPr lang="en-US" dirty="0" smtClean="0">
                <a:solidFill>
                  <a:srgbClr val="FFFFCC"/>
                </a:solidFill>
              </a:rPr>
              <a:t> </a:t>
            </a:r>
            <a:r>
              <a:rPr lang="en-US" sz="1400" dirty="0">
                <a:solidFill>
                  <a:srgbClr val="FFFFCC"/>
                </a:solidFill>
              </a:rPr>
              <a:t>0    unclassified        </a:t>
            </a:r>
          </a:p>
          <a:p>
            <a:pPr marL="1371600"/>
            <a:r>
              <a:rPr lang="en-US" sz="1400" dirty="0">
                <a:solidFill>
                  <a:srgbClr val="FFFFCC"/>
                </a:solidFill>
              </a:rPr>
              <a:t> 1    Warm Temperate Moist</a:t>
            </a:r>
          </a:p>
          <a:p>
            <a:pPr marL="1371600"/>
            <a:r>
              <a:rPr lang="en-US" sz="1400" dirty="0">
                <a:solidFill>
                  <a:srgbClr val="FFFFCC"/>
                </a:solidFill>
              </a:rPr>
              <a:t> 2    Warm Temperate Dry    </a:t>
            </a:r>
          </a:p>
          <a:p>
            <a:pPr marL="1371600"/>
            <a:r>
              <a:rPr lang="en-US" sz="1400" dirty="0">
                <a:solidFill>
                  <a:srgbClr val="FFFFCC"/>
                </a:solidFill>
              </a:rPr>
              <a:t> 3    Cool Temperate Moist</a:t>
            </a:r>
          </a:p>
          <a:p>
            <a:pPr marL="1371600"/>
            <a:r>
              <a:rPr lang="en-US" sz="1400" dirty="0">
                <a:solidFill>
                  <a:srgbClr val="FFFFCC"/>
                </a:solidFill>
              </a:rPr>
              <a:t> 4    Cool Temperate Dry</a:t>
            </a:r>
          </a:p>
          <a:p>
            <a:pPr marL="1371600"/>
            <a:r>
              <a:rPr lang="en-US" sz="1400" dirty="0">
                <a:solidFill>
                  <a:srgbClr val="FFFFCC"/>
                </a:solidFill>
              </a:rPr>
              <a:t> 5    Polar Moist</a:t>
            </a:r>
          </a:p>
          <a:p>
            <a:pPr marL="1371600"/>
            <a:r>
              <a:rPr lang="en-US" sz="1400" dirty="0">
                <a:solidFill>
                  <a:srgbClr val="FFFFCC"/>
                </a:solidFill>
              </a:rPr>
              <a:t> 6    Polar Dry</a:t>
            </a:r>
          </a:p>
          <a:p>
            <a:pPr>
              <a:spcAft>
                <a:spcPts val="300"/>
              </a:spcAft>
            </a:pPr>
            <a:endParaRPr lang="en-US" dirty="0" smtClean="0">
              <a:solidFill>
                <a:srgbClr val="FFFFCC"/>
              </a:solidFill>
            </a:endParaRPr>
          </a:p>
          <a:p>
            <a:pPr>
              <a:spcAft>
                <a:spcPts val="300"/>
              </a:spcAft>
            </a:pPr>
            <a:r>
              <a:rPr lang="en-US" i="1" dirty="0" smtClean="0">
                <a:solidFill>
                  <a:srgbClr val="FFFFCC"/>
                </a:solidFill>
              </a:rPr>
              <a:t>Data source: </a:t>
            </a:r>
          </a:p>
          <a:p>
            <a:pPr>
              <a:spcAft>
                <a:spcPts val="300"/>
              </a:spcAft>
            </a:pPr>
            <a:r>
              <a:rPr lang="en-US" dirty="0" smtClean="0">
                <a:solidFill>
                  <a:srgbClr val="FFFFCC"/>
                </a:solidFill>
              </a:rPr>
              <a:t>European Commission’s Renewable Energy Directive, coordinated by the European Soil Data Centre at the Joint Research Centre, </a:t>
            </a:r>
            <a:r>
              <a:rPr lang="en-US" sz="1600" dirty="0" smtClean="0">
                <a:solidFill>
                  <a:srgbClr val="FFFFCC"/>
                </a:solidFill>
              </a:rPr>
              <a:t>http</a:t>
            </a:r>
            <a:r>
              <a:rPr lang="en-US" sz="1600" dirty="0">
                <a:solidFill>
                  <a:srgbClr val="FFFFCC"/>
                </a:solidFill>
              </a:rPr>
              <a:t>://</a:t>
            </a:r>
            <a:r>
              <a:rPr lang="en-US" sz="1600" dirty="0" smtClean="0">
                <a:solidFill>
                  <a:srgbClr val="FFFFCC"/>
                </a:solidFill>
              </a:rPr>
              <a:t>eusoils.jrc.ec.europa.eu/projects/RenewableEnergy</a:t>
            </a:r>
            <a:endParaRPr lang="en-US" dirty="0">
              <a:solidFill>
                <a:srgbClr val="FFFFCC"/>
              </a:solidFill>
            </a:endParaRPr>
          </a:p>
        </p:txBody>
      </p:sp>
      <p:sp>
        <p:nvSpPr>
          <p:cNvPr id="2" name="Textfeld 1"/>
          <p:cNvSpPr txBox="1"/>
          <p:nvPr/>
        </p:nvSpPr>
        <p:spPr>
          <a:xfrm>
            <a:off x="2810933" y="3149838"/>
            <a:ext cx="3870206" cy="1600438"/>
          </a:xfrm>
          <a:prstGeom prst="rect">
            <a:avLst/>
          </a:prstGeom>
          <a:noFill/>
        </p:spPr>
        <p:txBody>
          <a:bodyPr wrap="square" rtlCol="0">
            <a:spAutoFit/>
          </a:bodyPr>
          <a:lstStyle/>
          <a:p>
            <a:pPr marL="1371600"/>
            <a:r>
              <a:rPr lang="en-US" sz="1400" dirty="0">
                <a:solidFill>
                  <a:srgbClr val="FFFFCC"/>
                </a:solidFill>
              </a:rPr>
              <a:t> 7    Boreal Moist</a:t>
            </a:r>
          </a:p>
          <a:p>
            <a:pPr marL="1371600"/>
            <a:r>
              <a:rPr lang="en-US" sz="1400" dirty="0">
                <a:solidFill>
                  <a:srgbClr val="FFFFCC"/>
                </a:solidFill>
              </a:rPr>
              <a:t> 8    Boreal Dry</a:t>
            </a:r>
          </a:p>
          <a:p>
            <a:pPr marL="1371600"/>
            <a:r>
              <a:rPr lang="en-US" sz="1400" dirty="0">
                <a:solidFill>
                  <a:srgbClr val="FFFFCC"/>
                </a:solidFill>
              </a:rPr>
              <a:t> 9    Tropical Montane</a:t>
            </a:r>
          </a:p>
          <a:p>
            <a:pPr marL="1371600"/>
            <a:r>
              <a:rPr lang="en-US" sz="1400" dirty="0">
                <a:solidFill>
                  <a:srgbClr val="FFFFCC"/>
                </a:solidFill>
              </a:rPr>
              <a:t>10    Tropical Wet</a:t>
            </a:r>
          </a:p>
          <a:p>
            <a:pPr marL="1371600"/>
            <a:r>
              <a:rPr lang="en-US" sz="1400" dirty="0">
                <a:solidFill>
                  <a:srgbClr val="FFFFCC"/>
                </a:solidFill>
              </a:rPr>
              <a:t>11    Tropical Moist</a:t>
            </a:r>
          </a:p>
          <a:p>
            <a:pPr marL="1371600"/>
            <a:r>
              <a:rPr lang="en-US" sz="1400" dirty="0">
                <a:solidFill>
                  <a:srgbClr val="FFFFCC"/>
                </a:solidFill>
              </a:rPr>
              <a:t>12    Tropical Dry</a:t>
            </a:r>
          </a:p>
          <a:p>
            <a:endParaRPr lang="de-DE" sz="1400" dirty="0"/>
          </a:p>
        </p:txBody>
      </p:sp>
    </p:spTree>
    <p:extLst>
      <p:ext uri="{BB962C8B-B14F-4D97-AF65-F5344CB8AC3E}">
        <p14:creationId xmlns:p14="http://schemas.microsoft.com/office/powerpoint/2010/main" val="11687001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45590" y="67734"/>
            <a:ext cx="2852820" cy="461665"/>
          </a:xfrm>
          <a:prstGeom prst="rect">
            <a:avLst/>
          </a:prstGeom>
          <a:noFill/>
        </p:spPr>
        <p:txBody>
          <a:bodyPr wrap="square" rtlCol="0">
            <a:spAutoFit/>
          </a:bodyPr>
          <a:lstStyle/>
          <a:p>
            <a:pPr>
              <a:spcAft>
                <a:spcPts val="300"/>
              </a:spcAft>
            </a:pPr>
            <a:r>
              <a:rPr lang="en-US" sz="2400" b="1" dirty="0" smtClean="0">
                <a:solidFill>
                  <a:srgbClr val="FFFFCC"/>
                </a:solidFill>
              </a:rPr>
              <a:t>Climatic Zones</a:t>
            </a:r>
            <a:endParaRPr lang="en-US" dirty="0">
              <a:solidFill>
                <a:prstClr val="black"/>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0644"/>
            <a:ext cx="9144000" cy="6018836"/>
          </a:xfrm>
          <a:prstGeom prst="rect">
            <a:avLst/>
          </a:prstGeom>
        </p:spPr>
      </p:pic>
    </p:spTree>
    <p:extLst>
      <p:ext uri="{BB962C8B-B14F-4D97-AF65-F5344CB8AC3E}">
        <p14:creationId xmlns:p14="http://schemas.microsoft.com/office/powerpoint/2010/main" val="18438132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2081" y="232290"/>
            <a:ext cx="8172854" cy="461665"/>
          </a:xfrm>
          <a:prstGeom prst="rect">
            <a:avLst/>
          </a:prstGeom>
          <a:noFill/>
        </p:spPr>
        <p:txBody>
          <a:bodyPr wrap="square" rtlCol="0">
            <a:spAutoFit/>
          </a:bodyPr>
          <a:lstStyle/>
          <a:p>
            <a:pPr>
              <a:spcAft>
                <a:spcPts val="300"/>
              </a:spcAft>
            </a:pPr>
            <a:r>
              <a:rPr lang="en-US" sz="2400" b="1" dirty="0" smtClean="0">
                <a:solidFill>
                  <a:srgbClr val="FFFFCC"/>
                </a:solidFill>
              </a:rPr>
              <a:t>Further proxy datasets identified</a:t>
            </a:r>
          </a:p>
        </p:txBody>
      </p:sp>
      <p:pic>
        <p:nvPicPr>
          <p:cNvPr id="1026" name="Picture 2" descr="http://ourworldindata.org/wp-content/uploads/2013/10/world-map-of-cropland-and-pastureland-sage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7491" y="887580"/>
            <a:ext cx="4828432" cy="2409388"/>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2965199" y="2927636"/>
            <a:ext cx="3053015" cy="369332"/>
          </a:xfrm>
          <a:prstGeom prst="rect">
            <a:avLst/>
          </a:prstGeom>
          <a:noFill/>
        </p:spPr>
        <p:txBody>
          <a:bodyPr wrap="none" rtlCol="0">
            <a:spAutoFit/>
          </a:bodyPr>
          <a:lstStyle/>
          <a:p>
            <a:r>
              <a:rPr lang="de-DE" dirty="0" err="1" smtClean="0"/>
              <a:t>vegetation</a:t>
            </a:r>
            <a:r>
              <a:rPr lang="de-DE" dirty="0" smtClean="0"/>
              <a:t> type, </a:t>
            </a:r>
            <a:r>
              <a:rPr lang="de-DE" dirty="0" err="1" smtClean="0"/>
              <a:t>cropland</a:t>
            </a:r>
            <a:r>
              <a:rPr lang="de-DE" dirty="0" smtClean="0"/>
              <a:t> </a:t>
            </a:r>
            <a:r>
              <a:rPr lang="de-DE" dirty="0" err="1" smtClean="0"/>
              <a:t>area</a:t>
            </a:r>
            <a:endParaRPr lang="de-DE" dirty="0"/>
          </a:p>
        </p:txBody>
      </p:sp>
      <p:sp>
        <p:nvSpPr>
          <p:cNvPr id="5" name="Textfeld 4"/>
          <p:cNvSpPr txBox="1"/>
          <p:nvPr/>
        </p:nvSpPr>
        <p:spPr>
          <a:xfrm>
            <a:off x="0" y="3326415"/>
            <a:ext cx="9210470" cy="307777"/>
          </a:xfrm>
          <a:prstGeom prst="rect">
            <a:avLst/>
          </a:prstGeom>
          <a:noFill/>
        </p:spPr>
        <p:txBody>
          <a:bodyPr wrap="none" rtlCol="0">
            <a:spAutoFit/>
          </a:bodyPr>
          <a:lstStyle/>
          <a:p>
            <a:r>
              <a:rPr lang="de-DE" sz="1400" dirty="0" err="1" smtClean="0">
                <a:solidFill>
                  <a:schemeClr val="bg1">
                    <a:lumMod val="95000"/>
                  </a:schemeClr>
                </a:solidFill>
              </a:rPr>
              <a:t>Example</a:t>
            </a:r>
            <a:r>
              <a:rPr lang="de-DE" sz="1400" dirty="0" smtClean="0">
                <a:solidFill>
                  <a:schemeClr val="bg1">
                    <a:lumMod val="95000"/>
                  </a:schemeClr>
                </a:solidFill>
              </a:rPr>
              <a:t> </a:t>
            </a:r>
            <a:r>
              <a:rPr lang="de-DE" sz="1400" dirty="0" err="1" smtClean="0">
                <a:solidFill>
                  <a:schemeClr val="bg1">
                    <a:lumMod val="95000"/>
                  </a:schemeClr>
                </a:solidFill>
              </a:rPr>
              <a:t>from</a:t>
            </a:r>
            <a:r>
              <a:rPr lang="de-DE" sz="1400" dirty="0">
                <a:solidFill>
                  <a:schemeClr val="bg1">
                    <a:lumMod val="95000"/>
                  </a:schemeClr>
                </a:solidFill>
              </a:rPr>
              <a:t> http://ourworldindata.org/wp-content/uploads/2013/10/world-map-of-cropland-and-pastureland-sage0.png</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7491" y="3724999"/>
            <a:ext cx="4828432" cy="2752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7"/>
          <p:cNvSpPr txBox="1"/>
          <p:nvPr/>
        </p:nvSpPr>
        <p:spPr>
          <a:xfrm>
            <a:off x="1420297" y="6477900"/>
            <a:ext cx="5896422" cy="307777"/>
          </a:xfrm>
          <a:prstGeom prst="rect">
            <a:avLst/>
          </a:prstGeom>
          <a:noFill/>
        </p:spPr>
        <p:txBody>
          <a:bodyPr wrap="none" rtlCol="0">
            <a:spAutoFit/>
          </a:bodyPr>
          <a:lstStyle/>
          <a:p>
            <a:r>
              <a:rPr lang="de-DE" sz="1400" dirty="0" err="1" smtClean="0">
                <a:solidFill>
                  <a:schemeClr val="bg1">
                    <a:lumMod val="95000"/>
                  </a:schemeClr>
                </a:solidFill>
              </a:rPr>
              <a:t>Example</a:t>
            </a:r>
            <a:r>
              <a:rPr lang="de-DE" sz="1400" dirty="0" smtClean="0">
                <a:solidFill>
                  <a:schemeClr val="bg1">
                    <a:lumMod val="95000"/>
                  </a:schemeClr>
                </a:solidFill>
              </a:rPr>
              <a:t> </a:t>
            </a:r>
            <a:r>
              <a:rPr lang="de-DE" sz="1400" dirty="0" err="1" smtClean="0">
                <a:solidFill>
                  <a:schemeClr val="bg1">
                    <a:lumMod val="95000"/>
                  </a:schemeClr>
                </a:solidFill>
              </a:rPr>
              <a:t>from</a:t>
            </a:r>
            <a:r>
              <a:rPr lang="de-DE" sz="1400" dirty="0">
                <a:solidFill>
                  <a:schemeClr val="bg1">
                    <a:lumMod val="95000"/>
                  </a:schemeClr>
                </a:solidFill>
              </a:rPr>
              <a:t> http://edgar.jrc.ec.europa.eu/national_reported_data/htap.php</a:t>
            </a:r>
          </a:p>
        </p:txBody>
      </p:sp>
      <p:sp>
        <p:nvSpPr>
          <p:cNvPr id="9" name="Textfeld 8"/>
          <p:cNvSpPr txBox="1"/>
          <p:nvPr/>
        </p:nvSpPr>
        <p:spPr>
          <a:xfrm>
            <a:off x="2497014" y="5999082"/>
            <a:ext cx="1244251" cy="369332"/>
          </a:xfrm>
          <a:prstGeom prst="rect">
            <a:avLst/>
          </a:prstGeom>
          <a:noFill/>
        </p:spPr>
        <p:txBody>
          <a:bodyPr wrap="none" rtlCol="0">
            <a:spAutoFit/>
          </a:bodyPr>
          <a:lstStyle/>
          <a:p>
            <a:r>
              <a:rPr lang="de-DE" dirty="0" smtClean="0"/>
              <a:t>(</a:t>
            </a:r>
            <a:r>
              <a:rPr lang="de-DE" dirty="0" err="1" smtClean="0"/>
              <a:t>emissions</a:t>
            </a:r>
            <a:r>
              <a:rPr lang="de-DE" dirty="0" smtClean="0"/>
              <a:t>)</a:t>
            </a:r>
            <a:endParaRPr lang="de-DE" dirty="0"/>
          </a:p>
        </p:txBody>
      </p:sp>
      <p:pic>
        <p:nvPicPr>
          <p:cNvPr id="1030" name="Picture 6" descr="EDG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8890" y="5454164"/>
            <a:ext cx="799324" cy="26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9120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JOIN </a:t>
            </a:r>
            <a:r>
              <a:rPr lang="de-DE" dirty="0" err="1"/>
              <a:t>development</a:t>
            </a:r>
            <a:r>
              <a:rPr lang="de-DE" dirty="0"/>
              <a:t> </a:t>
            </a:r>
            <a:r>
              <a:rPr lang="de-DE" dirty="0" err="1"/>
              <a:t>status</a:t>
            </a:r>
            <a:r>
              <a:rPr lang="de-DE" dirty="0"/>
              <a:t> </a:t>
            </a:r>
            <a:r>
              <a:rPr lang="de-DE" dirty="0" err="1"/>
              <a:t>and</a:t>
            </a:r>
            <a:r>
              <a:rPr lang="de-DE" dirty="0"/>
              <a:t> </a:t>
            </a:r>
            <a:r>
              <a:rPr lang="de-DE" dirty="0" err="1"/>
              <a:t>outlook</a:t>
            </a:r>
            <a:endParaRPr lang="de-DE" dirty="0"/>
          </a:p>
        </p:txBody>
      </p:sp>
      <p:sp>
        <p:nvSpPr>
          <p:cNvPr id="3" name="Inhaltsplatzhalter 2"/>
          <p:cNvSpPr>
            <a:spLocks noGrp="1"/>
          </p:cNvSpPr>
          <p:nvPr>
            <p:ph idx="1"/>
          </p:nvPr>
        </p:nvSpPr>
        <p:spPr>
          <a:xfrm>
            <a:off x="330201" y="1363288"/>
            <a:ext cx="8517466" cy="5087388"/>
          </a:xfrm>
        </p:spPr>
        <p:txBody>
          <a:bodyPr>
            <a:normAutofit fontScale="92500"/>
          </a:bodyPr>
          <a:lstStyle/>
          <a:p>
            <a:pPr marL="0" indent="0">
              <a:spcBef>
                <a:spcPts val="1200"/>
              </a:spcBef>
              <a:buNone/>
            </a:pPr>
            <a:r>
              <a:rPr lang="de-DE" sz="2400" dirty="0" smtClean="0"/>
              <a:t>Slow </a:t>
            </a:r>
            <a:r>
              <a:rPr lang="de-DE" sz="2400" dirty="0" err="1" smtClean="0"/>
              <a:t>progress</a:t>
            </a:r>
            <a:r>
              <a:rPr lang="de-DE" sz="2400" dirty="0" smtClean="0"/>
              <a:t> </a:t>
            </a:r>
            <a:r>
              <a:rPr lang="de-DE" sz="2400" dirty="0" err="1" smtClean="0"/>
              <a:t>between</a:t>
            </a:r>
            <a:r>
              <a:rPr lang="de-DE" sz="2400" dirty="0" smtClean="0"/>
              <a:t> </a:t>
            </a:r>
            <a:r>
              <a:rPr lang="de-DE" sz="2400" dirty="0" err="1" smtClean="0"/>
              <a:t>summer</a:t>
            </a:r>
            <a:r>
              <a:rPr lang="de-DE" sz="2400" dirty="0" smtClean="0"/>
              <a:t> 2015 </a:t>
            </a:r>
            <a:r>
              <a:rPr lang="de-DE" sz="2400" dirty="0" err="1" smtClean="0"/>
              <a:t>and</a:t>
            </a:r>
            <a:r>
              <a:rPr lang="de-DE" sz="2400" dirty="0" smtClean="0"/>
              <a:t> </a:t>
            </a:r>
            <a:r>
              <a:rPr lang="de-DE" sz="2400" dirty="0" err="1" smtClean="0"/>
              <a:t>now</a:t>
            </a:r>
            <a:r>
              <a:rPr lang="de-DE" sz="2400" dirty="0" smtClean="0"/>
              <a:t> </a:t>
            </a:r>
            <a:br>
              <a:rPr lang="de-DE" sz="2400" dirty="0" smtClean="0"/>
            </a:br>
            <a:r>
              <a:rPr lang="de-DE" sz="2400" dirty="0" smtClean="0"/>
              <a:t>due </a:t>
            </a:r>
            <a:r>
              <a:rPr lang="de-DE" sz="2400" dirty="0" err="1" smtClean="0"/>
              <a:t>to</a:t>
            </a:r>
            <a:r>
              <a:rPr lang="de-DE" sz="2400" dirty="0" smtClean="0"/>
              <a:t> lack </a:t>
            </a:r>
            <a:r>
              <a:rPr lang="de-DE" sz="2400" dirty="0" err="1" smtClean="0"/>
              <a:t>of</a:t>
            </a:r>
            <a:r>
              <a:rPr lang="de-DE" sz="2400" dirty="0" smtClean="0"/>
              <a:t> </a:t>
            </a:r>
            <a:r>
              <a:rPr lang="de-DE" sz="2400" dirty="0" err="1" smtClean="0"/>
              <a:t>programmer</a:t>
            </a:r>
            <a:r>
              <a:rPr lang="de-DE" sz="2400" dirty="0"/>
              <a:t> </a:t>
            </a:r>
            <a:r>
              <a:rPr lang="de-DE" sz="2400" dirty="0" smtClean="0"/>
              <a:t>(</a:t>
            </a:r>
            <a:r>
              <a:rPr lang="de-DE" sz="2400" dirty="0" err="1" smtClean="0"/>
              <a:t>interviews</a:t>
            </a:r>
            <a:r>
              <a:rPr lang="de-DE" sz="2400" dirty="0" smtClean="0"/>
              <a:t> </a:t>
            </a:r>
            <a:r>
              <a:rPr lang="de-DE" sz="2400" dirty="0" err="1" smtClean="0"/>
              <a:t>scheduled</a:t>
            </a:r>
            <a:r>
              <a:rPr lang="de-DE" sz="2400" dirty="0" smtClean="0"/>
              <a:t> in </a:t>
            </a:r>
            <a:r>
              <a:rPr lang="de-DE" sz="2400" dirty="0" err="1" smtClean="0"/>
              <a:t>February</a:t>
            </a:r>
            <a:r>
              <a:rPr lang="de-DE" sz="2400" dirty="0" smtClean="0"/>
              <a:t>)</a:t>
            </a:r>
          </a:p>
          <a:p>
            <a:pPr marL="0" indent="0">
              <a:spcBef>
                <a:spcPts val="1200"/>
              </a:spcBef>
              <a:buNone/>
            </a:pPr>
            <a:endParaRPr lang="de-DE" sz="2400" dirty="0" smtClean="0"/>
          </a:p>
          <a:p>
            <a:pPr marL="0" indent="0">
              <a:spcBef>
                <a:spcPts val="1200"/>
              </a:spcBef>
              <a:buNone/>
            </a:pPr>
            <a:r>
              <a:rPr lang="de-DE" sz="2400" dirty="0" smtClean="0"/>
              <a:t>Database </a:t>
            </a:r>
            <a:r>
              <a:rPr lang="de-DE" sz="2400" dirty="0" err="1" smtClean="0"/>
              <a:t>access</a:t>
            </a:r>
            <a:r>
              <a:rPr lang="de-DE" sz="2400" dirty="0" smtClean="0"/>
              <a:t> </a:t>
            </a:r>
            <a:r>
              <a:rPr lang="de-DE" sz="2400" dirty="0" err="1" smtClean="0"/>
              <a:t>mostly</a:t>
            </a:r>
            <a:r>
              <a:rPr lang="de-DE" sz="2400" dirty="0" smtClean="0"/>
              <a:t> </a:t>
            </a:r>
            <a:r>
              <a:rPr lang="de-DE" sz="2400" dirty="0" err="1" smtClean="0"/>
              <a:t>implemented</a:t>
            </a:r>
            <a:r>
              <a:rPr lang="de-DE" sz="2400" dirty="0" smtClean="0"/>
              <a:t>, but:</a:t>
            </a:r>
          </a:p>
          <a:p>
            <a:pPr>
              <a:spcBef>
                <a:spcPts val="1200"/>
              </a:spcBef>
            </a:pPr>
            <a:r>
              <a:rPr lang="de-DE" sz="2400" dirty="0" err="1" smtClean="0"/>
              <a:t>data</a:t>
            </a:r>
            <a:r>
              <a:rPr lang="de-DE" sz="2400" dirty="0" smtClean="0"/>
              <a:t> </a:t>
            </a:r>
            <a:r>
              <a:rPr lang="de-DE" sz="2400" dirty="0" err="1" smtClean="0"/>
              <a:t>filter</a:t>
            </a:r>
            <a:r>
              <a:rPr lang="de-DE" sz="2400" dirty="0" smtClean="0"/>
              <a:t> </a:t>
            </a:r>
            <a:r>
              <a:rPr lang="de-DE" sz="2400" dirty="0" err="1" smtClean="0"/>
              <a:t>settings</a:t>
            </a:r>
            <a:r>
              <a:rPr lang="de-DE" sz="2400" dirty="0" smtClean="0"/>
              <a:t> not </a:t>
            </a:r>
            <a:r>
              <a:rPr lang="de-DE" sz="2400" dirty="0" err="1" smtClean="0"/>
              <a:t>preserved</a:t>
            </a:r>
            <a:r>
              <a:rPr lang="de-DE" sz="2400" dirty="0" smtClean="0"/>
              <a:t> after </a:t>
            </a:r>
            <a:r>
              <a:rPr lang="de-DE" sz="2400" dirty="0" err="1" smtClean="0"/>
              <a:t>plotting</a:t>
            </a:r>
            <a:endParaRPr lang="de-DE" sz="2400" dirty="0" smtClean="0"/>
          </a:p>
          <a:p>
            <a:pPr>
              <a:spcBef>
                <a:spcPts val="1200"/>
              </a:spcBef>
            </a:pPr>
            <a:r>
              <a:rPr lang="de-DE" sz="2400" dirty="0" err="1" smtClean="0"/>
              <a:t>several</a:t>
            </a:r>
            <a:r>
              <a:rPr lang="de-DE" sz="2400" dirty="0" smtClean="0"/>
              <a:t> TOAR </a:t>
            </a:r>
            <a:r>
              <a:rPr lang="de-DE" sz="2400" dirty="0" err="1" smtClean="0"/>
              <a:t>metrics</a:t>
            </a:r>
            <a:r>
              <a:rPr lang="de-DE" sz="2400" dirty="0" smtClean="0"/>
              <a:t> still </a:t>
            </a:r>
            <a:r>
              <a:rPr lang="de-DE" sz="2400" dirty="0" err="1" smtClean="0"/>
              <a:t>missing</a:t>
            </a:r>
            <a:endParaRPr lang="de-DE" sz="2400" dirty="0" smtClean="0"/>
          </a:p>
          <a:p>
            <a:pPr>
              <a:spcBef>
                <a:spcPts val="1200"/>
              </a:spcBef>
            </a:pPr>
            <a:r>
              <a:rPr lang="de-DE" sz="2400" dirty="0" err="1" smtClean="0"/>
              <a:t>no</a:t>
            </a:r>
            <a:r>
              <a:rPr lang="de-DE" sz="2400" dirty="0" smtClean="0"/>
              <a:t> </a:t>
            </a:r>
            <a:r>
              <a:rPr lang="de-DE" sz="2400" dirty="0" err="1" smtClean="0"/>
              <a:t>option</a:t>
            </a:r>
            <a:r>
              <a:rPr lang="de-DE" sz="2400" dirty="0" smtClean="0"/>
              <a:t> </a:t>
            </a:r>
            <a:r>
              <a:rPr lang="de-DE" sz="2400" dirty="0" err="1" smtClean="0"/>
              <a:t>to</a:t>
            </a:r>
            <a:r>
              <a:rPr lang="de-DE" sz="2400" dirty="0" smtClean="0"/>
              <a:t> </a:t>
            </a:r>
            <a:r>
              <a:rPr lang="de-DE" sz="2400" dirty="0" err="1" smtClean="0"/>
              <a:t>plot</a:t>
            </a:r>
            <a:r>
              <a:rPr lang="de-DE" sz="2400" dirty="0" smtClean="0"/>
              <a:t> multiple </a:t>
            </a:r>
            <a:r>
              <a:rPr lang="de-DE" sz="2400" dirty="0" err="1" smtClean="0"/>
              <a:t>lines</a:t>
            </a:r>
            <a:r>
              <a:rPr lang="de-DE" sz="2400" dirty="0" smtClean="0"/>
              <a:t> on </a:t>
            </a:r>
            <a:r>
              <a:rPr lang="de-DE" sz="2400" dirty="0" err="1" smtClean="0"/>
              <a:t>one</a:t>
            </a:r>
            <a:r>
              <a:rPr lang="de-DE" sz="2400" dirty="0" smtClean="0"/>
              <a:t> </a:t>
            </a:r>
            <a:r>
              <a:rPr lang="de-DE" sz="2400" dirty="0" err="1" smtClean="0"/>
              <a:t>panel</a:t>
            </a:r>
            <a:r>
              <a:rPr lang="de-DE" sz="2400" dirty="0" smtClean="0"/>
              <a:t> </a:t>
            </a:r>
            <a:r>
              <a:rPr lang="de-DE" sz="2400" dirty="0" err="1" smtClean="0"/>
              <a:t>or</a:t>
            </a:r>
            <a:r>
              <a:rPr lang="de-DE" sz="2400" dirty="0" smtClean="0"/>
              <a:t> </a:t>
            </a:r>
            <a:r>
              <a:rPr lang="de-DE" sz="2400" dirty="0" err="1" smtClean="0"/>
              <a:t>several</a:t>
            </a:r>
            <a:r>
              <a:rPr lang="de-DE" sz="2400" dirty="0" smtClean="0"/>
              <a:t> </a:t>
            </a:r>
            <a:r>
              <a:rPr lang="de-DE" sz="2400" dirty="0" err="1" smtClean="0"/>
              <a:t>plots</a:t>
            </a:r>
            <a:r>
              <a:rPr lang="de-DE" sz="2400" dirty="0" smtClean="0"/>
              <a:t> at </a:t>
            </a:r>
            <a:r>
              <a:rPr lang="de-DE" sz="2400" dirty="0" err="1" smtClean="0"/>
              <a:t>once</a:t>
            </a:r>
            <a:endParaRPr lang="de-DE" sz="2400" dirty="0" smtClean="0"/>
          </a:p>
          <a:p>
            <a:pPr>
              <a:spcBef>
                <a:spcPts val="1200"/>
              </a:spcBef>
            </a:pPr>
            <a:r>
              <a:rPr lang="de-DE" sz="2400" dirty="0" err="1" smtClean="0"/>
              <a:t>code</a:t>
            </a:r>
            <a:r>
              <a:rPr lang="de-DE" sz="2400" dirty="0" smtClean="0"/>
              <a:t> </a:t>
            </a:r>
            <a:r>
              <a:rPr lang="de-DE" sz="2400" dirty="0" err="1" smtClean="0"/>
              <a:t>needed</a:t>
            </a:r>
            <a:r>
              <a:rPr lang="de-DE" sz="2400" dirty="0" smtClean="0"/>
              <a:t> </a:t>
            </a:r>
            <a:r>
              <a:rPr lang="de-DE" sz="2400" dirty="0" err="1" smtClean="0"/>
              <a:t>to</a:t>
            </a:r>
            <a:r>
              <a:rPr lang="de-DE" sz="2400" dirty="0" smtClean="0"/>
              <a:t> </a:t>
            </a:r>
            <a:r>
              <a:rPr lang="de-DE" sz="2400" dirty="0" err="1" smtClean="0"/>
              <a:t>accomodate</a:t>
            </a:r>
            <a:r>
              <a:rPr lang="de-DE" sz="2400" dirty="0" smtClean="0"/>
              <a:t> non-</a:t>
            </a:r>
            <a:r>
              <a:rPr lang="de-DE" sz="2400" dirty="0" err="1" smtClean="0"/>
              <a:t>hourly</a:t>
            </a:r>
            <a:r>
              <a:rPr lang="de-DE" sz="2400" dirty="0" smtClean="0"/>
              <a:t> </a:t>
            </a:r>
            <a:r>
              <a:rPr lang="de-DE" sz="2400" dirty="0" err="1" smtClean="0"/>
              <a:t>data</a:t>
            </a:r>
            <a:r>
              <a:rPr lang="de-DE" sz="2400" dirty="0" smtClean="0"/>
              <a:t> </a:t>
            </a:r>
            <a:r>
              <a:rPr lang="de-DE" sz="2400" dirty="0" err="1" smtClean="0"/>
              <a:t>of</a:t>
            </a:r>
            <a:r>
              <a:rPr lang="de-DE" sz="2400" dirty="0" smtClean="0"/>
              <a:t> </a:t>
            </a:r>
            <a:r>
              <a:rPr lang="de-DE" sz="2400" dirty="0" err="1" smtClean="0"/>
              <a:t>ozone</a:t>
            </a:r>
            <a:r>
              <a:rPr lang="de-DE" sz="2400" dirty="0" smtClean="0"/>
              <a:t> </a:t>
            </a:r>
            <a:r>
              <a:rPr lang="de-DE" sz="2400" dirty="0" err="1" smtClean="0"/>
              <a:t>precursors</a:t>
            </a:r>
            <a:endParaRPr lang="de-DE" sz="2400" dirty="0" smtClean="0"/>
          </a:p>
          <a:p>
            <a:pPr>
              <a:spcBef>
                <a:spcPts val="1200"/>
              </a:spcBef>
            </a:pPr>
            <a:r>
              <a:rPr lang="de-DE" sz="2400" dirty="0" err="1" smtClean="0"/>
              <a:t>access</a:t>
            </a:r>
            <a:r>
              <a:rPr lang="de-DE" sz="2400" dirty="0" smtClean="0"/>
              <a:t> </a:t>
            </a:r>
            <a:r>
              <a:rPr lang="de-DE" sz="2400" dirty="0" err="1" smtClean="0"/>
              <a:t>to</a:t>
            </a:r>
            <a:r>
              <a:rPr lang="de-DE" sz="2400" dirty="0" smtClean="0"/>
              <a:t> </a:t>
            </a:r>
            <a:r>
              <a:rPr lang="de-DE" sz="2400" dirty="0" err="1" smtClean="0"/>
              <a:t>other</a:t>
            </a:r>
            <a:r>
              <a:rPr lang="de-DE" sz="2400" dirty="0" smtClean="0"/>
              <a:t> </a:t>
            </a:r>
            <a:r>
              <a:rPr lang="de-DE" sz="2400" dirty="0" err="1" smtClean="0"/>
              <a:t>datasets</a:t>
            </a:r>
            <a:r>
              <a:rPr lang="de-DE" sz="2400" dirty="0" smtClean="0"/>
              <a:t> </a:t>
            </a:r>
            <a:r>
              <a:rPr lang="de-DE" sz="2400" dirty="0" err="1" smtClean="0"/>
              <a:t>needs</a:t>
            </a:r>
            <a:r>
              <a:rPr lang="de-DE" sz="2400" dirty="0" smtClean="0"/>
              <a:t> </a:t>
            </a:r>
            <a:r>
              <a:rPr lang="de-DE" sz="2400" dirty="0" err="1" smtClean="0"/>
              <a:t>to</a:t>
            </a:r>
            <a:r>
              <a:rPr lang="de-DE" sz="2400" dirty="0" smtClean="0"/>
              <a:t> </a:t>
            </a:r>
            <a:r>
              <a:rPr lang="de-DE" sz="2400" dirty="0" err="1" smtClean="0"/>
              <a:t>be</a:t>
            </a:r>
            <a:r>
              <a:rPr lang="de-DE" sz="2400" dirty="0" smtClean="0"/>
              <a:t> </a:t>
            </a:r>
            <a:r>
              <a:rPr lang="de-DE" sz="2400" dirty="0" err="1" smtClean="0"/>
              <a:t>improved</a:t>
            </a:r>
            <a:r>
              <a:rPr lang="de-DE" sz="2400" dirty="0" smtClean="0"/>
              <a:t> </a:t>
            </a:r>
            <a:r>
              <a:rPr lang="de-DE" sz="2400" dirty="0" err="1" smtClean="0"/>
              <a:t>and</a:t>
            </a:r>
            <a:r>
              <a:rPr lang="de-DE" sz="2400" dirty="0" smtClean="0"/>
              <a:t> </a:t>
            </a:r>
            <a:r>
              <a:rPr lang="de-DE" sz="2400" dirty="0" err="1" smtClean="0"/>
              <a:t>made</a:t>
            </a:r>
            <a:r>
              <a:rPr lang="de-DE" sz="2400" dirty="0" smtClean="0"/>
              <a:t> </a:t>
            </a:r>
            <a:r>
              <a:rPr lang="de-DE" sz="2400" dirty="0" err="1" smtClean="0"/>
              <a:t>more</a:t>
            </a:r>
            <a:r>
              <a:rPr lang="de-DE" sz="2400" dirty="0" smtClean="0"/>
              <a:t> robust</a:t>
            </a:r>
          </a:p>
          <a:p>
            <a:pPr>
              <a:spcBef>
                <a:spcPts val="1200"/>
              </a:spcBef>
            </a:pPr>
            <a:r>
              <a:rPr lang="de-DE" sz="2400" dirty="0" err="1"/>
              <a:t>v</a:t>
            </a:r>
            <a:r>
              <a:rPr lang="de-DE" sz="2400" dirty="0" err="1" smtClean="0"/>
              <a:t>arious</a:t>
            </a:r>
            <a:r>
              <a:rPr lang="de-DE" sz="2400" dirty="0" smtClean="0"/>
              <a:t> additional </a:t>
            </a:r>
            <a:r>
              <a:rPr lang="de-DE" sz="2400" dirty="0" err="1" smtClean="0"/>
              <a:t>plot</a:t>
            </a:r>
            <a:r>
              <a:rPr lang="de-DE" sz="2400" dirty="0" smtClean="0"/>
              <a:t> </a:t>
            </a:r>
            <a:r>
              <a:rPr lang="de-DE" sz="2400" dirty="0" err="1" smtClean="0"/>
              <a:t>options</a:t>
            </a:r>
            <a:r>
              <a:rPr lang="de-DE" sz="2400" dirty="0" smtClean="0"/>
              <a:t> </a:t>
            </a:r>
            <a:r>
              <a:rPr lang="de-DE" sz="2400" dirty="0" err="1" smtClean="0"/>
              <a:t>to</a:t>
            </a:r>
            <a:r>
              <a:rPr lang="de-DE" sz="2400" dirty="0" smtClean="0"/>
              <a:t> </a:t>
            </a:r>
            <a:r>
              <a:rPr lang="de-DE" sz="2400" dirty="0" err="1" smtClean="0"/>
              <a:t>be</a:t>
            </a:r>
            <a:r>
              <a:rPr lang="de-DE" sz="2400" dirty="0" smtClean="0"/>
              <a:t> </a:t>
            </a:r>
            <a:r>
              <a:rPr lang="de-DE" sz="2400" dirty="0" err="1" smtClean="0"/>
              <a:t>implemented</a:t>
            </a:r>
            <a:endParaRPr lang="de-DE" sz="2400" dirty="0"/>
          </a:p>
        </p:txBody>
      </p:sp>
    </p:spTree>
    <p:extLst>
      <p:ext uri="{BB962C8B-B14F-4D97-AF65-F5344CB8AC3E}">
        <p14:creationId xmlns:p14="http://schemas.microsoft.com/office/powerpoint/2010/main" val="8356904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TOAR </a:t>
            </a:r>
            <a:r>
              <a:rPr lang="de-DE" dirty="0" err="1" smtClean="0"/>
              <a:t>data</a:t>
            </a:r>
            <a:r>
              <a:rPr lang="de-DE" dirty="0" smtClean="0"/>
              <a:t> </a:t>
            </a:r>
            <a:r>
              <a:rPr lang="de-DE" dirty="0" err="1" smtClean="0"/>
              <a:t>analysis</a:t>
            </a:r>
            <a:r>
              <a:rPr lang="de-DE" dirty="0" smtClean="0"/>
              <a:t> </a:t>
            </a:r>
            <a:r>
              <a:rPr lang="de-DE" dirty="0" err="1" smtClean="0"/>
              <a:t>workshop</a:t>
            </a:r>
            <a:endParaRPr lang="de-DE" dirty="0"/>
          </a:p>
        </p:txBody>
      </p:sp>
      <p:sp>
        <p:nvSpPr>
          <p:cNvPr id="3" name="Inhaltsplatzhalter 2"/>
          <p:cNvSpPr>
            <a:spLocks noGrp="1"/>
          </p:cNvSpPr>
          <p:nvPr>
            <p:ph idx="1"/>
          </p:nvPr>
        </p:nvSpPr>
        <p:spPr>
          <a:xfrm>
            <a:off x="330201" y="1363288"/>
            <a:ext cx="8517466" cy="5087388"/>
          </a:xfrm>
        </p:spPr>
        <p:txBody>
          <a:bodyPr>
            <a:normAutofit lnSpcReduction="10000"/>
          </a:bodyPr>
          <a:lstStyle/>
          <a:p>
            <a:pPr marL="0" indent="0" algn="ctr">
              <a:spcBef>
                <a:spcPts val="1200"/>
              </a:spcBef>
              <a:buNone/>
            </a:pPr>
            <a:r>
              <a:rPr lang="de-DE" sz="2400" i="1" dirty="0" err="1" smtClean="0">
                <a:solidFill>
                  <a:srgbClr val="FF0000"/>
                </a:solidFill>
              </a:rPr>
              <a:t>Scheduled</a:t>
            </a:r>
            <a:r>
              <a:rPr lang="de-DE" sz="2400" i="1" dirty="0" smtClean="0">
                <a:solidFill>
                  <a:srgbClr val="FF0000"/>
                </a:solidFill>
              </a:rPr>
              <a:t> in Jülich, 25-28 April 2016 (</a:t>
            </a:r>
            <a:r>
              <a:rPr lang="de-DE" sz="2400" i="1" dirty="0" err="1" smtClean="0">
                <a:solidFill>
                  <a:srgbClr val="FF0000"/>
                </a:solidFill>
              </a:rPr>
              <a:t>week</a:t>
            </a:r>
            <a:r>
              <a:rPr lang="de-DE" sz="2400" i="1" dirty="0" smtClean="0">
                <a:solidFill>
                  <a:srgbClr val="FF0000"/>
                </a:solidFill>
              </a:rPr>
              <a:t> after EGU)</a:t>
            </a:r>
          </a:p>
          <a:p>
            <a:pPr marL="0" indent="0">
              <a:spcBef>
                <a:spcPts val="1200"/>
              </a:spcBef>
              <a:buNone/>
            </a:pPr>
            <a:r>
              <a:rPr lang="de-DE" sz="2400" b="1" dirty="0" err="1" smtClean="0"/>
              <a:t>Objectives</a:t>
            </a:r>
            <a:r>
              <a:rPr lang="de-DE" sz="2400" b="1" dirty="0" smtClean="0"/>
              <a:t>:</a:t>
            </a:r>
          </a:p>
          <a:p>
            <a:pPr>
              <a:spcBef>
                <a:spcPts val="1200"/>
              </a:spcBef>
            </a:pPr>
            <a:r>
              <a:rPr lang="de-DE" sz="2400" dirty="0" err="1" smtClean="0"/>
              <a:t>explore</a:t>
            </a:r>
            <a:r>
              <a:rPr lang="de-DE" sz="2400" dirty="0" smtClean="0"/>
              <a:t> </a:t>
            </a:r>
            <a:r>
              <a:rPr lang="de-DE" sz="2400" dirty="0" err="1" smtClean="0"/>
              <a:t>and</a:t>
            </a:r>
            <a:r>
              <a:rPr lang="de-DE" sz="2400" dirty="0" smtClean="0"/>
              <a:t> </a:t>
            </a:r>
            <a:r>
              <a:rPr lang="de-DE" sz="2400" dirty="0" err="1" smtClean="0"/>
              <a:t>define</a:t>
            </a:r>
            <a:r>
              <a:rPr lang="de-DE" sz="2400" dirty="0" smtClean="0"/>
              <a:t> </a:t>
            </a:r>
            <a:r>
              <a:rPr lang="de-DE" sz="2400" dirty="0" err="1" smtClean="0"/>
              <a:t>use</a:t>
            </a:r>
            <a:r>
              <a:rPr lang="de-DE" sz="2400" dirty="0" smtClean="0"/>
              <a:t> </a:t>
            </a:r>
            <a:r>
              <a:rPr lang="de-DE" sz="2400" dirty="0" err="1" smtClean="0"/>
              <a:t>of</a:t>
            </a:r>
            <a:r>
              <a:rPr lang="de-DE" sz="2400" dirty="0" smtClean="0"/>
              <a:t> </a:t>
            </a:r>
            <a:r>
              <a:rPr lang="de-DE" sz="2400" dirty="0" err="1" smtClean="0"/>
              <a:t>proxy</a:t>
            </a:r>
            <a:r>
              <a:rPr lang="de-DE" sz="2400" dirty="0" smtClean="0"/>
              <a:t> </a:t>
            </a:r>
            <a:r>
              <a:rPr lang="de-DE" sz="2400" dirty="0" err="1" smtClean="0"/>
              <a:t>data</a:t>
            </a:r>
            <a:r>
              <a:rPr lang="de-DE" sz="2400" dirty="0" smtClean="0"/>
              <a:t> </a:t>
            </a:r>
            <a:r>
              <a:rPr lang="de-DE" sz="2400" dirty="0" err="1" smtClean="0"/>
              <a:t>for</a:t>
            </a:r>
            <a:r>
              <a:rPr lang="de-DE" sz="2400" dirty="0" smtClean="0"/>
              <a:t> </a:t>
            </a:r>
            <a:r>
              <a:rPr lang="de-DE" sz="2400" dirty="0" err="1" smtClean="0"/>
              <a:t>site</a:t>
            </a:r>
            <a:r>
              <a:rPr lang="de-DE" sz="2400" dirty="0" smtClean="0"/>
              <a:t> </a:t>
            </a:r>
            <a:r>
              <a:rPr lang="de-DE" sz="2400" dirty="0" err="1" smtClean="0"/>
              <a:t>classification</a:t>
            </a:r>
            <a:endParaRPr lang="de-DE" sz="2400" dirty="0" smtClean="0"/>
          </a:p>
          <a:p>
            <a:pPr>
              <a:spcBef>
                <a:spcPts val="1200"/>
              </a:spcBef>
            </a:pPr>
            <a:r>
              <a:rPr lang="de-DE" sz="2400" dirty="0" err="1" smtClean="0"/>
              <a:t>define</a:t>
            </a:r>
            <a:r>
              <a:rPr lang="de-DE" sz="2400" dirty="0" smtClean="0"/>
              <a:t> </a:t>
            </a:r>
            <a:r>
              <a:rPr lang="de-DE" sz="2400" dirty="0" err="1" smtClean="0"/>
              <a:t>and</a:t>
            </a:r>
            <a:r>
              <a:rPr lang="de-DE" sz="2400" dirty="0" smtClean="0"/>
              <a:t> </a:t>
            </a:r>
            <a:r>
              <a:rPr lang="de-DE" sz="2400" dirty="0" err="1" smtClean="0"/>
              <a:t>agree</a:t>
            </a:r>
            <a:r>
              <a:rPr lang="de-DE" sz="2400" dirty="0" smtClean="0"/>
              <a:t> on </a:t>
            </a:r>
            <a:r>
              <a:rPr lang="de-DE" sz="2400" dirty="0" err="1" smtClean="0"/>
              <a:t>site</a:t>
            </a:r>
            <a:r>
              <a:rPr lang="de-DE" sz="2400" dirty="0" smtClean="0"/>
              <a:t> </a:t>
            </a:r>
            <a:r>
              <a:rPr lang="de-DE" sz="2400" dirty="0" err="1" smtClean="0"/>
              <a:t>selection</a:t>
            </a:r>
            <a:r>
              <a:rPr lang="de-DE" sz="2400" dirty="0" smtClean="0"/>
              <a:t> </a:t>
            </a:r>
            <a:r>
              <a:rPr lang="de-DE" sz="2400" dirty="0" err="1" smtClean="0"/>
              <a:t>for</a:t>
            </a:r>
            <a:r>
              <a:rPr lang="de-DE" sz="2400" dirty="0" smtClean="0"/>
              <a:t> </a:t>
            </a:r>
            <a:r>
              <a:rPr lang="de-DE" sz="2400" dirty="0" err="1" smtClean="0"/>
              <a:t>various</a:t>
            </a:r>
            <a:r>
              <a:rPr lang="de-DE" sz="2400" dirty="0" smtClean="0"/>
              <a:t> </a:t>
            </a:r>
            <a:r>
              <a:rPr lang="de-DE" sz="2400" dirty="0" err="1" smtClean="0"/>
              <a:t>analyses</a:t>
            </a:r>
            <a:r>
              <a:rPr lang="de-DE" sz="2400" dirty="0" smtClean="0"/>
              <a:t> in TOAR</a:t>
            </a:r>
          </a:p>
          <a:p>
            <a:pPr>
              <a:spcBef>
                <a:spcPts val="1200"/>
              </a:spcBef>
            </a:pPr>
            <a:r>
              <a:rPr lang="de-DE" sz="2400" dirty="0" err="1" smtClean="0"/>
              <a:t>define</a:t>
            </a:r>
            <a:r>
              <a:rPr lang="de-DE" sz="2400" dirty="0" smtClean="0"/>
              <a:t> </a:t>
            </a:r>
            <a:r>
              <a:rPr lang="de-DE" sz="2400" dirty="0" err="1" smtClean="0"/>
              <a:t>and</a:t>
            </a:r>
            <a:r>
              <a:rPr lang="de-DE" sz="2400" dirty="0" smtClean="0"/>
              <a:t> </a:t>
            </a:r>
            <a:r>
              <a:rPr lang="de-DE" sz="2400" dirty="0" err="1" smtClean="0"/>
              <a:t>develop</a:t>
            </a:r>
            <a:r>
              <a:rPr lang="de-DE" sz="2400" dirty="0" smtClean="0"/>
              <a:t> Python </a:t>
            </a:r>
            <a:r>
              <a:rPr lang="de-DE" sz="2400" dirty="0" err="1" smtClean="0"/>
              <a:t>scripts</a:t>
            </a:r>
            <a:r>
              <a:rPr lang="de-DE" sz="2400" dirty="0" smtClean="0"/>
              <a:t> </a:t>
            </a:r>
            <a:r>
              <a:rPr lang="de-DE" sz="2400" dirty="0" err="1" smtClean="0"/>
              <a:t>for</a:t>
            </a:r>
            <a:r>
              <a:rPr lang="de-DE" sz="2400" dirty="0" smtClean="0"/>
              <a:t> massive </a:t>
            </a:r>
            <a:r>
              <a:rPr lang="de-DE" sz="2400" dirty="0" err="1" smtClean="0"/>
              <a:t>data</a:t>
            </a:r>
            <a:r>
              <a:rPr lang="de-DE" sz="2400" dirty="0" smtClean="0"/>
              <a:t> </a:t>
            </a:r>
            <a:r>
              <a:rPr lang="de-DE" sz="2400" dirty="0" err="1" smtClean="0"/>
              <a:t>analyses</a:t>
            </a:r>
            <a:endParaRPr lang="de-DE" sz="2400" dirty="0" smtClean="0"/>
          </a:p>
          <a:p>
            <a:pPr>
              <a:spcBef>
                <a:spcPts val="1200"/>
              </a:spcBef>
            </a:pPr>
            <a:r>
              <a:rPr lang="de-DE" sz="2400" dirty="0" err="1" smtClean="0"/>
              <a:t>define</a:t>
            </a:r>
            <a:r>
              <a:rPr lang="de-DE" sz="2400" dirty="0" smtClean="0"/>
              <a:t> </a:t>
            </a:r>
            <a:r>
              <a:rPr lang="de-DE" sz="2400" dirty="0" err="1" smtClean="0"/>
              <a:t>look&amp;feel</a:t>
            </a:r>
            <a:r>
              <a:rPr lang="de-DE" sz="2400" dirty="0" smtClean="0"/>
              <a:t> </a:t>
            </a:r>
            <a:r>
              <a:rPr lang="de-DE" sz="2400" dirty="0" err="1" smtClean="0"/>
              <a:t>of</a:t>
            </a:r>
            <a:r>
              <a:rPr lang="de-DE" sz="2400" dirty="0" smtClean="0"/>
              <a:t> TOAR </a:t>
            </a:r>
            <a:r>
              <a:rPr lang="de-DE" sz="2400" dirty="0" err="1" smtClean="0"/>
              <a:t>plots</a:t>
            </a:r>
            <a:r>
              <a:rPr lang="de-DE" sz="2400" dirty="0" smtClean="0"/>
              <a:t>(?)</a:t>
            </a:r>
          </a:p>
          <a:p>
            <a:pPr marL="0" indent="0">
              <a:spcBef>
                <a:spcPts val="1200"/>
              </a:spcBef>
              <a:buNone/>
            </a:pPr>
            <a:r>
              <a:rPr lang="de-DE" sz="2400" b="1" dirty="0" smtClean="0"/>
              <a:t>Set-</a:t>
            </a:r>
            <a:r>
              <a:rPr lang="de-DE" sz="2400" b="1" dirty="0" err="1" smtClean="0"/>
              <a:t>up</a:t>
            </a:r>
            <a:r>
              <a:rPr lang="de-DE" sz="2400" b="1" dirty="0" smtClean="0"/>
              <a:t>:</a:t>
            </a:r>
          </a:p>
          <a:p>
            <a:pPr>
              <a:spcBef>
                <a:spcPts val="1200"/>
              </a:spcBef>
            </a:pPr>
            <a:r>
              <a:rPr lang="de-DE" sz="2400" dirty="0" err="1" smtClean="0"/>
              <a:t>everyone</a:t>
            </a:r>
            <a:r>
              <a:rPr lang="de-DE" sz="2400" dirty="0" smtClean="0"/>
              <a:t> </a:t>
            </a:r>
            <a:r>
              <a:rPr lang="de-DE" sz="2400" dirty="0" err="1" smtClean="0"/>
              <a:t>to</a:t>
            </a:r>
            <a:r>
              <a:rPr lang="de-DE" sz="2400" dirty="0" smtClean="0"/>
              <a:t> </a:t>
            </a:r>
            <a:r>
              <a:rPr lang="de-DE" sz="2400" dirty="0" err="1" smtClean="0"/>
              <a:t>meet</a:t>
            </a:r>
            <a:r>
              <a:rPr lang="de-DE" sz="2400" dirty="0" smtClean="0"/>
              <a:t> in </a:t>
            </a:r>
            <a:r>
              <a:rPr lang="de-DE" sz="2400" dirty="0" err="1" smtClean="0"/>
              <a:t>one</a:t>
            </a:r>
            <a:r>
              <a:rPr lang="de-DE" sz="2400" dirty="0" smtClean="0"/>
              <a:t> </a:t>
            </a:r>
            <a:r>
              <a:rPr lang="de-DE" sz="2400" dirty="0" err="1" smtClean="0"/>
              <a:t>room</a:t>
            </a:r>
            <a:r>
              <a:rPr lang="de-DE" sz="2400" dirty="0" smtClean="0"/>
              <a:t> </a:t>
            </a:r>
            <a:r>
              <a:rPr lang="de-DE" sz="2400" dirty="0" err="1" smtClean="0"/>
              <a:t>during</a:t>
            </a:r>
            <a:r>
              <a:rPr lang="de-DE" sz="2400" dirty="0" smtClean="0"/>
              <a:t> </a:t>
            </a:r>
            <a:r>
              <a:rPr lang="de-DE" sz="2400" dirty="0" err="1" smtClean="0"/>
              <a:t>the</a:t>
            </a:r>
            <a:r>
              <a:rPr lang="de-DE" sz="2400" dirty="0" smtClean="0"/>
              <a:t> </a:t>
            </a:r>
            <a:r>
              <a:rPr lang="de-DE" sz="2400" dirty="0" err="1" smtClean="0"/>
              <a:t>entire</a:t>
            </a:r>
            <a:r>
              <a:rPr lang="de-DE" sz="2400" dirty="0" smtClean="0"/>
              <a:t> </a:t>
            </a:r>
            <a:r>
              <a:rPr lang="de-DE" sz="2400" dirty="0" err="1" smtClean="0"/>
              <a:t>week</a:t>
            </a:r>
            <a:endParaRPr lang="de-DE" sz="2400" dirty="0" smtClean="0"/>
          </a:p>
          <a:p>
            <a:pPr>
              <a:spcBef>
                <a:spcPts val="1200"/>
              </a:spcBef>
            </a:pPr>
            <a:r>
              <a:rPr lang="de-DE" sz="2400" dirty="0" err="1" smtClean="0"/>
              <a:t>come</a:t>
            </a:r>
            <a:r>
              <a:rPr lang="de-DE" sz="2400" dirty="0" smtClean="0"/>
              <a:t> &amp; </a:t>
            </a:r>
            <a:r>
              <a:rPr lang="de-DE" sz="2400" dirty="0" err="1" smtClean="0"/>
              <a:t>go</a:t>
            </a:r>
            <a:r>
              <a:rPr lang="de-DE" sz="2400" dirty="0" smtClean="0"/>
              <a:t> </a:t>
            </a:r>
            <a:r>
              <a:rPr lang="de-DE" sz="2400" dirty="0" err="1" smtClean="0"/>
              <a:t>meeting</a:t>
            </a:r>
            <a:endParaRPr lang="de-DE" sz="2400" dirty="0"/>
          </a:p>
          <a:p>
            <a:pPr>
              <a:spcBef>
                <a:spcPts val="1200"/>
              </a:spcBef>
            </a:pPr>
            <a:r>
              <a:rPr lang="de-DE" sz="2400" dirty="0" err="1" smtClean="0"/>
              <a:t>hands</a:t>
            </a:r>
            <a:r>
              <a:rPr lang="de-DE" sz="2400" dirty="0" smtClean="0"/>
              <a:t>-on </a:t>
            </a:r>
            <a:r>
              <a:rPr lang="de-DE" sz="2400" dirty="0" err="1" smtClean="0"/>
              <a:t>work</a:t>
            </a:r>
            <a:r>
              <a:rPr lang="de-DE" sz="2400" dirty="0" smtClean="0"/>
              <a:t> (bring </a:t>
            </a:r>
            <a:r>
              <a:rPr lang="de-DE" sz="2400" dirty="0" err="1" smtClean="0"/>
              <a:t>someone</a:t>
            </a:r>
            <a:r>
              <a:rPr lang="de-DE" sz="2400" dirty="0" smtClean="0"/>
              <a:t> </a:t>
            </a:r>
            <a:r>
              <a:rPr lang="de-DE" sz="2400" dirty="0" err="1" smtClean="0"/>
              <a:t>who</a:t>
            </a:r>
            <a:r>
              <a:rPr lang="de-DE" sz="2400" dirty="0" smtClean="0"/>
              <a:t> </a:t>
            </a:r>
            <a:r>
              <a:rPr lang="de-DE" sz="2400" dirty="0" err="1" smtClean="0"/>
              <a:t>knows</a:t>
            </a:r>
            <a:r>
              <a:rPr lang="de-DE" sz="2400" dirty="0" smtClean="0"/>
              <a:t> Python!)</a:t>
            </a:r>
          </a:p>
        </p:txBody>
      </p:sp>
      <p:sp>
        <p:nvSpPr>
          <p:cNvPr id="4" name="Textfeld 3"/>
          <p:cNvSpPr txBox="1"/>
          <p:nvPr/>
        </p:nvSpPr>
        <p:spPr>
          <a:xfrm>
            <a:off x="397933" y="6146800"/>
            <a:ext cx="8368766" cy="646331"/>
          </a:xfrm>
          <a:prstGeom prst="rect">
            <a:avLst/>
          </a:prstGeom>
          <a:noFill/>
        </p:spPr>
        <p:txBody>
          <a:bodyPr wrap="none" rtlCol="0">
            <a:spAutoFit/>
          </a:bodyPr>
          <a:lstStyle/>
          <a:p>
            <a:pPr algn="ctr"/>
            <a:r>
              <a:rPr lang="de-DE" dirty="0" smtClean="0">
                <a:solidFill>
                  <a:srgbClr val="FF0000"/>
                </a:solidFill>
              </a:rPr>
              <a:t>Note: </a:t>
            </a:r>
            <a:r>
              <a:rPr lang="de-DE" dirty="0" err="1" smtClean="0">
                <a:solidFill>
                  <a:srgbClr val="FF0000"/>
                </a:solidFill>
              </a:rPr>
              <a:t>participation</a:t>
            </a:r>
            <a:r>
              <a:rPr lang="de-DE" dirty="0" smtClean="0">
                <a:solidFill>
                  <a:srgbClr val="FF0000"/>
                </a:solidFill>
              </a:rPr>
              <a:t> in </a:t>
            </a:r>
            <a:r>
              <a:rPr lang="de-DE" dirty="0" err="1" smtClean="0">
                <a:solidFill>
                  <a:srgbClr val="FF0000"/>
                </a:solidFill>
              </a:rPr>
              <a:t>this</a:t>
            </a:r>
            <a:r>
              <a:rPr lang="de-DE" dirty="0" smtClean="0">
                <a:solidFill>
                  <a:srgbClr val="FF0000"/>
                </a:solidFill>
              </a:rPr>
              <a:t> </a:t>
            </a:r>
            <a:r>
              <a:rPr lang="de-DE" dirty="0" err="1" smtClean="0">
                <a:solidFill>
                  <a:srgbClr val="FF0000"/>
                </a:solidFill>
              </a:rPr>
              <a:t>workshop</a:t>
            </a:r>
            <a:r>
              <a:rPr lang="de-DE" dirty="0" smtClean="0">
                <a:solidFill>
                  <a:srgbClr val="FF0000"/>
                </a:solidFill>
              </a:rPr>
              <a:t> </a:t>
            </a:r>
            <a:r>
              <a:rPr lang="de-DE" dirty="0" err="1" smtClean="0">
                <a:solidFill>
                  <a:srgbClr val="FF0000"/>
                </a:solidFill>
              </a:rPr>
              <a:t>is</a:t>
            </a:r>
            <a:r>
              <a:rPr lang="de-DE" dirty="0" smtClean="0">
                <a:solidFill>
                  <a:srgbClr val="FF0000"/>
                </a:solidFill>
              </a:rPr>
              <a:t> </a:t>
            </a:r>
            <a:r>
              <a:rPr lang="de-DE" dirty="0" err="1" smtClean="0">
                <a:solidFill>
                  <a:srgbClr val="FF0000"/>
                </a:solidFill>
              </a:rPr>
              <a:t>the</a:t>
            </a:r>
            <a:r>
              <a:rPr lang="de-DE" dirty="0" smtClean="0">
                <a:solidFill>
                  <a:srgbClr val="FF0000"/>
                </a:solidFill>
              </a:rPr>
              <a:t> </a:t>
            </a:r>
            <a:r>
              <a:rPr lang="de-DE" dirty="0" err="1" smtClean="0">
                <a:solidFill>
                  <a:srgbClr val="FF0000"/>
                </a:solidFill>
              </a:rPr>
              <a:t>only</a:t>
            </a:r>
            <a:r>
              <a:rPr lang="de-DE" dirty="0" smtClean="0">
                <a:solidFill>
                  <a:srgbClr val="FF0000"/>
                </a:solidFill>
              </a:rPr>
              <a:t> </a:t>
            </a:r>
            <a:r>
              <a:rPr lang="de-DE" dirty="0" err="1" smtClean="0">
                <a:solidFill>
                  <a:srgbClr val="FF0000"/>
                </a:solidFill>
              </a:rPr>
              <a:t>way</a:t>
            </a:r>
            <a:r>
              <a:rPr lang="de-DE" dirty="0" smtClean="0">
                <a:solidFill>
                  <a:srgbClr val="FF0000"/>
                </a:solidFill>
              </a:rPr>
              <a:t> </a:t>
            </a:r>
            <a:r>
              <a:rPr lang="de-DE" dirty="0" err="1" smtClean="0">
                <a:solidFill>
                  <a:srgbClr val="FF0000"/>
                </a:solidFill>
              </a:rPr>
              <a:t>to</a:t>
            </a:r>
            <a:r>
              <a:rPr lang="de-DE" dirty="0" smtClean="0">
                <a:solidFill>
                  <a:srgbClr val="FF0000"/>
                </a:solidFill>
              </a:rPr>
              <a:t> </a:t>
            </a:r>
            <a:r>
              <a:rPr lang="de-DE" dirty="0" err="1" smtClean="0">
                <a:solidFill>
                  <a:srgbClr val="FF0000"/>
                </a:solidFill>
              </a:rPr>
              <a:t>get</a:t>
            </a:r>
            <a:r>
              <a:rPr lang="de-DE" dirty="0" smtClean="0">
                <a:solidFill>
                  <a:srgbClr val="FF0000"/>
                </a:solidFill>
              </a:rPr>
              <a:t> </a:t>
            </a:r>
            <a:r>
              <a:rPr lang="de-DE" dirty="0" err="1" smtClean="0">
                <a:solidFill>
                  <a:srgbClr val="FF0000"/>
                </a:solidFill>
              </a:rPr>
              <a:t>direct</a:t>
            </a:r>
            <a:r>
              <a:rPr lang="de-DE" dirty="0" smtClean="0">
                <a:solidFill>
                  <a:srgbClr val="FF0000"/>
                </a:solidFill>
              </a:rPr>
              <a:t> </a:t>
            </a:r>
            <a:r>
              <a:rPr lang="de-DE" dirty="0" err="1" smtClean="0">
                <a:solidFill>
                  <a:srgbClr val="FF0000"/>
                </a:solidFill>
              </a:rPr>
              <a:t>access</a:t>
            </a:r>
            <a:r>
              <a:rPr lang="de-DE" dirty="0" smtClean="0">
                <a:solidFill>
                  <a:srgbClr val="FF0000"/>
                </a:solidFill>
              </a:rPr>
              <a:t> </a:t>
            </a:r>
            <a:r>
              <a:rPr lang="de-DE" dirty="0" err="1" smtClean="0">
                <a:solidFill>
                  <a:srgbClr val="FF0000"/>
                </a:solidFill>
              </a:rPr>
              <a:t>to</a:t>
            </a:r>
            <a:r>
              <a:rPr lang="de-DE" dirty="0" smtClean="0">
                <a:solidFill>
                  <a:srgbClr val="FF0000"/>
                </a:solidFill>
              </a:rPr>
              <a:t> </a:t>
            </a:r>
            <a:r>
              <a:rPr lang="de-DE" dirty="0" err="1" smtClean="0">
                <a:solidFill>
                  <a:srgbClr val="FF0000"/>
                </a:solidFill>
              </a:rPr>
              <a:t>the</a:t>
            </a:r>
            <a:r>
              <a:rPr lang="de-DE" dirty="0" smtClean="0">
                <a:solidFill>
                  <a:srgbClr val="FF0000"/>
                </a:solidFill>
              </a:rPr>
              <a:t> </a:t>
            </a:r>
            <a:r>
              <a:rPr lang="de-DE" dirty="0" err="1" smtClean="0">
                <a:solidFill>
                  <a:srgbClr val="FF0000"/>
                </a:solidFill>
              </a:rPr>
              <a:t>database</a:t>
            </a:r>
            <a:r>
              <a:rPr lang="de-DE" dirty="0" smtClean="0">
                <a:solidFill>
                  <a:srgbClr val="FF0000"/>
                </a:solidFill>
              </a:rPr>
              <a:t/>
            </a:r>
            <a:br>
              <a:rPr lang="de-DE" dirty="0" smtClean="0">
                <a:solidFill>
                  <a:srgbClr val="FF0000"/>
                </a:solidFill>
              </a:rPr>
            </a:br>
            <a:r>
              <a:rPr lang="de-DE" dirty="0" smtClean="0">
                <a:solidFill>
                  <a:srgbClr val="FF0000"/>
                </a:solidFill>
              </a:rPr>
              <a:t>(at least </a:t>
            </a:r>
            <a:r>
              <a:rPr lang="de-DE" dirty="0" err="1" smtClean="0">
                <a:solidFill>
                  <a:srgbClr val="FF0000"/>
                </a:solidFill>
              </a:rPr>
              <a:t>until</a:t>
            </a:r>
            <a:r>
              <a:rPr lang="de-DE" dirty="0" smtClean="0">
                <a:solidFill>
                  <a:srgbClr val="FF0000"/>
                </a:solidFill>
              </a:rPr>
              <a:t> </a:t>
            </a:r>
            <a:r>
              <a:rPr lang="de-DE" dirty="0" err="1" smtClean="0">
                <a:solidFill>
                  <a:srgbClr val="FF0000"/>
                </a:solidFill>
              </a:rPr>
              <a:t>further</a:t>
            </a:r>
            <a:r>
              <a:rPr lang="de-DE" dirty="0" smtClean="0">
                <a:solidFill>
                  <a:srgbClr val="FF0000"/>
                </a:solidFill>
              </a:rPr>
              <a:t> REST </a:t>
            </a:r>
            <a:r>
              <a:rPr lang="de-DE" dirty="0" err="1" smtClean="0">
                <a:solidFill>
                  <a:srgbClr val="FF0000"/>
                </a:solidFill>
              </a:rPr>
              <a:t>services</a:t>
            </a:r>
            <a:r>
              <a:rPr lang="de-DE" dirty="0" smtClean="0">
                <a:solidFill>
                  <a:srgbClr val="FF0000"/>
                </a:solidFill>
              </a:rPr>
              <a:t> </a:t>
            </a:r>
            <a:r>
              <a:rPr lang="de-DE" dirty="0" err="1" smtClean="0">
                <a:solidFill>
                  <a:srgbClr val="FF0000"/>
                </a:solidFill>
              </a:rPr>
              <a:t>are</a:t>
            </a:r>
            <a:r>
              <a:rPr lang="de-DE" dirty="0" smtClean="0">
                <a:solidFill>
                  <a:srgbClr val="FF0000"/>
                </a:solidFill>
              </a:rPr>
              <a:t> </a:t>
            </a:r>
            <a:r>
              <a:rPr lang="de-DE" dirty="0" err="1" smtClean="0">
                <a:solidFill>
                  <a:srgbClr val="FF0000"/>
                </a:solidFill>
              </a:rPr>
              <a:t>available</a:t>
            </a:r>
            <a:r>
              <a:rPr lang="de-DE" dirty="0" smtClean="0">
                <a:solidFill>
                  <a:srgbClr val="FF0000"/>
                </a:solidFill>
              </a:rPr>
              <a:t> in JOIN)</a:t>
            </a:r>
            <a:endParaRPr lang="de-DE" dirty="0">
              <a:solidFill>
                <a:srgbClr val="FF0000"/>
              </a:solidFill>
            </a:endParaRPr>
          </a:p>
        </p:txBody>
      </p:sp>
    </p:spTree>
    <p:extLst>
      <p:ext uri="{BB962C8B-B14F-4D97-AF65-F5344CB8AC3E}">
        <p14:creationId xmlns:p14="http://schemas.microsoft.com/office/powerpoint/2010/main" val="1228086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200" y="190500"/>
            <a:ext cx="8229600" cy="838200"/>
          </a:xfrm>
        </p:spPr>
        <p:txBody>
          <a:bodyPr>
            <a:normAutofit/>
          </a:bodyPr>
          <a:lstStyle/>
          <a:p>
            <a:r>
              <a:rPr lang="en-US" sz="4000" dirty="0" smtClean="0"/>
              <a:t>Brief Introduction for newcomers</a:t>
            </a:r>
            <a:endParaRPr lang="de-DE" sz="2800" dirty="0"/>
          </a:p>
        </p:txBody>
      </p:sp>
      <p:grpSp>
        <p:nvGrpSpPr>
          <p:cNvPr id="8" name="Gruppieren 7"/>
          <p:cNvGrpSpPr/>
          <p:nvPr/>
        </p:nvGrpSpPr>
        <p:grpSpPr>
          <a:xfrm>
            <a:off x="433455" y="1286517"/>
            <a:ext cx="715482" cy="1607091"/>
            <a:chOff x="720445" y="661096"/>
            <a:chExt cx="953976" cy="1607091"/>
          </a:xfrm>
        </p:grpSpPr>
        <p:sp>
          <p:nvSpPr>
            <p:cNvPr id="4" name="Flussdiagramm: Magnetplattenspeicher 3"/>
            <p:cNvSpPr/>
            <p:nvPr/>
          </p:nvSpPr>
          <p:spPr>
            <a:xfrm>
              <a:off x="724395" y="1674421"/>
              <a:ext cx="950026" cy="59376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Flussdiagramm: Magnetplattenspeicher 4"/>
            <p:cNvSpPr/>
            <p:nvPr/>
          </p:nvSpPr>
          <p:spPr>
            <a:xfrm>
              <a:off x="722420" y="1167758"/>
              <a:ext cx="950026" cy="59376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lussdiagramm: Magnetplattenspeicher 5"/>
            <p:cNvSpPr/>
            <p:nvPr/>
          </p:nvSpPr>
          <p:spPr>
            <a:xfrm>
              <a:off x="720445" y="661096"/>
              <a:ext cx="950026" cy="59376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9" name="Textfeld 8"/>
          <p:cNvSpPr txBox="1"/>
          <p:nvPr/>
        </p:nvSpPr>
        <p:spPr>
          <a:xfrm rot="21229469">
            <a:off x="5364025" y="2076282"/>
            <a:ext cx="1289520" cy="369332"/>
          </a:xfrm>
          <a:prstGeom prst="rect">
            <a:avLst/>
          </a:prstGeom>
          <a:noFill/>
        </p:spPr>
        <p:txBody>
          <a:bodyPr wrap="none" rtlCol="0">
            <a:spAutoFit/>
          </a:bodyPr>
          <a:lstStyle/>
          <a:p>
            <a:r>
              <a:rPr lang="de-DE" i="1" dirty="0" err="1" smtClean="0"/>
              <a:t>information</a:t>
            </a:r>
            <a:endParaRPr lang="de-DE" i="1" dirty="0"/>
          </a:p>
        </p:txBody>
      </p:sp>
      <p:grpSp>
        <p:nvGrpSpPr>
          <p:cNvPr id="17" name="Gruppieren 16"/>
          <p:cNvGrpSpPr/>
          <p:nvPr/>
        </p:nvGrpSpPr>
        <p:grpSpPr>
          <a:xfrm>
            <a:off x="433455" y="3635862"/>
            <a:ext cx="715482" cy="2115741"/>
            <a:chOff x="577940" y="3813986"/>
            <a:chExt cx="953976" cy="2115741"/>
          </a:xfrm>
        </p:grpSpPr>
        <p:sp>
          <p:nvSpPr>
            <p:cNvPr id="16" name="Flussdiagramm: Magnetplattenspeicher 15"/>
            <p:cNvSpPr/>
            <p:nvPr/>
          </p:nvSpPr>
          <p:spPr>
            <a:xfrm>
              <a:off x="579915" y="5335961"/>
              <a:ext cx="950026" cy="593766"/>
            </a:xfrm>
            <a:prstGeom prst="flowChartMagneticDisk">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Flussdiagramm: Magnetplattenspeicher 10"/>
            <p:cNvSpPr/>
            <p:nvPr/>
          </p:nvSpPr>
          <p:spPr>
            <a:xfrm>
              <a:off x="581890" y="4827311"/>
              <a:ext cx="950026" cy="59376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Flussdiagramm: Magnetplattenspeicher 11"/>
            <p:cNvSpPr/>
            <p:nvPr/>
          </p:nvSpPr>
          <p:spPr>
            <a:xfrm>
              <a:off x="579915" y="4320648"/>
              <a:ext cx="950026" cy="59376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Flussdiagramm: Magnetplattenspeicher 12"/>
            <p:cNvSpPr/>
            <p:nvPr/>
          </p:nvSpPr>
          <p:spPr>
            <a:xfrm>
              <a:off x="577940" y="3813986"/>
              <a:ext cx="950026" cy="59376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4" name="Textfeld 13"/>
          <p:cNvSpPr txBox="1"/>
          <p:nvPr/>
        </p:nvSpPr>
        <p:spPr>
          <a:xfrm>
            <a:off x="1252853" y="3978262"/>
            <a:ext cx="2049728" cy="1200329"/>
          </a:xfrm>
          <a:prstGeom prst="rect">
            <a:avLst/>
          </a:prstGeom>
          <a:noFill/>
        </p:spPr>
        <p:txBody>
          <a:bodyPr wrap="none" rtlCol="0">
            <a:spAutoFit/>
          </a:bodyPr>
          <a:lstStyle/>
          <a:p>
            <a:r>
              <a:rPr lang="de-DE" dirty="0" smtClean="0"/>
              <a:t>TOAR </a:t>
            </a:r>
            <a:r>
              <a:rPr lang="de-DE" dirty="0" err="1" smtClean="0"/>
              <a:t>surface</a:t>
            </a:r>
            <a:r>
              <a:rPr lang="de-DE" dirty="0" smtClean="0"/>
              <a:t> </a:t>
            </a:r>
            <a:r>
              <a:rPr lang="de-DE" dirty="0" err="1" smtClean="0"/>
              <a:t>ozone</a:t>
            </a:r>
            <a:endParaRPr lang="de-DE" dirty="0" smtClean="0"/>
          </a:p>
          <a:p>
            <a:r>
              <a:rPr lang="de-DE" dirty="0" err="1" smtClean="0"/>
              <a:t>datasets</a:t>
            </a:r>
            <a:endParaRPr lang="de-DE" dirty="0" smtClean="0"/>
          </a:p>
          <a:p>
            <a:r>
              <a:rPr lang="de-DE" dirty="0" smtClean="0"/>
              <a:t>+ </a:t>
            </a:r>
            <a:r>
              <a:rPr lang="de-DE" dirty="0" err="1" smtClean="0"/>
              <a:t>auxilliary</a:t>
            </a:r>
            <a:r>
              <a:rPr lang="de-DE" dirty="0" smtClean="0"/>
              <a:t> </a:t>
            </a:r>
            <a:r>
              <a:rPr lang="de-DE" dirty="0" err="1" smtClean="0"/>
              <a:t>data</a:t>
            </a:r>
            <a:endParaRPr lang="de-DE" dirty="0" smtClean="0"/>
          </a:p>
          <a:p>
            <a:r>
              <a:rPr lang="de-DE" dirty="0" smtClean="0"/>
              <a:t>(</a:t>
            </a:r>
            <a:r>
              <a:rPr lang="de-DE" dirty="0" err="1" smtClean="0"/>
              <a:t>central</a:t>
            </a:r>
            <a:r>
              <a:rPr lang="de-DE" dirty="0" smtClean="0"/>
              <a:t> </a:t>
            </a:r>
            <a:r>
              <a:rPr lang="de-DE" dirty="0" err="1" smtClean="0"/>
              <a:t>database</a:t>
            </a:r>
            <a:r>
              <a:rPr lang="de-DE" dirty="0" smtClean="0"/>
              <a:t>)</a:t>
            </a:r>
            <a:endParaRPr lang="de-DE" dirty="0"/>
          </a:p>
        </p:txBody>
      </p:sp>
      <p:pic>
        <p:nvPicPr>
          <p:cNvPr id="15" name="Grafik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7425" y="5157836"/>
            <a:ext cx="835762" cy="416388"/>
          </a:xfrm>
          <a:prstGeom prst="rect">
            <a:avLst/>
          </a:prstGeom>
        </p:spPr>
      </p:pic>
      <p:pic>
        <p:nvPicPr>
          <p:cNvPr id="18" name="Picture 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8912" y="2191339"/>
            <a:ext cx="924608" cy="1222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Gerade Verbindung mit Pfeil 19"/>
          <p:cNvCxnSpPr/>
          <p:nvPr/>
        </p:nvCxnSpPr>
        <p:spPr>
          <a:xfrm>
            <a:off x="1371600" y="2766956"/>
            <a:ext cx="3017710" cy="0"/>
          </a:xfrm>
          <a:prstGeom prst="straightConnector1">
            <a:avLst/>
          </a:prstGeom>
          <a:ln w="285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2" name="Textfeld 21"/>
          <p:cNvSpPr txBox="1"/>
          <p:nvPr/>
        </p:nvSpPr>
        <p:spPr>
          <a:xfrm>
            <a:off x="1367154" y="1617051"/>
            <a:ext cx="2570255" cy="923330"/>
          </a:xfrm>
          <a:prstGeom prst="rect">
            <a:avLst/>
          </a:prstGeom>
          <a:noFill/>
        </p:spPr>
        <p:txBody>
          <a:bodyPr wrap="none" rtlCol="0">
            <a:spAutoFit/>
          </a:bodyPr>
          <a:lstStyle/>
          <a:p>
            <a:r>
              <a:rPr lang="de-DE" dirty="0" smtClean="0"/>
              <a:t>TOAR </a:t>
            </a:r>
            <a:r>
              <a:rPr lang="de-DE" dirty="0" err="1" smtClean="0"/>
              <a:t>free</a:t>
            </a:r>
            <a:r>
              <a:rPr lang="de-DE" dirty="0" smtClean="0"/>
              <a:t> </a:t>
            </a:r>
            <a:r>
              <a:rPr lang="de-DE" dirty="0" err="1" smtClean="0"/>
              <a:t>troposphere</a:t>
            </a:r>
            <a:r>
              <a:rPr lang="de-DE" dirty="0" smtClean="0"/>
              <a:t> </a:t>
            </a:r>
          </a:p>
          <a:p>
            <a:r>
              <a:rPr lang="de-DE" dirty="0" err="1" smtClean="0"/>
              <a:t>datasets</a:t>
            </a:r>
            <a:endParaRPr lang="de-DE" dirty="0" smtClean="0"/>
          </a:p>
          <a:p>
            <a:r>
              <a:rPr lang="de-DE" dirty="0" smtClean="0"/>
              <a:t>(</a:t>
            </a:r>
            <a:r>
              <a:rPr lang="de-DE" dirty="0" err="1" smtClean="0"/>
              <a:t>no</a:t>
            </a:r>
            <a:r>
              <a:rPr lang="de-DE" dirty="0" smtClean="0"/>
              <a:t> </a:t>
            </a:r>
            <a:r>
              <a:rPr lang="de-DE" dirty="0" err="1" smtClean="0"/>
              <a:t>central</a:t>
            </a:r>
            <a:r>
              <a:rPr lang="de-DE" dirty="0" smtClean="0"/>
              <a:t> </a:t>
            </a:r>
            <a:r>
              <a:rPr lang="de-DE" dirty="0" err="1" smtClean="0"/>
              <a:t>management</a:t>
            </a:r>
            <a:r>
              <a:rPr lang="de-DE" dirty="0" smtClean="0"/>
              <a:t>)</a:t>
            </a:r>
            <a:endParaRPr lang="de-DE" dirty="0"/>
          </a:p>
        </p:txBody>
      </p:sp>
      <p:cxnSp>
        <p:nvCxnSpPr>
          <p:cNvPr id="23" name="Gerade Verbindung mit Pfeil 22"/>
          <p:cNvCxnSpPr/>
          <p:nvPr/>
        </p:nvCxnSpPr>
        <p:spPr>
          <a:xfrm flipV="1">
            <a:off x="1367153" y="2893607"/>
            <a:ext cx="3022157" cy="857022"/>
          </a:xfrm>
          <a:prstGeom prst="straightConnector1">
            <a:avLst/>
          </a:prstGeom>
          <a:ln w="285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6" name="Textfeld 25"/>
          <p:cNvSpPr txBox="1"/>
          <p:nvPr/>
        </p:nvSpPr>
        <p:spPr>
          <a:xfrm rot="20886991">
            <a:off x="3069524" y="3121249"/>
            <a:ext cx="1511889" cy="646331"/>
          </a:xfrm>
          <a:prstGeom prst="rect">
            <a:avLst/>
          </a:prstGeom>
          <a:noFill/>
        </p:spPr>
        <p:txBody>
          <a:bodyPr wrap="none" rtlCol="0">
            <a:spAutoFit/>
          </a:bodyPr>
          <a:lstStyle/>
          <a:p>
            <a:pPr algn="ctr"/>
            <a:r>
              <a:rPr lang="de-DE" i="1" dirty="0" smtClean="0"/>
              <a:t>REST </a:t>
            </a:r>
            <a:r>
              <a:rPr lang="de-DE" i="1" dirty="0" err="1" smtClean="0"/>
              <a:t>interface</a:t>
            </a:r>
            <a:endParaRPr lang="de-DE" i="1" dirty="0" smtClean="0"/>
          </a:p>
          <a:p>
            <a:pPr algn="ctr"/>
            <a:r>
              <a:rPr lang="de-DE" i="1" dirty="0" smtClean="0"/>
              <a:t>(</a:t>
            </a:r>
            <a:r>
              <a:rPr lang="de-DE" i="1" dirty="0" err="1" smtClean="0"/>
              <a:t>metadata</a:t>
            </a:r>
            <a:r>
              <a:rPr lang="de-DE" i="1" dirty="0" smtClean="0"/>
              <a:t>)</a:t>
            </a:r>
            <a:endParaRPr lang="de-DE" i="1" dirty="0"/>
          </a:p>
        </p:txBody>
      </p:sp>
      <p:grpSp>
        <p:nvGrpSpPr>
          <p:cNvPr id="31" name="Gruppieren 30"/>
          <p:cNvGrpSpPr/>
          <p:nvPr/>
        </p:nvGrpSpPr>
        <p:grpSpPr>
          <a:xfrm>
            <a:off x="1371601" y="3766039"/>
            <a:ext cx="2611472" cy="1057516"/>
            <a:chOff x="1828800" y="3944164"/>
            <a:chExt cx="4734467" cy="1057516"/>
          </a:xfrm>
        </p:grpSpPr>
        <p:cxnSp>
          <p:nvCxnSpPr>
            <p:cNvPr id="21" name="Gerade Verbindung mit Pfeil 20"/>
            <p:cNvCxnSpPr/>
            <p:nvPr/>
          </p:nvCxnSpPr>
          <p:spPr>
            <a:xfrm>
              <a:off x="4400557" y="3944164"/>
              <a:ext cx="2162710" cy="105751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Gerade Verbindung mit Pfeil 26"/>
            <p:cNvCxnSpPr/>
            <p:nvPr/>
          </p:nvCxnSpPr>
          <p:spPr>
            <a:xfrm flipV="1">
              <a:off x="1828800" y="3944164"/>
              <a:ext cx="2578924" cy="22426"/>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32" name="Grafik 3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122371" y="4344407"/>
            <a:ext cx="1484556" cy="1319099"/>
          </a:xfrm>
          <a:prstGeom prst="rect">
            <a:avLst/>
          </a:prstGeom>
        </p:spPr>
      </p:pic>
      <p:pic>
        <p:nvPicPr>
          <p:cNvPr id="33" name="Grafik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30949" y="4453025"/>
            <a:ext cx="1214286" cy="952381"/>
          </a:xfrm>
          <a:prstGeom prst="rect">
            <a:avLst/>
          </a:prstGeom>
        </p:spPr>
      </p:pic>
      <p:cxnSp>
        <p:nvCxnSpPr>
          <p:cNvPr id="34" name="Gerade Verbindung mit Pfeil 33"/>
          <p:cNvCxnSpPr/>
          <p:nvPr/>
        </p:nvCxnSpPr>
        <p:spPr>
          <a:xfrm flipV="1">
            <a:off x="4951215" y="3480038"/>
            <a:ext cx="0" cy="80354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Textfeld 37"/>
          <p:cNvSpPr txBox="1"/>
          <p:nvPr/>
        </p:nvSpPr>
        <p:spPr>
          <a:xfrm>
            <a:off x="3338657" y="5649496"/>
            <a:ext cx="3061480" cy="923330"/>
          </a:xfrm>
          <a:prstGeom prst="rect">
            <a:avLst/>
          </a:prstGeom>
          <a:noFill/>
        </p:spPr>
        <p:txBody>
          <a:bodyPr wrap="none" rtlCol="0">
            <a:spAutoFit/>
          </a:bodyPr>
          <a:lstStyle/>
          <a:p>
            <a:pPr algn="ctr"/>
            <a:r>
              <a:rPr lang="de-DE" i="1" dirty="0" smtClean="0"/>
              <a:t>web </a:t>
            </a:r>
            <a:r>
              <a:rPr lang="de-DE" i="1" dirty="0" err="1" smtClean="0"/>
              <a:t>interface</a:t>
            </a:r>
            <a:r>
              <a:rPr lang="de-DE" i="1" dirty="0" smtClean="0"/>
              <a:t> </a:t>
            </a:r>
            <a:r>
              <a:rPr lang="de-DE" i="1" dirty="0" err="1" smtClean="0"/>
              <a:t>for</a:t>
            </a:r>
            <a:r>
              <a:rPr lang="de-DE" i="1" dirty="0" smtClean="0"/>
              <a:t> </a:t>
            </a:r>
            <a:r>
              <a:rPr lang="de-DE" i="1" dirty="0" err="1" smtClean="0"/>
              <a:t>plotting</a:t>
            </a:r>
            <a:r>
              <a:rPr lang="de-DE" i="1" dirty="0" smtClean="0"/>
              <a:t>,</a:t>
            </a:r>
          </a:p>
          <a:p>
            <a:pPr algn="ctr"/>
            <a:r>
              <a:rPr lang="de-DE" i="1" dirty="0" err="1" smtClean="0"/>
              <a:t>metadata</a:t>
            </a:r>
            <a:r>
              <a:rPr lang="de-DE" i="1" dirty="0" smtClean="0"/>
              <a:t> </a:t>
            </a:r>
            <a:r>
              <a:rPr lang="de-DE" i="1" dirty="0" err="1" smtClean="0"/>
              <a:t>and</a:t>
            </a:r>
            <a:r>
              <a:rPr lang="de-DE" i="1" dirty="0" smtClean="0"/>
              <a:t> </a:t>
            </a:r>
            <a:r>
              <a:rPr lang="de-DE" i="1" dirty="0" err="1" smtClean="0"/>
              <a:t>data</a:t>
            </a:r>
            <a:r>
              <a:rPr lang="de-DE" i="1" dirty="0" smtClean="0"/>
              <a:t> </a:t>
            </a:r>
            <a:r>
              <a:rPr lang="de-DE" i="1" dirty="0" err="1" smtClean="0"/>
              <a:t>downloads</a:t>
            </a:r>
            <a:endParaRPr lang="de-DE" i="1" dirty="0"/>
          </a:p>
          <a:p>
            <a:pPr algn="ctr"/>
            <a:r>
              <a:rPr lang="de-DE" i="1" dirty="0" smtClean="0"/>
              <a:t>(</a:t>
            </a:r>
            <a:r>
              <a:rPr lang="de-DE" i="1" dirty="0" err="1" smtClean="0"/>
              <a:t>only</a:t>
            </a:r>
            <a:r>
              <a:rPr lang="de-DE" i="1" dirty="0" smtClean="0"/>
              <a:t> </a:t>
            </a:r>
            <a:r>
              <a:rPr lang="de-DE" i="1" dirty="0" err="1" smtClean="0"/>
              <a:t>statistics</a:t>
            </a:r>
            <a:r>
              <a:rPr lang="de-DE" i="1" dirty="0" smtClean="0"/>
              <a:t> </a:t>
            </a:r>
            <a:r>
              <a:rPr lang="de-DE" i="1" dirty="0" err="1" smtClean="0"/>
              <a:t>and</a:t>
            </a:r>
            <a:r>
              <a:rPr lang="de-DE" i="1" dirty="0" smtClean="0"/>
              <a:t> </a:t>
            </a:r>
            <a:r>
              <a:rPr lang="de-DE" i="1" dirty="0" err="1" smtClean="0"/>
              <a:t>metrics</a:t>
            </a:r>
            <a:r>
              <a:rPr lang="de-DE" i="1" dirty="0" smtClean="0"/>
              <a:t>)</a:t>
            </a:r>
            <a:endParaRPr lang="de-DE" i="1" dirty="0"/>
          </a:p>
        </p:txBody>
      </p:sp>
      <p:pic>
        <p:nvPicPr>
          <p:cNvPr id="44" name="Grafik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4826" y="6480937"/>
            <a:ext cx="835762" cy="416388"/>
          </a:xfrm>
          <a:prstGeom prst="rect">
            <a:avLst/>
          </a:prstGeom>
        </p:spPr>
      </p:pic>
      <p:cxnSp>
        <p:nvCxnSpPr>
          <p:cNvPr id="46" name="Gerade Verbindung mit Pfeil 45"/>
          <p:cNvCxnSpPr/>
          <p:nvPr/>
        </p:nvCxnSpPr>
        <p:spPr>
          <a:xfrm>
            <a:off x="4833953" y="3513688"/>
            <a:ext cx="0" cy="80354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47" name="Gruppieren 46"/>
          <p:cNvGrpSpPr/>
          <p:nvPr/>
        </p:nvGrpSpPr>
        <p:grpSpPr>
          <a:xfrm>
            <a:off x="5828646" y="3176397"/>
            <a:ext cx="730795" cy="1021465"/>
            <a:chOff x="8279825" y="1977599"/>
            <a:chExt cx="1738744" cy="1822741"/>
          </a:xfrm>
        </p:grpSpPr>
        <p:pic>
          <p:nvPicPr>
            <p:cNvPr id="1026" name="Picture 2"/>
            <p:cNvPicPr>
              <a:picLocks noChangeAspect="1" noChangeArrowheads="1"/>
            </p:cNvPicPr>
            <p:nvPr/>
          </p:nvPicPr>
          <p:blipFill>
            <a:blip r:embed="rId8">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8989869" y="1977599"/>
              <a:ext cx="1028700" cy="123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2"/>
            <p:cNvPicPr>
              <a:picLocks noChangeAspect="1" noChangeArrowheads="1"/>
            </p:cNvPicPr>
            <p:nvPr/>
          </p:nvPicPr>
          <p:blipFill>
            <a:blip r:embed="rId8">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8634847" y="2269844"/>
              <a:ext cx="1028700" cy="123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2"/>
            <p:cNvPicPr>
              <a:picLocks noChangeAspect="1" noChangeArrowheads="1"/>
            </p:cNvPicPr>
            <p:nvPr/>
          </p:nvPicPr>
          <p:blipFill>
            <a:blip r:embed="rId8">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8279825" y="2562090"/>
              <a:ext cx="1028700" cy="123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1" name="Textfeld 50"/>
          <p:cNvSpPr txBox="1"/>
          <p:nvPr/>
        </p:nvSpPr>
        <p:spPr>
          <a:xfrm>
            <a:off x="6638491" y="3572361"/>
            <a:ext cx="2068708" cy="369332"/>
          </a:xfrm>
          <a:prstGeom prst="rect">
            <a:avLst/>
          </a:prstGeom>
          <a:noFill/>
        </p:spPr>
        <p:txBody>
          <a:bodyPr wrap="none" rtlCol="0">
            <a:spAutoFit/>
          </a:bodyPr>
          <a:lstStyle/>
          <a:p>
            <a:r>
              <a:rPr lang="de-DE" dirty="0" smtClean="0"/>
              <a:t>TOAR </a:t>
            </a:r>
            <a:r>
              <a:rPr lang="de-DE" dirty="0" err="1" smtClean="0"/>
              <a:t>chapter</a:t>
            </a:r>
            <a:r>
              <a:rPr lang="de-DE" dirty="0" smtClean="0"/>
              <a:t> </a:t>
            </a:r>
            <a:r>
              <a:rPr lang="de-DE" dirty="0" err="1" smtClean="0"/>
              <a:t>drafts</a:t>
            </a:r>
            <a:endParaRPr lang="de-DE" dirty="0"/>
          </a:p>
        </p:txBody>
      </p:sp>
      <p:cxnSp>
        <p:nvCxnSpPr>
          <p:cNvPr id="53" name="Gerade Verbindung mit Pfeil 52"/>
          <p:cNvCxnSpPr/>
          <p:nvPr/>
        </p:nvCxnSpPr>
        <p:spPr>
          <a:xfrm flipH="1">
            <a:off x="5566558" y="2462924"/>
            <a:ext cx="951335" cy="133800"/>
          </a:xfrm>
          <a:prstGeom prst="straightConnector1">
            <a:avLst/>
          </a:prstGeom>
          <a:ln w="285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57" name="Textfeld 56"/>
          <p:cNvSpPr txBox="1"/>
          <p:nvPr/>
        </p:nvSpPr>
        <p:spPr>
          <a:xfrm>
            <a:off x="3394836" y="2462924"/>
            <a:ext cx="1314206" cy="369332"/>
          </a:xfrm>
          <a:prstGeom prst="rect">
            <a:avLst/>
          </a:prstGeom>
          <a:noFill/>
        </p:spPr>
        <p:txBody>
          <a:bodyPr wrap="none" rtlCol="0">
            <a:spAutoFit/>
          </a:bodyPr>
          <a:lstStyle/>
          <a:p>
            <a:r>
              <a:rPr lang="de-DE" i="1" dirty="0" smtClean="0"/>
              <a:t>ftp, </a:t>
            </a:r>
            <a:r>
              <a:rPr lang="de-DE" i="1" dirty="0" err="1" smtClean="0"/>
              <a:t>scp</a:t>
            </a:r>
            <a:r>
              <a:rPr lang="de-DE" i="1" dirty="0" smtClean="0"/>
              <a:t>, etc.</a:t>
            </a:r>
            <a:endParaRPr lang="de-DE" i="1" dirty="0"/>
          </a:p>
        </p:txBody>
      </p:sp>
      <p:sp>
        <p:nvSpPr>
          <p:cNvPr id="58" name="Textfeld 57"/>
          <p:cNvSpPr txBox="1"/>
          <p:nvPr/>
        </p:nvSpPr>
        <p:spPr>
          <a:xfrm>
            <a:off x="6509191" y="5670244"/>
            <a:ext cx="1840632" cy="646331"/>
          </a:xfrm>
          <a:prstGeom prst="rect">
            <a:avLst/>
          </a:prstGeom>
          <a:noFill/>
        </p:spPr>
        <p:txBody>
          <a:bodyPr wrap="none" rtlCol="0">
            <a:spAutoFit/>
          </a:bodyPr>
          <a:lstStyle/>
          <a:p>
            <a:pPr algn="ctr"/>
            <a:r>
              <a:rPr lang="de-DE" i="1" dirty="0" err="1" smtClean="0"/>
              <a:t>Redmine</a:t>
            </a:r>
            <a:r>
              <a:rPr lang="de-DE" i="1" dirty="0" smtClean="0"/>
              <a:t> </a:t>
            </a:r>
          </a:p>
          <a:p>
            <a:pPr algn="ctr"/>
            <a:r>
              <a:rPr lang="de-DE" i="1" dirty="0" err="1" smtClean="0"/>
              <a:t>collaboration</a:t>
            </a:r>
            <a:r>
              <a:rPr lang="de-DE" i="1" dirty="0" smtClean="0"/>
              <a:t> </a:t>
            </a:r>
            <a:r>
              <a:rPr lang="de-DE" i="1" dirty="0" err="1" smtClean="0"/>
              <a:t>tool</a:t>
            </a:r>
            <a:endParaRPr lang="de-DE" i="1" dirty="0"/>
          </a:p>
        </p:txBody>
      </p:sp>
      <p:pic>
        <p:nvPicPr>
          <p:cNvPr id="59" name="Grafik 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1624" y="6254930"/>
            <a:ext cx="835762" cy="416388"/>
          </a:xfrm>
          <a:prstGeom prst="rect">
            <a:avLst/>
          </a:prstGeom>
        </p:spPr>
      </p:pic>
      <p:cxnSp>
        <p:nvCxnSpPr>
          <p:cNvPr id="61" name="Gerade Verbindung mit Pfeil 60"/>
          <p:cNvCxnSpPr/>
          <p:nvPr/>
        </p:nvCxnSpPr>
        <p:spPr>
          <a:xfrm rot="10800000">
            <a:off x="5513122" y="3432538"/>
            <a:ext cx="1077503" cy="150165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4" name="Gerade Verbindung mit Pfeil 63"/>
          <p:cNvCxnSpPr/>
          <p:nvPr/>
        </p:nvCxnSpPr>
        <p:spPr>
          <a:xfrm>
            <a:off x="5440390" y="3573063"/>
            <a:ext cx="1077503" cy="150165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 name="Grafik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48059" y="4403690"/>
            <a:ext cx="1591067" cy="1272515"/>
          </a:xfrm>
          <a:prstGeom prst="rect">
            <a:avLst/>
          </a:prstGeom>
        </p:spPr>
      </p:pic>
      <p:pic>
        <p:nvPicPr>
          <p:cNvPr id="7" name="Grafik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95192" y="1805568"/>
            <a:ext cx="1543478" cy="1096664"/>
          </a:xfrm>
          <a:prstGeom prst="rect">
            <a:avLst/>
          </a:prstGeom>
        </p:spPr>
      </p:pic>
      <p:sp>
        <p:nvSpPr>
          <p:cNvPr id="45" name="Textfeld 44"/>
          <p:cNvSpPr txBox="1"/>
          <p:nvPr/>
        </p:nvSpPr>
        <p:spPr>
          <a:xfrm>
            <a:off x="6640439" y="2913719"/>
            <a:ext cx="1471045" cy="369332"/>
          </a:xfrm>
          <a:prstGeom prst="rect">
            <a:avLst/>
          </a:prstGeom>
          <a:noFill/>
        </p:spPr>
        <p:txBody>
          <a:bodyPr wrap="none" rtlCol="0">
            <a:spAutoFit/>
          </a:bodyPr>
          <a:lstStyle/>
          <a:p>
            <a:pPr algn="ctr"/>
            <a:r>
              <a:rPr lang="de-DE" i="1" dirty="0" smtClean="0"/>
              <a:t>TOAR </a:t>
            </a:r>
            <a:r>
              <a:rPr lang="de-DE" i="1" dirty="0" err="1" smtClean="0"/>
              <a:t>website</a:t>
            </a:r>
            <a:endParaRPr lang="de-DE" i="1" dirty="0"/>
          </a:p>
        </p:txBody>
      </p:sp>
      <p:sp>
        <p:nvSpPr>
          <p:cNvPr id="19" name="Textfeld 18"/>
          <p:cNvSpPr txBox="1"/>
          <p:nvPr/>
        </p:nvSpPr>
        <p:spPr>
          <a:xfrm>
            <a:off x="2627865" y="901796"/>
            <a:ext cx="1283172" cy="769441"/>
          </a:xfrm>
          <a:prstGeom prst="rect">
            <a:avLst/>
          </a:prstGeom>
          <a:noFill/>
        </p:spPr>
        <p:txBody>
          <a:bodyPr wrap="none" rtlCol="0">
            <a:spAutoFit/>
          </a:bodyPr>
          <a:lstStyle/>
          <a:p>
            <a:r>
              <a:rPr lang="de-DE" sz="4400" b="1" dirty="0" smtClean="0">
                <a:solidFill>
                  <a:srgbClr val="FF0000"/>
                </a:solidFill>
              </a:rPr>
              <a:t>Data</a:t>
            </a:r>
            <a:endParaRPr lang="de-DE" sz="4400" b="1" dirty="0">
              <a:solidFill>
                <a:srgbClr val="FF0000"/>
              </a:solidFill>
            </a:endParaRPr>
          </a:p>
        </p:txBody>
      </p:sp>
      <p:sp>
        <p:nvSpPr>
          <p:cNvPr id="52" name="Textfeld 51"/>
          <p:cNvSpPr txBox="1"/>
          <p:nvPr/>
        </p:nvSpPr>
        <p:spPr>
          <a:xfrm>
            <a:off x="6057245" y="909533"/>
            <a:ext cx="2841996" cy="769441"/>
          </a:xfrm>
          <a:prstGeom prst="rect">
            <a:avLst/>
          </a:prstGeom>
          <a:noFill/>
        </p:spPr>
        <p:txBody>
          <a:bodyPr wrap="none" rtlCol="0">
            <a:spAutoFit/>
          </a:bodyPr>
          <a:lstStyle/>
          <a:p>
            <a:r>
              <a:rPr lang="de-DE" sz="4400" b="1" dirty="0" err="1" smtClean="0">
                <a:solidFill>
                  <a:srgbClr val="FF0000"/>
                </a:solidFill>
              </a:rPr>
              <a:t>Documents</a:t>
            </a:r>
            <a:endParaRPr lang="de-DE" sz="4400" b="1" dirty="0">
              <a:solidFill>
                <a:srgbClr val="FF0000"/>
              </a:solidFill>
            </a:endParaRPr>
          </a:p>
        </p:txBody>
      </p:sp>
    </p:spTree>
    <p:extLst>
      <p:ext uri="{BB962C8B-B14F-4D97-AF65-F5344CB8AC3E}">
        <p14:creationId xmlns:p14="http://schemas.microsoft.com/office/powerpoint/2010/main" val="37463644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err="1" smtClean="0"/>
              <a:t>Example</a:t>
            </a:r>
            <a:r>
              <a:rPr lang="de-DE" dirty="0" smtClean="0"/>
              <a:t> </a:t>
            </a:r>
            <a:r>
              <a:rPr lang="de-DE" dirty="0" err="1" smtClean="0"/>
              <a:t>script</a:t>
            </a:r>
            <a:r>
              <a:rPr lang="de-DE" dirty="0" smtClean="0"/>
              <a:t> (1)</a:t>
            </a:r>
            <a:endParaRPr lang="de-DE" dirty="0"/>
          </a:p>
        </p:txBody>
      </p:sp>
      <p:sp>
        <p:nvSpPr>
          <p:cNvPr id="5" name="Textfeld 4"/>
          <p:cNvSpPr txBox="1"/>
          <p:nvPr/>
        </p:nvSpPr>
        <p:spPr>
          <a:xfrm>
            <a:off x="257908" y="117231"/>
            <a:ext cx="2924647" cy="369332"/>
          </a:xfrm>
          <a:prstGeom prst="rect">
            <a:avLst/>
          </a:prstGeom>
          <a:noFill/>
        </p:spPr>
        <p:txBody>
          <a:bodyPr wrap="none" rtlCol="0">
            <a:spAutoFit/>
          </a:bodyPr>
          <a:lstStyle/>
          <a:p>
            <a:r>
              <a:rPr lang="de-DE" dirty="0"/>
              <a:t>TOAR </a:t>
            </a:r>
            <a:r>
              <a:rPr lang="de-DE" dirty="0" err="1"/>
              <a:t>data</a:t>
            </a:r>
            <a:r>
              <a:rPr lang="de-DE" dirty="0"/>
              <a:t> </a:t>
            </a:r>
            <a:r>
              <a:rPr lang="de-DE" dirty="0" err="1"/>
              <a:t>analysis</a:t>
            </a:r>
            <a:r>
              <a:rPr lang="de-DE" dirty="0"/>
              <a:t> </a:t>
            </a:r>
            <a:r>
              <a:rPr lang="de-DE" dirty="0" err="1"/>
              <a:t>workshop</a:t>
            </a:r>
            <a:endParaRPr lang="de-DE"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731" y="1299550"/>
            <a:ext cx="7383780" cy="544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44564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err="1" smtClean="0"/>
              <a:t>Example</a:t>
            </a:r>
            <a:r>
              <a:rPr lang="de-DE" dirty="0" smtClean="0"/>
              <a:t> </a:t>
            </a:r>
            <a:r>
              <a:rPr lang="de-DE" dirty="0" err="1" smtClean="0"/>
              <a:t>script</a:t>
            </a:r>
            <a:r>
              <a:rPr lang="de-DE" dirty="0" smtClean="0"/>
              <a:t> (2)</a:t>
            </a:r>
            <a:endParaRPr lang="de-DE" dirty="0"/>
          </a:p>
        </p:txBody>
      </p:sp>
      <p:sp>
        <p:nvSpPr>
          <p:cNvPr id="5" name="Textfeld 4"/>
          <p:cNvSpPr txBox="1"/>
          <p:nvPr/>
        </p:nvSpPr>
        <p:spPr>
          <a:xfrm>
            <a:off x="257908" y="117231"/>
            <a:ext cx="2924647" cy="369332"/>
          </a:xfrm>
          <a:prstGeom prst="rect">
            <a:avLst/>
          </a:prstGeom>
          <a:noFill/>
        </p:spPr>
        <p:txBody>
          <a:bodyPr wrap="none" rtlCol="0">
            <a:spAutoFit/>
          </a:bodyPr>
          <a:lstStyle/>
          <a:p>
            <a:r>
              <a:rPr lang="de-DE" dirty="0"/>
              <a:t>TOAR </a:t>
            </a:r>
            <a:r>
              <a:rPr lang="de-DE" dirty="0" err="1"/>
              <a:t>data</a:t>
            </a:r>
            <a:r>
              <a:rPr lang="de-DE" dirty="0"/>
              <a:t> </a:t>
            </a:r>
            <a:r>
              <a:rPr lang="de-DE" dirty="0" err="1"/>
              <a:t>analysis</a:t>
            </a:r>
            <a:r>
              <a:rPr lang="de-DE" dirty="0"/>
              <a:t> </a:t>
            </a:r>
            <a:r>
              <a:rPr lang="de-DE" dirty="0" err="1"/>
              <a:t>workshop</a:t>
            </a:r>
            <a:endParaRPr lang="de-DE"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 y="1464895"/>
            <a:ext cx="7879080" cy="5135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47288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200" y="152402"/>
            <a:ext cx="8229600" cy="849085"/>
          </a:xfrm>
        </p:spPr>
        <p:txBody>
          <a:bodyPr>
            <a:normAutofit/>
          </a:bodyPr>
          <a:lstStyle/>
          <a:p>
            <a:r>
              <a:rPr lang="de-DE" dirty="0"/>
              <a:t>TOAR </a:t>
            </a:r>
            <a:r>
              <a:rPr lang="de-DE" dirty="0" err="1"/>
              <a:t>collaboration</a:t>
            </a:r>
            <a:r>
              <a:rPr lang="de-DE" dirty="0"/>
              <a:t> </a:t>
            </a:r>
            <a:r>
              <a:rPr lang="de-DE" dirty="0" err="1"/>
              <a:t>tools</a:t>
            </a:r>
            <a:endParaRPr lang="de-DE" dirty="0"/>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439" y="1664677"/>
            <a:ext cx="8169682" cy="5048290"/>
          </a:xfrm>
          <a:prstGeom prst="rect">
            <a:avLst/>
          </a:prstGeom>
        </p:spPr>
      </p:pic>
      <p:sp>
        <p:nvSpPr>
          <p:cNvPr id="5" name="Textfeld 4"/>
          <p:cNvSpPr txBox="1"/>
          <p:nvPr/>
        </p:nvSpPr>
        <p:spPr>
          <a:xfrm>
            <a:off x="1618268" y="883132"/>
            <a:ext cx="5940024" cy="461665"/>
          </a:xfrm>
          <a:prstGeom prst="rect">
            <a:avLst/>
          </a:prstGeom>
          <a:noFill/>
        </p:spPr>
        <p:txBody>
          <a:bodyPr wrap="none" rtlCol="0">
            <a:spAutoFit/>
          </a:bodyPr>
          <a:lstStyle/>
          <a:p>
            <a:r>
              <a:rPr lang="de-DE" sz="2400" dirty="0">
                <a:hlinkClick r:id="rId4"/>
              </a:rPr>
              <a:t>http://</a:t>
            </a:r>
            <a:r>
              <a:rPr lang="de-DE" sz="2400" dirty="0" smtClean="0">
                <a:hlinkClick r:id="rId4"/>
              </a:rPr>
              <a:t>redmine.iek.fz-juelich.de/projects/toar</a:t>
            </a:r>
            <a:r>
              <a:rPr lang="de-DE" sz="2400" dirty="0" smtClean="0"/>
              <a:t> </a:t>
            </a:r>
            <a:endParaRPr lang="de-DE" sz="2400" dirty="0"/>
          </a:p>
        </p:txBody>
      </p:sp>
    </p:spTree>
    <p:extLst>
      <p:ext uri="{BB962C8B-B14F-4D97-AF65-F5344CB8AC3E}">
        <p14:creationId xmlns:p14="http://schemas.microsoft.com/office/powerpoint/2010/main" val="28992741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User </a:t>
            </a:r>
            <a:r>
              <a:rPr lang="de-DE" dirty="0" err="1" smtClean="0"/>
              <a:t>registration</a:t>
            </a:r>
            <a:r>
              <a:rPr lang="de-DE" dirty="0" smtClean="0"/>
              <a:t> on </a:t>
            </a:r>
            <a:r>
              <a:rPr lang="de-DE" dirty="0" err="1" smtClean="0"/>
              <a:t>Redmine</a:t>
            </a:r>
            <a:endParaRPr lang="de-DE" dirty="0"/>
          </a:p>
        </p:txBody>
      </p:sp>
      <p:sp>
        <p:nvSpPr>
          <p:cNvPr id="6" name="Inhaltsplatzhalter 5"/>
          <p:cNvSpPr>
            <a:spLocks noGrp="1"/>
          </p:cNvSpPr>
          <p:nvPr>
            <p:ph idx="1"/>
          </p:nvPr>
        </p:nvSpPr>
        <p:spPr/>
        <p:txBody>
          <a:bodyPr>
            <a:normAutofit/>
          </a:bodyPr>
          <a:lstStyle/>
          <a:p>
            <a:r>
              <a:rPr lang="de-DE" sz="2400" dirty="0" err="1" smtClean="0"/>
              <a:t>If</a:t>
            </a:r>
            <a:r>
              <a:rPr lang="de-DE" sz="2400" dirty="0" smtClean="0"/>
              <a:t> </a:t>
            </a:r>
            <a:r>
              <a:rPr lang="de-DE" sz="2400" dirty="0" err="1" smtClean="0"/>
              <a:t>you</a:t>
            </a:r>
            <a:r>
              <a:rPr lang="de-DE" sz="2400" dirty="0" smtClean="0"/>
              <a:t> </a:t>
            </a:r>
            <a:r>
              <a:rPr lang="de-DE" sz="2400" dirty="0" err="1" smtClean="0"/>
              <a:t>don‘t</a:t>
            </a:r>
            <a:r>
              <a:rPr lang="de-DE" sz="2400" dirty="0" smtClean="0"/>
              <a:t> </a:t>
            </a:r>
            <a:r>
              <a:rPr lang="de-DE" sz="2400" dirty="0" err="1" smtClean="0"/>
              <a:t>have</a:t>
            </a:r>
            <a:r>
              <a:rPr lang="de-DE" sz="2400" dirty="0" smtClean="0"/>
              <a:t> an </a:t>
            </a:r>
            <a:r>
              <a:rPr lang="de-DE" sz="2400" dirty="0" err="1" smtClean="0"/>
              <a:t>account</a:t>
            </a:r>
            <a:r>
              <a:rPr lang="de-DE" sz="2400" dirty="0" smtClean="0"/>
              <a:t> </a:t>
            </a:r>
            <a:r>
              <a:rPr lang="de-DE" sz="2400" dirty="0" err="1" smtClean="0"/>
              <a:t>yet</a:t>
            </a:r>
            <a:r>
              <a:rPr lang="de-DE" sz="2400" dirty="0" smtClean="0"/>
              <a:t>, </a:t>
            </a:r>
            <a:r>
              <a:rPr lang="de-DE" sz="2400" dirty="0" err="1" smtClean="0"/>
              <a:t>you</a:t>
            </a:r>
            <a:r>
              <a:rPr lang="de-DE" sz="2400" dirty="0" smtClean="0"/>
              <a:t> </a:t>
            </a:r>
            <a:r>
              <a:rPr lang="de-DE" sz="2400" dirty="0" err="1" smtClean="0"/>
              <a:t>can</a:t>
            </a:r>
            <a:r>
              <a:rPr lang="de-DE" sz="2400" dirty="0" smtClean="0"/>
              <a:t> </a:t>
            </a:r>
            <a:r>
              <a:rPr lang="de-DE" sz="2400" dirty="0" err="1" smtClean="0"/>
              <a:t>register</a:t>
            </a:r>
            <a:r>
              <a:rPr lang="de-DE" sz="2400" dirty="0" smtClean="0"/>
              <a:t> </a:t>
            </a:r>
            <a:r>
              <a:rPr lang="de-DE" sz="2400" dirty="0" err="1" smtClean="0"/>
              <a:t>yourself</a:t>
            </a:r>
            <a:r>
              <a:rPr lang="de-DE" sz="2400" dirty="0" smtClean="0"/>
              <a:t>, but I </a:t>
            </a:r>
            <a:r>
              <a:rPr lang="de-DE" sz="2400" dirty="0" err="1" smtClean="0"/>
              <a:t>need</a:t>
            </a:r>
            <a:r>
              <a:rPr lang="de-DE" sz="2400" dirty="0" smtClean="0"/>
              <a:t> </a:t>
            </a:r>
            <a:r>
              <a:rPr lang="de-DE" sz="2400" dirty="0" err="1" smtClean="0"/>
              <a:t>to</a:t>
            </a:r>
            <a:r>
              <a:rPr lang="de-DE" sz="2400" dirty="0" smtClean="0"/>
              <a:t> </a:t>
            </a:r>
            <a:r>
              <a:rPr lang="de-DE" sz="2400" dirty="0" err="1" smtClean="0"/>
              <a:t>activate</a:t>
            </a:r>
            <a:r>
              <a:rPr lang="de-DE" sz="2400" dirty="0" smtClean="0"/>
              <a:t> </a:t>
            </a:r>
            <a:r>
              <a:rPr lang="de-DE" sz="2400" dirty="0" err="1" smtClean="0"/>
              <a:t>your</a:t>
            </a:r>
            <a:r>
              <a:rPr lang="de-DE" sz="2400" dirty="0" smtClean="0"/>
              <a:t> </a:t>
            </a:r>
            <a:r>
              <a:rPr lang="de-DE" sz="2400" dirty="0" err="1" smtClean="0"/>
              <a:t>account</a:t>
            </a:r>
            <a:r>
              <a:rPr lang="de-DE" sz="2400" dirty="0" smtClean="0"/>
              <a:t> </a:t>
            </a:r>
            <a:r>
              <a:rPr lang="de-DE" sz="2400" dirty="0" err="1" smtClean="0"/>
              <a:t>and</a:t>
            </a:r>
            <a:r>
              <a:rPr lang="de-DE" sz="2400" dirty="0" smtClean="0"/>
              <a:t> </a:t>
            </a:r>
            <a:r>
              <a:rPr lang="de-DE" sz="2400" dirty="0" err="1" smtClean="0"/>
              <a:t>add</a:t>
            </a:r>
            <a:r>
              <a:rPr lang="de-DE" sz="2400" dirty="0" smtClean="0"/>
              <a:t> </a:t>
            </a:r>
            <a:r>
              <a:rPr lang="de-DE" sz="2400" dirty="0" err="1" smtClean="0"/>
              <a:t>you</a:t>
            </a:r>
            <a:r>
              <a:rPr lang="de-DE" sz="2400" dirty="0" smtClean="0"/>
              <a:t> </a:t>
            </a:r>
            <a:r>
              <a:rPr lang="de-DE" sz="2400" dirty="0" err="1" smtClean="0"/>
              <a:t>to</a:t>
            </a:r>
            <a:r>
              <a:rPr lang="de-DE" sz="2400" dirty="0" smtClean="0"/>
              <a:t> </a:t>
            </a:r>
            <a:r>
              <a:rPr lang="de-DE" sz="2400" dirty="0" err="1" smtClean="0"/>
              <a:t>the</a:t>
            </a:r>
            <a:r>
              <a:rPr lang="de-DE" sz="2400" dirty="0" smtClean="0"/>
              <a:t> „</a:t>
            </a:r>
            <a:r>
              <a:rPr lang="de-DE" sz="2400" dirty="0" err="1" smtClean="0"/>
              <a:t>toar-member</a:t>
            </a:r>
            <a:r>
              <a:rPr lang="de-DE" sz="2400" dirty="0" smtClean="0"/>
              <a:t>“ </a:t>
            </a:r>
            <a:r>
              <a:rPr lang="de-DE" sz="2400" dirty="0" err="1" smtClean="0"/>
              <a:t>user</a:t>
            </a:r>
            <a:r>
              <a:rPr lang="de-DE" sz="2400" dirty="0" smtClean="0"/>
              <a:t> </a:t>
            </a:r>
            <a:r>
              <a:rPr lang="de-DE" sz="2400" dirty="0" err="1" smtClean="0"/>
              <a:t>group</a:t>
            </a:r>
            <a:r>
              <a:rPr lang="de-DE" sz="2400" dirty="0" smtClean="0"/>
              <a:t> </a:t>
            </a:r>
            <a:r>
              <a:rPr lang="de-DE" sz="2400" dirty="0" err="1" smtClean="0"/>
              <a:t>before</a:t>
            </a:r>
            <a:r>
              <a:rPr lang="de-DE" sz="2400" dirty="0" smtClean="0"/>
              <a:t> </a:t>
            </a:r>
            <a:r>
              <a:rPr lang="de-DE" sz="2400" dirty="0" err="1" smtClean="0"/>
              <a:t>you</a:t>
            </a:r>
            <a:r>
              <a:rPr lang="de-DE" sz="2400" dirty="0" smtClean="0"/>
              <a:t> </a:t>
            </a:r>
            <a:r>
              <a:rPr lang="de-DE" sz="2400" dirty="0" err="1" smtClean="0"/>
              <a:t>can</a:t>
            </a:r>
            <a:r>
              <a:rPr lang="de-DE" sz="2400" dirty="0" smtClean="0"/>
              <a:t> </a:t>
            </a:r>
            <a:r>
              <a:rPr lang="de-DE" sz="2400" dirty="0" err="1" smtClean="0"/>
              <a:t>access</a:t>
            </a:r>
            <a:r>
              <a:rPr lang="de-DE" sz="2400" dirty="0" smtClean="0"/>
              <a:t> </a:t>
            </a:r>
            <a:r>
              <a:rPr lang="de-DE" sz="2400" dirty="0" err="1" smtClean="0"/>
              <a:t>the</a:t>
            </a:r>
            <a:r>
              <a:rPr lang="de-DE" sz="2400" dirty="0" smtClean="0"/>
              <a:t> </a:t>
            </a:r>
            <a:r>
              <a:rPr lang="de-DE" sz="2400" dirty="0" err="1" smtClean="0"/>
              <a:t>site</a:t>
            </a:r>
            <a:r>
              <a:rPr lang="de-DE" sz="2400" dirty="0" smtClean="0"/>
              <a:t> </a:t>
            </a:r>
            <a:r>
              <a:rPr lang="de-DE" sz="2400" dirty="0" err="1" smtClean="0"/>
              <a:t>and</a:t>
            </a:r>
            <a:r>
              <a:rPr lang="de-DE" sz="2400" dirty="0" smtClean="0"/>
              <a:t> </a:t>
            </a:r>
            <a:r>
              <a:rPr lang="de-DE" sz="2400" dirty="0" err="1" smtClean="0"/>
              <a:t>the</a:t>
            </a:r>
            <a:r>
              <a:rPr lang="de-DE" sz="2400" dirty="0" smtClean="0"/>
              <a:t> TOAR </a:t>
            </a:r>
            <a:r>
              <a:rPr lang="de-DE" sz="2400" dirty="0" err="1" smtClean="0"/>
              <a:t>documents</a:t>
            </a:r>
            <a:r>
              <a:rPr lang="de-DE" sz="2400" dirty="0" smtClean="0"/>
              <a:t>. </a:t>
            </a:r>
            <a:r>
              <a:rPr lang="de-DE" sz="2400" dirty="0" err="1" smtClean="0"/>
              <a:t>Please</a:t>
            </a:r>
            <a:r>
              <a:rPr lang="de-DE" sz="2400" dirty="0" smtClean="0"/>
              <a:t> </a:t>
            </a:r>
            <a:r>
              <a:rPr lang="de-DE" sz="2400" dirty="0" err="1" smtClean="0"/>
              <a:t>use</a:t>
            </a:r>
            <a:r>
              <a:rPr lang="de-DE" sz="2400" dirty="0" smtClean="0"/>
              <a:t> </a:t>
            </a:r>
            <a:r>
              <a:rPr lang="de-DE" sz="2400" i="1" dirty="0" err="1" smtClean="0">
                <a:solidFill>
                  <a:srgbClr val="FF0000"/>
                </a:solidFill>
              </a:rPr>
              <a:t>f.lastname</a:t>
            </a:r>
            <a:r>
              <a:rPr lang="de-DE" sz="2400" dirty="0" smtClean="0"/>
              <a:t> </a:t>
            </a:r>
            <a:r>
              <a:rPr lang="de-DE" sz="2400" dirty="0" err="1" smtClean="0"/>
              <a:t>as</a:t>
            </a:r>
            <a:r>
              <a:rPr lang="de-DE" sz="2400" dirty="0" smtClean="0"/>
              <a:t> </a:t>
            </a:r>
            <a:r>
              <a:rPr lang="de-DE" sz="2400" dirty="0" err="1" smtClean="0"/>
              <a:t>username</a:t>
            </a:r>
            <a:r>
              <a:rPr lang="de-DE" sz="2400" dirty="0" smtClean="0"/>
              <a:t>!</a:t>
            </a:r>
            <a:br>
              <a:rPr lang="de-DE" sz="2400" dirty="0" smtClean="0"/>
            </a:br>
            <a:r>
              <a:rPr lang="de-DE" sz="2400" dirty="0" smtClean="0"/>
              <a:t>(email </a:t>
            </a:r>
            <a:r>
              <a:rPr lang="de-DE" sz="2400" dirty="0" err="1" smtClean="0"/>
              <a:t>about</a:t>
            </a:r>
            <a:r>
              <a:rPr lang="de-DE" sz="2400" dirty="0" smtClean="0"/>
              <a:t> registered </a:t>
            </a:r>
            <a:r>
              <a:rPr lang="de-DE" sz="2400" dirty="0" err="1" smtClean="0"/>
              <a:t>users</a:t>
            </a:r>
            <a:r>
              <a:rPr lang="de-DE" sz="2400" dirty="0" smtClean="0"/>
              <a:t> will </a:t>
            </a:r>
            <a:r>
              <a:rPr lang="de-DE" sz="2400" dirty="0" err="1" smtClean="0"/>
              <a:t>be</a:t>
            </a:r>
            <a:r>
              <a:rPr lang="de-DE" sz="2400" dirty="0" smtClean="0"/>
              <a:t> </a:t>
            </a:r>
            <a:r>
              <a:rPr lang="de-DE" sz="2400" dirty="0" err="1" smtClean="0"/>
              <a:t>sent</a:t>
            </a:r>
            <a:r>
              <a:rPr lang="de-DE" sz="2400" dirty="0" smtClean="0"/>
              <a:t> </a:t>
            </a:r>
            <a:r>
              <a:rPr lang="de-DE" sz="2400" dirty="0" err="1" smtClean="0"/>
              <a:t>to</a:t>
            </a:r>
            <a:r>
              <a:rPr lang="de-DE" sz="2400" dirty="0" smtClean="0"/>
              <a:t> Chris </a:t>
            </a:r>
            <a:r>
              <a:rPr lang="de-DE" sz="2400" dirty="0" err="1" smtClean="0"/>
              <a:t>Ennis</a:t>
            </a:r>
            <a:r>
              <a:rPr lang="de-DE" sz="2400" dirty="0" smtClean="0"/>
              <a:t> </a:t>
            </a:r>
            <a:r>
              <a:rPr lang="de-DE" sz="2400" dirty="0" err="1" smtClean="0"/>
              <a:t>for</a:t>
            </a:r>
            <a:r>
              <a:rPr lang="de-DE" sz="2400" dirty="0" smtClean="0"/>
              <a:t> </a:t>
            </a:r>
            <a:r>
              <a:rPr lang="de-DE" sz="2400" dirty="0" err="1" smtClean="0"/>
              <a:t>maintaining</a:t>
            </a:r>
            <a:r>
              <a:rPr lang="de-DE" sz="2400" dirty="0" smtClean="0"/>
              <a:t> TOAR </a:t>
            </a:r>
            <a:r>
              <a:rPr lang="de-DE" sz="2400" dirty="0" err="1" smtClean="0"/>
              <a:t>mailing</a:t>
            </a:r>
            <a:r>
              <a:rPr lang="de-DE" sz="2400" dirty="0" smtClean="0"/>
              <a:t> </a:t>
            </a:r>
            <a:r>
              <a:rPr lang="de-DE" sz="2400" dirty="0" err="1" smtClean="0"/>
              <a:t>list</a:t>
            </a:r>
            <a:r>
              <a:rPr lang="de-DE" sz="2400" dirty="0" smtClean="0"/>
              <a:t>)</a:t>
            </a:r>
          </a:p>
          <a:p>
            <a:r>
              <a:rPr lang="de-DE" sz="2400" dirty="0" err="1" smtClean="0"/>
              <a:t>If</a:t>
            </a:r>
            <a:r>
              <a:rPr lang="de-DE" sz="2400" dirty="0" smtClean="0"/>
              <a:t> </a:t>
            </a:r>
            <a:r>
              <a:rPr lang="de-DE" sz="2400" dirty="0" err="1" smtClean="0"/>
              <a:t>you</a:t>
            </a:r>
            <a:r>
              <a:rPr lang="de-DE" sz="2400" dirty="0" smtClean="0"/>
              <a:t> </a:t>
            </a:r>
            <a:r>
              <a:rPr lang="de-DE" sz="2400" dirty="0" err="1" smtClean="0"/>
              <a:t>forget</a:t>
            </a:r>
            <a:r>
              <a:rPr lang="de-DE" sz="2400" dirty="0" smtClean="0"/>
              <a:t> </a:t>
            </a:r>
            <a:r>
              <a:rPr lang="de-DE" sz="2400" dirty="0" err="1" smtClean="0"/>
              <a:t>your</a:t>
            </a:r>
            <a:r>
              <a:rPr lang="de-DE" sz="2400" dirty="0" smtClean="0"/>
              <a:t> </a:t>
            </a:r>
            <a:r>
              <a:rPr lang="de-DE" sz="2400" dirty="0" err="1" smtClean="0"/>
              <a:t>password</a:t>
            </a:r>
            <a:r>
              <a:rPr lang="de-DE" sz="2400" dirty="0" smtClean="0"/>
              <a:t> </a:t>
            </a:r>
            <a:r>
              <a:rPr lang="de-DE" sz="2400" dirty="0" err="1" smtClean="0"/>
              <a:t>you</a:t>
            </a:r>
            <a:r>
              <a:rPr lang="de-DE" sz="2400" dirty="0" smtClean="0"/>
              <a:t> </a:t>
            </a:r>
            <a:r>
              <a:rPr lang="de-DE" sz="2400" dirty="0" err="1" smtClean="0"/>
              <a:t>can</a:t>
            </a:r>
            <a:r>
              <a:rPr lang="de-DE" sz="2400" dirty="0" smtClean="0"/>
              <a:t> </a:t>
            </a:r>
            <a:r>
              <a:rPr lang="de-DE" sz="2400" dirty="0" err="1" smtClean="0"/>
              <a:t>generate</a:t>
            </a:r>
            <a:r>
              <a:rPr lang="de-DE" sz="2400" dirty="0" smtClean="0"/>
              <a:t> a </a:t>
            </a:r>
            <a:r>
              <a:rPr lang="de-DE" sz="2400" dirty="0" err="1" smtClean="0"/>
              <a:t>new</a:t>
            </a:r>
            <a:r>
              <a:rPr lang="de-DE" sz="2400" dirty="0" smtClean="0"/>
              <a:t> </a:t>
            </a:r>
            <a:r>
              <a:rPr lang="de-DE" sz="2400" dirty="0" err="1" smtClean="0"/>
              <a:t>one</a:t>
            </a:r>
            <a:r>
              <a:rPr lang="de-DE" sz="2400" dirty="0" smtClean="0"/>
              <a:t> </a:t>
            </a:r>
            <a:r>
              <a:rPr lang="de-DE" sz="2400" dirty="0" err="1" smtClean="0"/>
              <a:t>and</a:t>
            </a:r>
            <a:r>
              <a:rPr lang="de-DE" sz="2400" dirty="0" smtClean="0"/>
              <a:t> </a:t>
            </a:r>
            <a:r>
              <a:rPr lang="de-DE" sz="2400" dirty="0" err="1" smtClean="0"/>
              <a:t>have</a:t>
            </a:r>
            <a:r>
              <a:rPr lang="de-DE" sz="2400" dirty="0" smtClean="0"/>
              <a:t> </a:t>
            </a:r>
            <a:r>
              <a:rPr lang="de-DE" sz="2400" dirty="0" err="1" smtClean="0"/>
              <a:t>it</a:t>
            </a:r>
            <a:r>
              <a:rPr lang="de-DE" sz="2400" dirty="0" smtClean="0"/>
              <a:t> </a:t>
            </a:r>
            <a:r>
              <a:rPr lang="de-DE" sz="2400" dirty="0" err="1" smtClean="0"/>
              <a:t>sent</a:t>
            </a:r>
            <a:r>
              <a:rPr lang="de-DE" sz="2400" dirty="0" smtClean="0"/>
              <a:t> </a:t>
            </a:r>
            <a:r>
              <a:rPr lang="de-DE" sz="2400" dirty="0" err="1" smtClean="0"/>
              <a:t>to</a:t>
            </a:r>
            <a:r>
              <a:rPr lang="de-DE" sz="2400" dirty="0" smtClean="0"/>
              <a:t> </a:t>
            </a:r>
            <a:r>
              <a:rPr lang="de-DE" sz="2400" dirty="0" err="1" smtClean="0"/>
              <a:t>the</a:t>
            </a:r>
            <a:r>
              <a:rPr lang="de-DE" sz="2400" dirty="0" smtClean="0"/>
              <a:t> email </a:t>
            </a:r>
            <a:r>
              <a:rPr lang="de-DE" sz="2400" dirty="0" err="1" smtClean="0"/>
              <a:t>address</a:t>
            </a:r>
            <a:r>
              <a:rPr lang="de-DE" sz="2400" dirty="0" smtClean="0"/>
              <a:t> </a:t>
            </a:r>
            <a:r>
              <a:rPr lang="de-DE" sz="2400" dirty="0" err="1" smtClean="0"/>
              <a:t>you</a:t>
            </a:r>
            <a:r>
              <a:rPr lang="de-DE" sz="2400" dirty="0" smtClean="0"/>
              <a:t> </a:t>
            </a:r>
            <a:r>
              <a:rPr lang="de-DE" sz="2400" dirty="0" err="1" smtClean="0"/>
              <a:t>provided</a:t>
            </a:r>
            <a:r>
              <a:rPr lang="de-DE" sz="2400" dirty="0" smtClean="0"/>
              <a:t> </a:t>
            </a:r>
            <a:r>
              <a:rPr lang="de-DE" sz="2400" dirty="0" err="1" smtClean="0"/>
              <a:t>during</a:t>
            </a:r>
            <a:r>
              <a:rPr lang="de-DE" sz="2400" dirty="0" smtClean="0"/>
              <a:t> </a:t>
            </a:r>
            <a:r>
              <a:rPr lang="de-DE" sz="2400" dirty="0" err="1" smtClean="0"/>
              <a:t>the</a:t>
            </a:r>
            <a:r>
              <a:rPr lang="de-DE" sz="2400" dirty="0" smtClean="0"/>
              <a:t> </a:t>
            </a:r>
            <a:r>
              <a:rPr lang="de-DE" sz="2400" dirty="0" err="1" smtClean="0"/>
              <a:t>registration</a:t>
            </a:r>
            <a:r>
              <a:rPr lang="de-DE" sz="2400" dirty="0" smtClean="0"/>
              <a:t>.</a:t>
            </a:r>
          </a:p>
          <a:p>
            <a:r>
              <a:rPr lang="de-DE" sz="2400" dirty="0" smtClean="0"/>
              <a:t>In </a:t>
            </a:r>
            <a:r>
              <a:rPr lang="de-DE" sz="2400" dirty="0" err="1" smtClean="0"/>
              <a:t>case</a:t>
            </a:r>
            <a:r>
              <a:rPr lang="de-DE" sz="2400" dirty="0" smtClean="0"/>
              <a:t> </a:t>
            </a:r>
            <a:r>
              <a:rPr lang="de-DE" sz="2400" dirty="0" err="1" smtClean="0"/>
              <a:t>of</a:t>
            </a:r>
            <a:r>
              <a:rPr lang="de-DE" sz="2400" dirty="0" smtClean="0"/>
              <a:t> </a:t>
            </a:r>
            <a:r>
              <a:rPr lang="de-DE" sz="2400" dirty="0" err="1" smtClean="0"/>
              <a:t>problems</a:t>
            </a:r>
            <a:r>
              <a:rPr lang="de-DE" sz="2400" dirty="0" smtClean="0"/>
              <a:t>, </a:t>
            </a:r>
            <a:r>
              <a:rPr lang="de-DE" sz="2400" dirty="0" err="1" smtClean="0"/>
              <a:t>contact</a:t>
            </a:r>
            <a:r>
              <a:rPr lang="de-DE" sz="2400" dirty="0" smtClean="0"/>
              <a:t> </a:t>
            </a:r>
            <a:r>
              <a:rPr lang="de-DE" sz="2400" dirty="0" err="1" smtClean="0"/>
              <a:t>me</a:t>
            </a:r>
            <a:r>
              <a:rPr lang="de-DE" sz="2400" dirty="0" smtClean="0"/>
              <a:t> (</a:t>
            </a:r>
            <a:r>
              <a:rPr lang="de-DE" sz="2400" dirty="0" smtClean="0">
                <a:hlinkClick r:id="rId3"/>
              </a:rPr>
              <a:t>m.schultz@fz-juelich.de</a:t>
            </a:r>
            <a:r>
              <a:rPr lang="de-DE" sz="2400" dirty="0" smtClean="0"/>
              <a:t>)</a:t>
            </a:r>
          </a:p>
          <a:p>
            <a:endParaRPr lang="de-DE" sz="2400" dirty="0"/>
          </a:p>
        </p:txBody>
      </p:sp>
      <p:sp>
        <p:nvSpPr>
          <p:cNvPr id="3" name="Textfeld 2"/>
          <p:cNvSpPr txBox="1"/>
          <p:nvPr/>
        </p:nvSpPr>
        <p:spPr>
          <a:xfrm>
            <a:off x="138792" y="97971"/>
            <a:ext cx="2500108" cy="369332"/>
          </a:xfrm>
          <a:prstGeom prst="rect">
            <a:avLst/>
          </a:prstGeom>
          <a:noFill/>
        </p:spPr>
        <p:txBody>
          <a:bodyPr wrap="none" rtlCol="0">
            <a:spAutoFit/>
          </a:bodyPr>
          <a:lstStyle/>
          <a:p>
            <a:r>
              <a:rPr lang="de-DE" dirty="0"/>
              <a:t>TOAR </a:t>
            </a:r>
            <a:r>
              <a:rPr lang="de-DE" dirty="0" err="1"/>
              <a:t>collaboration</a:t>
            </a:r>
            <a:r>
              <a:rPr lang="de-DE" dirty="0"/>
              <a:t> </a:t>
            </a:r>
            <a:r>
              <a:rPr lang="de-DE" dirty="0" err="1"/>
              <a:t>tools</a:t>
            </a:r>
            <a:endParaRPr lang="de-DE" dirty="0"/>
          </a:p>
        </p:txBody>
      </p:sp>
    </p:spTree>
    <p:extLst>
      <p:ext uri="{BB962C8B-B14F-4D97-AF65-F5344CB8AC3E}">
        <p14:creationId xmlns:p14="http://schemas.microsoft.com/office/powerpoint/2010/main" val="1833622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296333" y="274638"/>
            <a:ext cx="8644467" cy="1143000"/>
          </a:xfrm>
        </p:spPr>
        <p:txBody>
          <a:bodyPr>
            <a:normAutofit/>
          </a:bodyPr>
          <a:lstStyle/>
          <a:p>
            <a:r>
              <a:rPr lang="de-DE" dirty="0" smtClean="0"/>
              <a:t>User </a:t>
            </a:r>
            <a:r>
              <a:rPr lang="de-DE" dirty="0" err="1" smtClean="0"/>
              <a:t>rights</a:t>
            </a:r>
            <a:r>
              <a:rPr lang="de-DE" dirty="0" smtClean="0"/>
              <a:t> </a:t>
            </a:r>
            <a:r>
              <a:rPr lang="de-DE" dirty="0" err="1" smtClean="0"/>
              <a:t>and</a:t>
            </a:r>
            <a:r>
              <a:rPr lang="de-DE" dirty="0" smtClean="0"/>
              <a:t> </a:t>
            </a:r>
            <a:r>
              <a:rPr lang="de-DE" dirty="0" err="1" smtClean="0"/>
              <a:t>collaboration</a:t>
            </a:r>
            <a:r>
              <a:rPr lang="de-DE" dirty="0" smtClean="0"/>
              <a:t> </a:t>
            </a:r>
            <a:r>
              <a:rPr lang="de-DE" dirty="0" err="1" smtClean="0"/>
              <a:t>options</a:t>
            </a:r>
            <a:endParaRPr lang="de-DE" dirty="0"/>
          </a:p>
        </p:txBody>
      </p:sp>
      <p:sp>
        <p:nvSpPr>
          <p:cNvPr id="6" name="Inhaltsplatzhalter 5"/>
          <p:cNvSpPr>
            <a:spLocks noGrp="1"/>
          </p:cNvSpPr>
          <p:nvPr>
            <p:ph idx="1"/>
          </p:nvPr>
        </p:nvSpPr>
        <p:spPr/>
        <p:txBody>
          <a:bodyPr>
            <a:normAutofit fontScale="92500" lnSpcReduction="10000"/>
          </a:bodyPr>
          <a:lstStyle/>
          <a:p>
            <a:r>
              <a:rPr lang="de-DE" sz="2400" dirty="0" smtClean="0"/>
              <a:t>Every „</a:t>
            </a:r>
            <a:r>
              <a:rPr lang="de-DE" sz="2400" dirty="0" err="1" smtClean="0"/>
              <a:t>toar-member</a:t>
            </a:r>
            <a:r>
              <a:rPr lang="de-DE" sz="2400" dirty="0" smtClean="0"/>
              <a:t>“ </a:t>
            </a:r>
            <a:r>
              <a:rPr lang="de-DE" sz="2400" dirty="0" err="1" smtClean="0"/>
              <a:t>can</a:t>
            </a:r>
            <a:r>
              <a:rPr lang="de-DE" sz="2400" dirty="0" smtClean="0"/>
              <a:t> </a:t>
            </a:r>
            <a:r>
              <a:rPr lang="de-DE" sz="2400" dirty="0" err="1" smtClean="0"/>
              <a:t>view</a:t>
            </a:r>
            <a:r>
              <a:rPr lang="de-DE" sz="2400" dirty="0" smtClean="0"/>
              <a:t> </a:t>
            </a:r>
            <a:r>
              <a:rPr lang="de-DE" sz="2400" dirty="0" err="1" smtClean="0"/>
              <a:t>the</a:t>
            </a:r>
            <a:r>
              <a:rPr lang="de-DE" sz="2400" dirty="0" smtClean="0"/>
              <a:t> </a:t>
            </a:r>
            <a:r>
              <a:rPr lang="de-DE" sz="2400" dirty="0" err="1" smtClean="0"/>
              <a:t>main</a:t>
            </a:r>
            <a:r>
              <a:rPr lang="de-DE" sz="2400" dirty="0" smtClean="0"/>
              <a:t> TOAR </a:t>
            </a:r>
            <a:r>
              <a:rPr lang="de-DE" sz="2400" dirty="0" err="1" smtClean="0"/>
              <a:t>project</a:t>
            </a:r>
            <a:r>
              <a:rPr lang="de-DE" sz="2400" dirty="0" smtClean="0"/>
              <a:t> </a:t>
            </a:r>
            <a:r>
              <a:rPr lang="de-DE" sz="2400" dirty="0" err="1" smtClean="0"/>
              <a:t>pages</a:t>
            </a:r>
            <a:r>
              <a:rPr lang="de-DE" sz="2400" dirty="0" smtClean="0"/>
              <a:t> (</a:t>
            </a:r>
            <a:r>
              <a:rPr lang="de-DE" sz="2400" dirty="0" err="1" smtClean="0"/>
              <a:t>including</a:t>
            </a:r>
            <a:r>
              <a:rPr lang="de-DE" sz="2400" dirty="0" smtClean="0"/>
              <a:t> </a:t>
            </a:r>
            <a:r>
              <a:rPr lang="de-DE" sz="2400" dirty="0" err="1" smtClean="0"/>
              <a:t>the</a:t>
            </a:r>
            <a:r>
              <a:rPr lang="de-DE" sz="2400" dirty="0" smtClean="0"/>
              <a:t> </a:t>
            </a:r>
            <a:r>
              <a:rPr lang="de-DE" sz="2400" dirty="0" err="1" smtClean="0"/>
              <a:t>wiki</a:t>
            </a:r>
            <a:r>
              <a:rPr lang="de-DE" sz="2400" dirty="0" smtClean="0"/>
              <a:t>) </a:t>
            </a:r>
            <a:r>
              <a:rPr lang="de-DE" sz="2400" dirty="0" err="1" smtClean="0"/>
              <a:t>and</a:t>
            </a:r>
            <a:r>
              <a:rPr lang="de-DE" sz="2400" dirty="0" smtClean="0"/>
              <a:t> </a:t>
            </a:r>
            <a:r>
              <a:rPr lang="de-DE" sz="2400" dirty="0" err="1" smtClean="0"/>
              <a:t>access</a:t>
            </a:r>
            <a:r>
              <a:rPr lang="de-DE" sz="2400" dirty="0" smtClean="0"/>
              <a:t> </a:t>
            </a:r>
            <a:r>
              <a:rPr lang="de-DE" sz="2400" dirty="0" err="1" smtClean="0"/>
              <a:t>the</a:t>
            </a:r>
            <a:r>
              <a:rPr lang="de-DE" sz="2400" dirty="0" smtClean="0"/>
              <a:t> TOAR </a:t>
            </a:r>
            <a:r>
              <a:rPr lang="de-DE" sz="2400" dirty="0" err="1" smtClean="0"/>
              <a:t>documents</a:t>
            </a:r>
            <a:r>
              <a:rPr lang="de-DE" sz="2400" dirty="0" smtClean="0"/>
              <a:t> (i.e. </a:t>
            </a:r>
            <a:r>
              <a:rPr lang="de-DE" sz="2400" dirty="0" err="1" smtClean="0"/>
              <a:t>the</a:t>
            </a:r>
            <a:r>
              <a:rPr lang="de-DE" sz="2400" dirty="0" smtClean="0"/>
              <a:t> </a:t>
            </a:r>
            <a:r>
              <a:rPr lang="de-DE" sz="2400" dirty="0" err="1" smtClean="0"/>
              <a:t>chapter</a:t>
            </a:r>
            <a:r>
              <a:rPr lang="de-DE" sz="2400" dirty="0" smtClean="0"/>
              <a:t> </a:t>
            </a:r>
            <a:r>
              <a:rPr lang="de-DE" sz="2400" dirty="0" err="1" smtClean="0"/>
              <a:t>drafts</a:t>
            </a:r>
            <a:r>
              <a:rPr lang="de-DE" sz="2400" dirty="0" smtClean="0"/>
              <a:t>). </a:t>
            </a:r>
            <a:r>
              <a:rPr lang="de-DE" sz="2400" dirty="0" err="1" smtClean="0"/>
              <a:t>You</a:t>
            </a:r>
            <a:r>
              <a:rPr lang="de-DE" sz="2400" dirty="0" smtClean="0"/>
              <a:t> </a:t>
            </a:r>
            <a:r>
              <a:rPr lang="de-DE" sz="2400" dirty="0" err="1" smtClean="0"/>
              <a:t>can</a:t>
            </a:r>
            <a:r>
              <a:rPr lang="de-DE" sz="2400" dirty="0" smtClean="0"/>
              <a:t> also </a:t>
            </a:r>
            <a:r>
              <a:rPr lang="de-DE" sz="2400" dirty="0" err="1" smtClean="0"/>
              <a:t>upload</a:t>
            </a:r>
            <a:r>
              <a:rPr lang="de-DE" sz="2400" dirty="0" smtClean="0"/>
              <a:t> </a:t>
            </a:r>
            <a:r>
              <a:rPr lang="de-DE" sz="2400" dirty="0" err="1" smtClean="0"/>
              <a:t>edited</a:t>
            </a:r>
            <a:r>
              <a:rPr lang="de-DE" sz="2400" dirty="0" smtClean="0"/>
              <a:t> Word </a:t>
            </a:r>
            <a:r>
              <a:rPr lang="de-DE" sz="2400" dirty="0" err="1" smtClean="0"/>
              <a:t>files</a:t>
            </a:r>
            <a:r>
              <a:rPr lang="de-DE" sz="2400" dirty="0" smtClean="0"/>
              <a:t> </a:t>
            </a:r>
            <a:r>
              <a:rPr lang="de-DE" sz="2400" dirty="0" err="1" smtClean="0"/>
              <a:t>onto</a:t>
            </a:r>
            <a:r>
              <a:rPr lang="de-DE" sz="2400" dirty="0" smtClean="0"/>
              <a:t> </a:t>
            </a:r>
            <a:r>
              <a:rPr lang="de-DE" sz="2400" dirty="0" err="1" smtClean="0"/>
              <a:t>the</a:t>
            </a:r>
            <a:r>
              <a:rPr lang="de-DE" sz="2400" dirty="0" smtClean="0"/>
              <a:t> </a:t>
            </a:r>
            <a:r>
              <a:rPr lang="de-DE" sz="2400" dirty="0" err="1" smtClean="0"/>
              <a:t>respective</a:t>
            </a:r>
            <a:r>
              <a:rPr lang="de-DE" sz="2400" dirty="0" smtClean="0"/>
              <a:t> </a:t>
            </a:r>
            <a:r>
              <a:rPr lang="de-DE" sz="2400" dirty="0" err="1" smtClean="0"/>
              <a:t>chapter</a:t>
            </a:r>
            <a:r>
              <a:rPr lang="de-DE" sz="2400" dirty="0" smtClean="0"/>
              <a:t> </a:t>
            </a:r>
            <a:r>
              <a:rPr lang="de-DE" sz="2400" i="1" dirty="0" err="1" smtClean="0"/>
              <a:t>documents</a:t>
            </a:r>
            <a:r>
              <a:rPr lang="de-DE" sz="2400" dirty="0" smtClean="0"/>
              <a:t> </a:t>
            </a:r>
            <a:r>
              <a:rPr lang="de-DE" sz="2400" dirty="0" err="1" smtClean="0"/>
              <a:t>pages</a:t>
            </a:r>
            <a:r>
              <a:rPr lang="de-DE" sz="2400" dirty="0" smtClean="0"/>
              <a:t>.</a:t>
            </a:r>
          </a:p>
          <a:p>
            <a:r>
              <a:rPr lang="de-DE" sz="2400" dirty="0" err="1" smtClean="0"/>
              <a:t>If</a:t>
            </a:r>
            <a:r>
              <a:rPr lang="de-DE" sz="2400" dirty="0" smtClean="0"/>
              <a:t> </a:t>
            </a:r>
            <a:r>
              <a:rPr lang="de-DE" sz="2400" dirty="0" err="1" smtClean="0"/>
              <a:t>you</a:t>
            </a:r>
            <a:r>
              <a:rPr lang="de-DE" sz="2400" dirty="0" smtClean="0"/>
              <a:t> </a:t>
            </a:r>
            <a:r>
              <a:rPr lang="de-DE" sz="2400" dirty="0" err="1" smtClean="0"/>
              <a:t>are</a:t>
            </a:r>
            <a:r>
              <a:rPr lang="de-DE" sz="2400" dirty="0" smtClean="0"/>
              <a:t> a </a:t>
            </a:r>
            <a:r>
              <a:rPr lang="de-DE" sz="2400" dirty="0" err="1" smtClean="0"/>
              <a:t>chapter</a:t>
            </a:r>
            <a:r>
              <a:rPr lang="de-DE" sz="2400" dirty="0" smtClean="0"/>
              <a:t> </a:t>
            </a:r>
            <a:r>
              <a:rPr lang="de-DE" sz="2400" dirty="0" err="1" smtClean="0"/>
              <a:t>author</a:t>
            </a:r>
            <a:r>
              <a:rPr lang="de-DE" sz="2400" dirty="0" smtClean="0"/>
              <a:t>, </a:t>
            </a:r>
            <a:r>
              <a:rPr lang="de-DE" sz="2400" dirty="0" err="1" smtClean="0"/>
              <a:t>you</a:t>
            </a:r>
            <a:r>
              <a:rPr lang="de-DE" sz="2400" dirty="0" smtClean="0"/>
              <a:t> </a:t>
            </a:r>
            <a:r>
              <a:rPr lang="de-DE" sz="2400" dirty="0" err="1" smtClean="0"/>
              <a:t>can</a:t>
            </a:r>
            <a:r>
              <a:rPr lang="de-DE" sz="2400" dirty="0" smtClean="0"/>
              <a:t> also </a:t>
            </a:r>
            <a:r>
              <a:rPr lang="de-DE" sz="2400" dirty="0" err="1" smtClean="0"/>
              <a:t>edit</a:t>
            </a:r>
            <a:r>
              <a:rPr lang="de-DE" sz="2400" dirty="0" smtClean="0"/>
              <a:t> </a:t>
            </a:r>
            <a:r>
              <a:rPr lang="de-DE" sz="2400" dirty="0" err="1" smtClean="0"/>
              <a:t>the</a:t>
            </a:r>
            <a:r>
              <a:rPr lang="de-DE" sz="2400" dirty="0" smtClean="0"/>
              <a:t> </a:t>
            </a:r>
            <a:r>
              <a:rPr lang="de-DE" sz="2400" dirty="0" err="1" smtClean="0"/>
              <a:t>wiki</a:t>
            </a:r>
            <a:r>
              <a:rPr lang="de-DE" sz="2400" dirty="0" smtClean="0"/>
              <a:t> in </a:t>
            </a:r>
            <a:r>
              <a:rPr lang="de-DE" sz="2400" dirty="0" err="1" smtClean="0"/>
              <a:t>that</a:t>
            </a:r>
            <a:r>
              <a:rPr lang="de-DE" sz="2400" dirty="0" smtClean="0"/>
              <a:t> </a:t>
            </a:r>
            <a:r>
              <a:rPr lang="de-DE" sz="2400" dirty="0" err="1" smtClean="0"/>
              <a:t>chapter</a:t>
            </a:r>
            <a:r>
              <a:rPr lang="de-DE" sz="2400" dirty="0" smtClean="0"/>
              <a:t>, </a:t>
            </a:r>
            <a:r>
              <a:rPr lang="de-DE" sz="2400" dirty="0" err="1" smtClean="0"/>
              <a:t>create</a:t>
            </a:r>
            <a:r>
              <a:rPr lang="de-DE" sz="2400" dirty="0" smtClean="0"/>
              <a:t> </a:t>
            </a:r>
            <a:r>
              <a:rPr lang="de-DE" sz="2400" dirty="0" err="1" smtClean="0"/>
              <a:t>and</a:t>
            </a:r>
            <a:r>
              <a:rPr lang="de-DE" sz="2400" dirty="0" smtClean="0"/>
              <a:t> </a:t>
            </a:r>
            <a:r>
              <a:rPr lang="de-DE" sz="2400" dirty="0" err="1" smtClean="0"/>
              <a:t>edit</a:t>
            </a:r>
            <a:r>
              <a:rPr lang="de-DE" sz="2400" dirty="0" smtClean="0"/>
              <a:t> </a:t>
            </a:r>
            <a:r>
              <a:rPr lang="de-DE" sz="2400" dirty="0" err="1" smtClean="0"/>
              <a:t>issues</a:t>
            </a:r>
            <a:r>
              <a:rPr lang="de-DE" sz="2400" dirty="0" smtClean="0"/>
              <a:t>, </a:t>
            </a:r>
            <a:r>
              <a:rPr lang="de-DE" sz="2400" dirty="0" err="1" smtClean="0"/>
              <a:t>and</a:t>
            </a:r>
            <a:r>
              <a:rPr lang="de-DE" sz="2400" dirty="0" smtClean="0"/>
              <a:t> </a:t>
            </a:r>
            <a:r>
              <a:rPr lang="de-DE" sz="2400" dirty="0" err="1" smtClean="0"/>
              <a:t>more</a:t>
            </a:r>
            <a:r>
              <a:rPr lang="de-DE" sz="2400" dirty="0" smtClean="0"/>
              <a:t>. </a:t>
            </a:r>
            <a:r>
              <a:rPr lang="de-DE" sz="2400" dirty="0" err="1" smtClean="0"/>
              <a:t>Please</a:t>
            </a:r>
            <a:r>
              <a:rPr lang="de-DE" sz="2400" dirty="0" smtClean="0"/>
              <a:t> </a:t>
            </a:r>
            <a:r>
              <a:rPr lang="de-DE" sz="2400" dirty="0" err="1" smtClean="0"/>
              <a:t>contact</a:t>
            </a:r>
            <a:r>
              <a:rPr lang="de-DE" sz="2400" dirty="0" smtClean="0"/>
              <a:t> </a:t>
            </a:r>
            <a:r>
              <a:rPr lang="de-DE" sz="2400" dirty="0" err="1" smtClean="0"/>
              <a:t>me</a:t>
            </a:r>
            <a:r>
              <a:rPr lang="de-DE" sz="2400" dirty="0" smtClean="0"/>
              <a:t> </a:t>
            </a:r>
            <a:r>
              <a:rPr lang="de-DE" sz="2400" dirty="0" err="1" smtClean="0"/>
              <a:t>if</a:t>
            </a:r>
            <a:r>
              <a:rPr lang="de-DE" sz="2400" dirty="0" smtClean="0"/>
              <a:t> </a:t>
            </a:r>
            <a:r>
              <a:rPr lang="de-DE" sz="2400" dirty="0" err="1" smtClean="0"/>
              <a:t>you</a:t>
            </a:r>
            <a:r>
              <a:rPr lang="de-DE" sz="2400" dirty="0" smtClean="0"/>
              <a:t> </a:t>
            </a:r>
            <a:r>
              <a:rPr lang="de-DE" sz="2400" dirty="0" err="1" smtClean="0"/>
              <a:t>are</a:t>
            </a:r>
            <a:r>
              <a:rPr lang="de-DE" sz="2400" dirty="0" smtClean="0"/>
              <a:t> a </a:t>
            </a:r>
            <a:r>
              <a:rPr lang="de-DE" sz="2400" dirty="0" err="1" smtClean="0"/>
              <a:t>chapter</a:t>
            </a:r>
            <a:r>
              <a:rPr lang="de-DE" sz="2400" dirty="0" smtClean="0"/>
              <a:t> </a:t>
            </a:r>
            <a:r>
              <a:rPr lang="de-DE" sz="2400" dirty="0" err="1" smtClean="0"/>
              <a:t>author</a:t>
            </a:r>
            <a:r>
              <a:rPr lang="de-DE" sz="2400" dirty="0" smtClean="0"/>
              <a:t>, but </a:t>
            </a:r>
            <a:r>
              <a:rPr lang="de-DE" sz="2400" dirty="0" err="1" smtClean="0"/>
              <a:t>don‘t</a:t>
            </a:r>
            <a:r>
              <a:rPr lang="de-DE" sz="2400" dirty="0" smtClean="0"/>
              <a:t> </a:t>
            </a:r>
            <a:r>
              <a:rPr lang="de-DE" sz="2400" dirty="0" err="1" smtClean="0"/>
              <a:t>seem</a:t>
            </a:r>
            <a:r>
              <a:rPr lang="de-DE" sz="2400" dirty="0" smtClean="0"/>
              <a:t> </a:t>
            </a:r>
            <a:r>
              <a:rPr lang="de-DE" sz="2400" dirty="0" err="1" smtClean="0"/>
              <a:t>to</a:t>
            </a:r>
            <a:r>
              <a:rPr lang="de-DE" sz="2400" dirty="0" smtClean="0"/>
              <a:t> </a:t>
            </a:r>
            <a:r>
              <a:rPr lang="de-DE" sz="2400" dirty="0" err="1" smtClean="0"/>
              <a:t>have</a:t>
            </a:r>
            <a:r>
              <a:rPr lang="de-DE" sz="2400" dirty="0" smtClean="0"/>
              <a:t> </a:t>
            </a:r>
            <a:r>
              <a:rPr lang="de-DE" sz="2400" dirty="0" err="1" smtClean="0"/>
              <a:t>the</a:t>
            </a:r>
            <a:r>
              <a:rPr lang="de-DE" sz="2400" dirty="0" smtClean="0"/>
              <a:t> </a:t>
            </a:r>
            <a:r>
              <a:rPr lang="de-DE" sz="2400" dirty="0" err="1" smtClean="0"/>
              <a:t>correct</a:t>
            </a:r>
            <a:r>
              <a:rPr lang="de-DE" sz="2400" dirty="0" smtClean="0"/>
              <a:t> </a:t>
            </a:r>
            <a:r>
              <a:rPr lang="de-DE" sz="2400" dirty="0" err="1" smtClean="0"/>
              <a:t>permissions</a:t>
            </a:r>
            <a:r>
              <a:rPr lang="de-DE" sz="2400" dirty="0" smtClean="0"/>
              <a:t>. The </a:t>
            </a:r>
            <a:r>
              <a:rPr lang="de-DE" sz="2400" dirty="0" err="1" smtClean="0"/>
              <a:t>authorative</a:t>
            </a:r>
            <a:r>
              <a:rPr lang="de-DE" sz="2400" dirty="0" smtClean="0"/>
              <a:t> </a:t>
            </a:r>
            <a:r>
              <a:rPr lang="de-DE" sz="2400" dirty="0" err="1" smtClean="0"/>
              <a:t>list</a:t>
            </a:r>
            <a:r>
              <a:rPr lang="de-DE" sz="2400" dirty="0" smtClean="0"/>
              <a:t> </a:t>
            </a:r>
            <a:r>
              <a:rPr lang="de-DE" sz="2400" dirty="0" err="1" smtClean="0"/>
              <a:t>of</a:t>
            </a:r>
            <a:r>
              <a:rPr lang="de-DE" sz="2400" dirty="0" smtClean="0"/>
              <a:t> </a:t>
            </a:r>
            <a:r>
              <a:rPr lang="de-DE" sz="2400" dirty="0" err="1" smtClean="0"/>
              <a:t>chapter</a:t>
            </a:r>
            <a:r>
              <a:rPr lang="de-DE" sz="2400" dirty="0" smtClean="0"/>
              <a:t> </a:t>
            </a:r>
            <a:r>
              <a:rPr lang="de-DE" sz="2400" dirty="0" err="1" smtClean="0"/>
              <a:t>authors</a:t>
            </a:r>
            <a:r>
              <a:rPr lang="de-DE" sz="2400" dirty="0" smtClean="0"/>
              <a:t> </a:t>
            </a:r>
            <a:r>
              <a:rPr lang="de-DE" sz="2400" dirty="0" err="1" smtClean="0"/>
              <a:t>is</a:t>
            </a:r>
            <a:r>
              <a:rPr lang="de-DE" sz="2400" dirty="0" smtClean="0"/>
              <a:t> </a:t>
            </a:r>
            <a:r>
              <a:rPr lang="de-DE" sz="2400" dirty="0" err="1" smtClean="0"/>
              <a:t>maintained</a:t>
            </a:r>
            <a:r>
              <a:rPr lang="de-DE" sz="2400" dirty="0" smtClean="0"/>
              <a:t> </a:t>
            </a:r>
            <a:r>
              <a:rPr lang="de-DE" sz="2400" dirty="0" err="1" smtClean="0"/>
              <a:t>by</a:t>
            </a:r>
            <a:r>
              <a:rPr lang="de-DE" sz="2400" dirty="0" smtClean="0"/>
              <a:t> Chris </a:t>
            </a:r>
            <a:r>
              <a:rPr lang="de-DE" sz="2400" dirty="0" err="1" smtClean="0"/>
              <a:t>Ennis</a:t>
            </a:r>
            <a:r>
              <a:rPr lang="de-DE" sz="2400" dirty="0" smtClean="0"/>
              <a:t>.</a:t>
            </a:r>
          </a:p>
          <a:p>
            <a:endParaRPr lang="de-DE" sz="2400" dirty="0"/>
          </a:p>
          <a:p>
            <a:pPr marL="0" indent="0">
              <a:buNone/>
            </a:pPr>
            <a:r>
              <a:rPr lang="de-DE" sz="2400" dirty="0" smtClean="0"/>
              <a:t>I </a:t>
            </a:r>
            <a:r>
              <a:rPr lang="de-DE" sz="2400" dirty="0" err="1" smtClean="0"/>
              <a:t>encourage</a:t>
            </a:r>
            <a:r>
              <a:rPr lang="de-DE" sz="2400" dirty="0" smtClean="0"/>
              <a:t> all </a:t>
            </a:r>
            <a:r>
              <a:rPr lang="de-DE" sz="2400" dirty="0" err="1" smtClean="0"/>
              <a:t>chapter</a:t>
            </a:r>
            <a:r>
              <a:rPr lang="de-DE" sz="2400" dirty="0" smtClean="0"/>
              <a:t> </a:t>
            </a:r>
            <a:r>
              <a:rPr lang="de-DE" sz="2400" dirty="0" err="1" smtClean="0"/>
              <a:t>authors</a:t>
            </a:r>
            <a:r>
              <a:rPr lang="de-DE" sz="2400" dirty="0" smtClean="0"/>
              <a:t> </a:t>
            </a:r>
            <a:r>
              <a:rPr lang="de-DE" sz="2400" dirty="0" err="1" smtClean="0"/>
              <a:t>to</a:t>
            </a:r>
            <a:r>
              <a:rPr lang="de-DE" sz="2400" dirty="0" smtClean="0"/>
              <a:t> </a:t>
            </a:r>
            <a:r>
              <a:rPr lang="de-DE" sz="2400" dirty="0" err="1" smtClean="0"/>
              <a:t>use</a:t>
            </a:r>
            <a:r>
              <a:rPr lang="de-DE" sz="2400" dirty="0" smtClean="0"/>
              <a:t> </a:t>
            </a:r>
            <a:r>
              <a:rPr lang="de-DE" sz="2400" dirty="0" err="1" smtClean="0"/>
              <a:t>the</a:t>
            </a:r>
            <a:r>
              <a:rPr lang="de-DE" sz="2400" dirty="0" smtClean="0"/>
              <a:t> </a:t>
            </a:r>
            <a:r>
              <a:rPr lang="de-DE" sz="2400" dirty="0" err="1" smtClean="0"/>
              <a:t>chapter</a:t>
            </a:r>
            <a:r>
              <a:rPr lang="de-DE" sz="2400" dirty="0" smtClean="0"/>
              <a:t> </a:t>
            </a:r>
            <a:r>
              <a:rPr lang="de-DE" sz="2400" dirty="0" err="1" smtClean="0"/>
              <a:t>wiki</a:t>
            </a:r>
            <a:r>
              <a:rPr lang="de-DE" sz="2400" dirty="0" smtClean="0"/>
              <a:t> </a:t>
            </a:r>
            <a:r>
              <a:rPr lang="de-DE" sz="2400" dirty="0" err="1" smtClean="0"/>
              <a:t>for</a:t>
            </a:r>
            <a:r>
              <a:rPr lang="de-DE" sz="2400" dirty="0" smtClean="0"/>
              <a:t> </a:t>
            </a:r>
            <a:r>
              <a:rPr lang="de-DE" sz="2400" dirty="0" err="1" smtClean="0"/>
              <a:t>communication</a:t>
            </a:r>
            <a:r>
              <a:rPr lang="de-DE" sz="2400" dirty="0" smtClean="0"/>
              <a:t> </a:t>
            </a:r>
            <a:r>
              <a:rPr lang="de-DE" sz="2400" dirty="0" err="1" smtClean="0"/>
              <a:t>and</a:t>
            </a:r>
            <a:r>
              <a:rPr lang="de-DE" sz="2400" dirty="0" smtClean="0"/>
              <a:t> </a:t>
            </a:r>
            <a:r>
              <a:rPr lang="de-DE" sz="2400" dirty="0" err="1" smtClean="0"/>
              <a:t>the</a:t>
            </a:r>
            <a:r>
              <a:rPr lang="de-DE" sz="2400" dirty="0" smtClean="0"/>
              <a:t> </a:t>
            </a:r>
            <a:r>
              <a:rPr lang="de-DE" sz="2400" dirty="0" err="1" smtClean="0"/>
              <a:t>chapter</a:t>
            </a:r>
            <a:r>
              <a:rPr lang="de-DE" sz="2400" dirty="0" smtClean="0"/>
              <a:t> </a:t>
            </a:r>
            <a:r>
              <a:rPr lang="de-DE" sz="2400" dirty="0" err="1" smtClean="0"/>
              <a:t>documents</a:t>
            </a:r>
            <a:r>
              <a:rPr lang="de-DE" sz="2400" dirty="0" smtClean="0"/>
              <a:t> </a:t>
            </a:r>
            <a:r>
              <a:rPr lang="de-DE" sz="2400" dirty="0" err="1" smtClean="0"/>
              <a:t>section</a:t>
            </a:r>
            <a:r>
              <a:rPr lang="de-DE" sz="2400" dirty="0" smtClean="0"/>
              <a:t> </a:t>
            </a:r>
            <a:r>
              <a:rPr lang="de-DE" sz="2400" dirty="0" err="1" smtClean="0"/>
              <a:t>for</a:t>
            </a:r>
            <a:r>
              <a:rPr lang="de-DE" sz="2400" dirty="0" smtClean="0"/>
              <a:t> </a:t>
            </a:r>
            <a:r>
              <a:rPr lang="de-DE" sz="2400" dirty="0" err="1" smtClean="0"/>
              <a:t>drafts</a:t>
            </a:r>
            <a:r>
              <a:rPr lang="de-DE" sz="2400" dirty="0" smtClean="0"/>
              <a:t> (</a:t>
            </a:r>
            <a:r>
              <a:rPr lang="de-DE" sz="2400" dirty="0" err="1" smtClean="0"/>
              <a:t>much</a:t>
            </a:r>
            <a:r>
              <a:rPr lang="de-DE" sz="2400" dirty="0" smtClean="0"/>
              <a:t> </a:t>
            </a:r>
            <a:r>
              <a:rPr lang="de-DE" sz="2400" dirty="0" err="1" smtClean="0"/>
              <a:t>better</a:t>
            </a:r>
            <a:r>
              <a:rPr lang="de-DE" sz="2400" dirty="0" smtClean="0"/>
              <a:t> </a:t>
            </a:r>
            <a:r>
              <a:rPr lang="de-DE" sz="2400" dirty="0" err="1" smtClean="0"/>
              <a:t>than</a:t>
            </a:r>
            <a:r>
              <a:rPr lang="de-DE" sz="2400" smtClean="0"/>
              <a:t> email!)</a:t>
            </a:r>
            <a:endParaRPr lang="de-DE" sz="2400" dirty="0"/>
          </a:p>
        </p:txBody>
      </p:sp>
      <p:sp>
        <p:nvSpPr>
          <p:cNvPr id="3" name="Textfeld 2"/>
          <p:cNvSpPr txBox="1"/>
          <p:nvPr/>
        </p:nvSpPr>
        <p:spPr>
          <a:xfrm>
            <a:off x="138792" y="97971"/>
            <a:ext cx="2500108" cy="369332"/>
          </a:xfrm>
          <a:prstGeom prst="rect">
            <a:avLst/>
          </a:prstGeom>
          <a:noFill/>
        </p:spPr>
        <p:txBody>
          <a:bodyPr wrap="none" rtlCol="0">
            <a:spAutoFit/>
          </a:bodyPr>
          <a:lstStyle/>
          <a:p>
            <a:r>
              <a:rPr lang="de-DE" dirty="0"/>
              <a:t>TOAR </a:t>
            </a:r>
            <a:r>
              <a:rPr lang="de-DE" dirty="0" err="1"/>
              <a:t>collaboration</a:t>
            </a:r>
            <a:r>
              <a:rPr lang="de-DE" dirty="0"/>
              <a:t> </a:t>
            </a:r>
            <a:r>
              <a:rPr lang="de-DE" dirty="0" err="1"/>
              <a:t>tools</a:t>
            </a:r>
            <a:endParaRPr lang="de-DE" dirty="0"/>
          </a:p>
        </p:txBody>
      </p:sp>
    </p:spTree>
    <p:extLst>
      <p:ext uri="{BB962C8B-B14F-4D97-AF65-F5344CB8AC3E}">
        <p14:creationId xmlns:p14="http://schemas.microsoft.com/office/powerpoint/2010/main" val="996326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296333" y="274638"/>
            <a:ext cx="8644467" cy="1143000"/>
          </a:xfrm>
        </p:spPr>
        <p:txBody>
          <a:bodyPr>
            <a:normAutofit/>
          </a:bodyPr>
          <a:lstStyle/>
          <a:p>
            <a:r>
              <a:rPr lang="de-DE" dirty="0" smtClean="0">
                <a:solidFill>
                  <a:srgbClr val="FF0000"/>
                </a:solidFill>
              </a:rPr>
              <a:t>Plans </a:t>
            </a:r>
            <a:r>
              <a:rPr lang="de-DE" dirty="0" err="1" smtClean="0">
                <a:solidFill>
                  <a:srgbClr val="FF0000"/>
                </a:solidFill>
              </a:rPr>
              <a:t>for</a:t>
            </a:r>
            <a:r>
              <a:rPr lang="de-DE" dirty="0" smtClean="0">
                <a:solidFill>
                  <a:srgbClr val="FF0000"/>
                </a:solidFill>
              </a:rPr>
              <a:t> </a:t>
            </a:r>
            <a:r>
              <a:rPr lang="de-DE" dirty="0" err="1" smtClean="0">
                <a:solidFill>
                  <a:srgbClr val="FF0000"/>
                </a:solidFill>
              </a:rPr>
              <a:t>this</a:t>
            </a:r>
            <a:r>
              <a:rPr lang="de-DE" dirty="0" smtClean="0">
                <a:solidFill>
                  <a:srgbClr val="FF0000"/>
                </a:solidFill>
              </a:rPr>
              <a:t> </a:t>
            </a:r>
            <a:r>
              <a:rPr lang="de-DE" dirty="0" err="1" smtClean="0">
                <a:solidFill>
                  <a:srgbClr val="FF0000"/>
                </a:solidFill>
              </a:rPr>
              <a:t>meeting</a:t>
            </a:r>
            <a:endParaRPr lang="de-DE" dirty="0">
              <a:solidFill>
                <a:srgbClr val="FF0000"/>
              </a:solidFill>
            </a:endParaRPr>
          </a:p>
        </p:txBody>
      </p:sp>
      <p:sp>
        <p:nvSpPr>
          <p:cNvPr id="6" name="Inhaltsplatzhalter 5"/>
          <p:cNvSpPr>
            <a:spLocks noGrp="1"/>
          </p:cNvSpPr>
          <p:nvPr>
            <p:ph idx="1"/>
          </p:nvPr>
        </p:nvSpPr>
        <p:spPr/>
        <p:txBody>
          <a:bodyPr>
            <a:normAutofit/>
          </a:bodyPr>
          <a:lstStyle/>
          <a:p>
            <a:r>
              <a:rPr lang="de-DE" sz="2400" dirty="0" err="1" smtClean="0"/>
              <a:t>Consolidate</a:t>
            </a:r>
            <a:r>
              <a:rPr lang="de-DE" sz="2400" dirty="0" smtClean="0"/>
              <a:t> </a:t>
            </a:r>
            <a:r>
              <a:rPr lang="de-DE" sz="2400" dirty="0" err="1" smtClean="0"/>
              <a:t>status</a:t>
            </a:r>
            <a:r>
              <a:rPr lang="de-DE" sz="2400" dirty="0" smtClean="0"/>
              <a:t> </a:t>
            </a:r>
            <a:r>
              <a:rPr lang="de-DE" sz="2400" dirty="0" err="1" smtClean="0"/>
              <a:t>of</a:t>
            </a:r>
            <a:r>
              <a:rPr lang="de-DE" sz="2400" dirty="0" smtClean="0"/>
              <a:t> TOAR </a:t>
            </a:r>
            <a:r>
              <a:rPr lang="de-DE" sz="2400" dirty="0" err="1" smtClean="0"/>
              <a:t>database</a:t>
            </a:r>
            <a:endParaRPr lang="de-DE" sz="2400" dirty="0" smtClean="0"/>
          </a:p>
          <a:p>
            <a:pPr lvl="1"/>
            <a:r>
              <a:rPr lang="de-DE" sz="2000" dirty="0" err="1" smtClean="0"/>
              <a:t>are</a:t>
            </a:r>
            <a:r>
              <a:rPr lang="de-DE" sz="2000" dirty="0" smtClean="0"/>
              <a:t> </a:t>
            </a:r>
            <a:r>
              <a:rPr lang="de-DE" sz="2000" dirty="0" err="1" smtClean="0"/>
              <a:t>we</a:t>
            </a:r>
            <a:r>
              <a:rPr lang="de-DE" sz="2000" dirty="0" smtClean="0"/>
              <a:t> </a:t>
            </a:r>
            <a:r>
              <a:rPr lang="de-DE" sz="2000" dirty="0" err="1" smtClean="0"/>
              <a:t>missing</a:t>
            </a:r>
            <a:r>
              <a:rPr lang="de-DE" sz="2000" dirty="0" smtClean="0"/>
              <a:t> </a:t>
            </a:r>
            <a:r>
              <a:rPr lang="de-DE" sz="2000" dirty="0" err="1" smtClean="0"/>
              <a:t>something</a:t>
            </a:r>
            <a:r>
              <a:rPr lang="de-DE" sz="2000" dirty="0" smtClean="0"/>
              <a:t>?</a:t>
            </a:r>
          </a:p>
          <a:p>
            <a:pPr lvl="1"/>
            <a:r>
              <a:rPr lang="de-DE" sz="2000" dirty="0" err="1" smtClean="0"/>
              <a:t>are</a:t>
            </a:r>
            <a:r>
              <a:rPr lang="de-DE" sz="2000" dirty="0" smtClean="0"/>
              <a:t> </a:t>
            </a:r>
            <a:r>
              <a:rPr lang="de-DE" sz="2000" dirty="0" err="1" smtClean="0"/>
              <a:t>there</a:t>
            </a:r>
            <a:r>
              <a:rPr lang="de-DE" sz="2000" dirty="0" smtClean="0"/>
              <a:t> </a:t>
            </a:r>
            <a:r>
              <a:rPr lang="de-DE" sz="2000" dirty="0" err="1" smtClean="0"/>
              <a:t>more</a:t>
            </a:r>
            <a:r>
              <a:rPr lang="de-DE" sz="2000" dirty="0" smtClean="0"/>
              <a:t> </a:t>
            </a:r>
            <a:r>
              <a:rPr lang="de-DE" sz="2000" dirty="0" err="1" smtClean="0"/>
              <a:t>opportunities</a:t>
            </a:r>
            <a:r>
              <a:rPr lang="de-DE" sz="2000" dirty="0" smtClean="0"/>
              <a:t> </a:t>
            </a:r>
            <a:r>
              <a:rPr lang="de-DE" sz="2000" dirty="0" err="1" smtClean="0"/>
              <a:t>to</a:t>
            </a:r>
            <a:r>
              <a:rPr lang="de-DE" sz="2000" dirty="0" smtClean="0"/>
              <a:t> </a:t>
            </a:r>
            <a:r>
              <a:rPr lang="de-DE" sz="2000" dirty="0" err="1" smtClean="0"/>
              <a:t>enlarge</a:t>
            </a:r>
            <a:r>
              <a:rPr lang="de-DE" sz="2000" dirty="0" smtClean="0"/>
              <a:t> </a:t>
            </a:r>
            <a:r>
              <a:rPr lang="de-DE" sz="2000" dirty="0" err="1" smtClean="0"/>
              <a:t>the</a:t>
            </a:r>
            <a:r>
              <a:rPr lang="de-DE" sz="2000" dirty="0" smtClean="0"/>
              <a:t> </a:t>
            </a:r>
            <a:r>
              <a:rPr lang="de-DE" sz="2000" dirty="0" err="1" smtClean="0"/>
              <a:t>database</a:t>
            </a:r>
            <a:r>
              <a:rPr lang="de-DE" sz="2000" dirty="0" smtClean="0"/>
              <a:t>?</a:t>
            </a:r>
          </a:p>
          <a:p>
            <a:pPr lvl="1"/>
            <a:r>
              <a:rPr lang="de-DE" sz="2000" dirty="0" err="1" smtClean="0"/>
              <a:t>any</a:t>
            </a:r>
            <a:r>
              <a:rPr lang="de-DE" sz="2000" dirty="0" smtClean="0"/>
              <a:t> </a:t>
            </a:r>
            <a:r>
              <a:rPr lang="de-DE" sz="2000" dirty="0" err="1" smtClean="0"/>
              <a:t>problems</a:t>
            </a:r>
            <a:r>
              <a:rPr lang="de-DE" sz="2000" dirty="0" smtClean="0"/>
              <a:t> </a:t>
            </a:r>
            <a:r>
              <a:rPr lang="de-DE" sz="2000" dirty="0" err="1" smtClean="0"/>
              <a:t>experienced</a:t>
            </a:r>
            <a:r>
              <a:rPr lang="de-DE" sz="2000" dirty="0" smtClean="0"/>
              <a:t>?</a:t>
            </a:r>
          </a:p>
          <a:p>
            <a:r>
              <a:rPr lang="de-DE" sz="2400" dirty="0" smtClean="0"/>
              <a:t>Start </a:t>
            </a:r>
            <a:r>
              <a:rPr lang="de-DE" sz="2400" dirty="0" err="1" smtClean="0"/>
              <a:t>reflecting</a:t>
            </a:r>
            <a:r>
              <a:rPr lang="de-DE" sz="2400" dirty="0" smtClean="0"/>
              <a:t> on </a:t>
            </a:r>
            <a:r>
              <a:rPr lang="de-DE" sz="2400" dirty="0" err="1" smtClean="0"/>
              <a:t>site</a:t>
            </a:r>
            <a:r>
              <a:rPr lang="de-DE" sz="2400" dirty="0" smtClean="0"/>
              <a:t> </a:t>
            </a:r>
            <a:r>
              <a:rPr lang="de-DE" sz="2400" dirty="0" err="1" smtClean="0"/>
              <a:t>classification</a:t>
            </a:r>
            <a:r>
              <a:rPr lang="de-DE" sz="2400" dirty="0" smtClean="0"/>
              <a:t> </a:t>
            </a:r>
            <a:r>
              <a:rPr lang="de-DE" sz="2400" dirty="0" err="1" smtClean="0"/>
              <a:t>and</a:t>
            </a:r>
            <a:r>
              <a:rPr lang="de-DE" sz="2400" dirty="0" smtClean="0"/>
              <a:t> </a:t>
            </a:r>
            <a:r>
              <a:rPr lang="de-DE" sz="2400" dirty="0" err="1" smtClean="0"/>
              <a:t>site</a:t>
            </a:r>
            <a:r>
              <a:rPr lang="de-DE" sz="2400" dirty="0" smtClean="0"/>
              <a:t> </a:t>
            </a:r>
            <a:r>
              <a:rPr lang="de-DE" sz="2400" dirty="0" err="1" smtClean="0"/>
              <a:t>selection</a:t>
            </a:r>
            <a:endParaRPr lang="de-DE" sz="2400" dirty="0" smtClean="0"/>
          </a:p>
          <a:p>
            <a:r>
              <a:rPr lang="de-DE" sz="2400" dirty="0" err="1" smtClean="0"/>
              <a:t>Develop</a:t>
            </a:r>
            <a:r>
              <a:rPr lang="de-DE" sz="2400" dirty="0" smtClean="0"/>
              <a:t> </a:t>
            </a:r>
            <a:r>
              <a:rPr lang="de-DE" sz="2400" dirty="0" err="1" smtClean="0"/>
              <a:t>ideas</a:t>
            </a:r>
            <a:r>
              <a:rPr lang="de-DE" sz="2400" dirty="0" smtClean="0"/>
              <a:t> </a:t>
            </a:r>
            <a:r>
              <a:rPr lang="de-DE" sz="2400" dirty="0" err="1" smtClean="0"/>
              <a:t>for</a:t>
            </a:r>
            <a:r>
              <a:rPr lang="de-DE" sz="2400" dirty="0" smtClean="0"/>
              <a:t> TOAR </a:t>
            </a:r>
            <a:r>
              <a:rPr lang="de-DE" sz="2400" dirty="0" err="1" smtClean="0"/>
              <a:t>analyses</a:t>
            </a:r>
            <a:r>
              <a:rPr lang="de-DE" sz="2400" dirty="0" smtClean="0"/>
              <a:t> </a:t>
            </a:r>
            <a:r>
              <a:rPr lang="de-DE" sz="2400" dirty="0" err="1" smtClean="0"/>
              <a:t>to</a:t>
            </a:r>
            <a:r>
              <a:rPr lang="de-DE" sz="2400" dirty="0" smtClean="0"/>
              <a:t> </a:t>
            </a:r>
            <a:r>
              <a:rPr lang="de-DE" sz="2400" dirty="0" err="1" smtClean="0"/>
              <a:t>be</a:t>
            </a:r>
            <a:r>
              <a:rPr lang="de-DE" sz="2400" dirty="0" smtClean="0"/>
              <a:t> </a:t>
            </a:r>
            <a:r>
              <a:rPr lang="de-DE" sz="2400" dirty="0" err="1" smtClean="0"/>
              <a:t>developed</a:t>
            </a:r>
            <a:r>
              <a:rPr lang="de-DE" sz="2400" dirty="0" smtClean="0"/>
              <a:t> </a:t>
            </a:r>
            <a:r>
              <a:rPr lang="de-DE" sz="2400" dirty="0" err="1" smtClean="0"/>
              <a:t>during</a:t>
            </a:r>
            <a:r>
              <a:rPr lang="de-DE" sz="2400" dirty="0" smtClean="0"/>
              <a:t> Jülich </a:t>
            </a:r>
            <a:r>
              <a:rPr lang="de-DE" sz="2400" dirty="0" err="1" smtClean="0"/>
              <a:t>workshop</a:t>
            </a:r>
            <a:endParaRPr lang="de-DE" sz="2400" dirty="0" smtClean="0"/>
          </a:p>
        </p:txBody>
      </p:sp>
      <p:sp>
        <p:nvSpPr>
          <p:cNvPr id="4" name="Textfeld 3"/>
          <p:cNvSpPr txBox="1"/>
          <p:nvPr/>
        </p:nvSpPr>
        <p:spPr>
          <a:xfrm>
            <a:off x="685800" y="5477933"/>
            <a:ext cx="8216865" cy="646331"/>
          </a:xfrm>
          <a:prstGeom prst="rect">
            <a:avLst/>
          </a:prstGeom>
          <a:noFill/>
        </p:spPr>
        <p:txBody>
          <a:bodyPr wrap="none" rtlCol="0">
            <a:spAutoFit/>
          </a:bodyPr>
          <a:lstStyle/>
          <a:p>
            <a:r>
              <a:rPr lang="de-DE" dirty="0" smtClean="0">
                <a:solidFill>
                  <a:srgbClr val="FF0000"/>
                </a:solidFill>
                <a:sym typeface="Wingdings" panose="05000000000000000000" pitchFamily="2" charset="2"/>
              </a:rPr>
              <a:t> Report-out on </a:t>
            </a:r>
            <a:r>
              <a:rPr lang="de-DE" dirty="0" err="1" smtClean="0">
                <a:solidFill>
                  <a:srgbClr val="FF0000"/>
                </a:solidFill>
                <a:sym typeface="Wingdings" panose="05000000000000000000" pitchFamily="2" charset="2"/>
              </a:rPr>
              <a:t>prioritizing</a:t>
            </a:r>
            <a:r>
              <a:rPr lang="de-DE" dirty="0" smtClean="0">
                <a:solidFill>
                  <a:srgbClr val="FF0000"/>
                </a:solidFill>
                <a:sym typeface="Wingdings" panose="05000000000000000000" pitchFamily="2" charset="2"/>
              </a:rPr>
              <a:t> </a:t>
            </a:r>
            <a:r>
              <a:rPr lang="de-DE" dirty="0" err="1" smtClean="0">
                <a:solidFill>
                  <a:srgbClr val="FF0000"/>
                </a:solidFill>
                <a:sym typeface="Wingdings" panose="05000000000000000000" pitchFamily="2" charset="2"/>
              </a:rPr>
              <a:t>further</a:t>
            </a:r>
            <a:r>
              <a:rPr lang="de-DE" dirty="0" smtClean="0">
                <a:solidFill>
                  <a:srgbClr val="FF0000"/>
                </a:solidFill>
                <a:sym typeface="Wingdings" panose="05000000000000000000" pitchFamily="2" charset="2"/>
              </a:rPr>
              <a:t> </a:t>
            </a:r>
            <a:r>
              <a:rPr lang="de-DE" dirty="0" err="1" smtClean="0">
                <a:solidFill>
                  <a:srgbClr val="FF0000"/>
                </a:solidFill>
                <a:sym typeface="Wingdings" panose="05000000000000000000" pitchFamily="2" charset="2"/>
              </a:rPr>
              <a:t>needs</a:t>
            </a:r>
            <a:r>
              <a:rPr lang="de-DE" dirty="0" smtClean="0">
                <a:solidFill>
                  <a:srgbClr val="FF0000"/>
                </a:solidFill>
                <a:sym typeface="Wingdings" panose="05000000000000000000" pitchFamily="2" charset="2"/>
              </a:rPr>
              <a:t> </a:t>
            </a:r>
            <a:r>
              <a:rPr lang="de-DE" dirty="0" err="1" smtClean="0">
                <a:solidFill>
                  <a:srgbClr val="FF0000"/>
                </a:solidFill>
                <a:sym typeface="Wingdings" panose="05000000000000000000" pitchFamily="2" charset="2"/>
              </a:rPr>
              <a:t>for</a:t>
            </a:r>
            <a:r>
              <a:rPr lang="de-DE" dirty="0" smtClean="0">
                <a:solidFill>
                  <a:srgbClr val="FF0000"/>
                </a:solidFill>
                <a:sym typeface="Wingdings" panose="05000000000000000000" pitchFamily="2" charset="2"/>
              </a:rPr>
              <a:t> TOAR </a:t>
            </a:r>
            <a:r>
              <a:rPr lang="de-DE" dirty="0" err="1" smtClean="0">
                <a:solidFill>
                  <a:srgbClr val="FF0000"/>
                </a:solidFill>
                <a:sym typeface="Wingdings" panose="05000000000000000000" pitchFamily="2" charset="2"/>
              </a:rPr>
              <a:t>database</a:t>
            </a:r>
            <a:r>
              <a:rPr lang="de-DE" dirty="0" smtClean="0">
                <a:solidFill>
                  <a:srgbClr val="FF0000"/>
                </a:solidFill>
                <a:sym typeface="Wingdings" panose="05000000000000000000" pitchFamily="2" charset="2"/>
              </a:rPr>
              <a:t> </a:t>
            </a:r>
            <a:r>
              <a:rPr lang="de-DE" dirty="0" err="1" smtClean="0">
                <a:solidFill>
                  <a:srgbClr val="FF0000"/>
                </a:solidFill>
                <a:sym typeface="Wingdings" panose="05000000000000000000" pitchFamily="2" charset="2"/>
              </a:rPr>
              <a:t>and</a:t>
            </a:r>
            <a:r>
              <a:rPr lang="de-DE" dirty="0" smtClean="0">
                <a:solidFill>
                  <a:srgbClr val="FF0000"/>
                </a:solidFill>
                <a:sym typeface="Wingdings" panose="05000000000000000000" pitchFamily="2" charset="2"/>
              </a:rPr>
              <a:t> JOIN web </a:t>
            </a:r>
            <a:r>
              <a:rPr lang="de-DE" dirty="0" err="1" smtClean="0">
                <a:solidFill>
                  <a:srgbClr val="FF0000"/>
                </a:solidFill>
                <a:sym typeface="Wingdings" panose="05000000000000000000" pitchFamily="2" charset="2"/>
              </a:rPr>
              <a:t>interface</a:t>
            </a:r>
            <a:r>
              <a:rPr lang="de-DE" dirty="0" smtClean="0">
                <a:solidFill>
                  <a:srgbClr val="FF0000"/>
                </a:solidFill>
                <a:sym typeface="Wingdings" panose="05000000000000000000" pitchFamily="2" charset="2"/>
              </a:rPr>
              <a:t/>
            </a:r>
            <a:br>
              <a:rPr lang="de-DE" dirty="0" smtClean="0">
                <a:solidFill>
                  <a:srgbClr val="FF0000"/>
                </a:solidFill>
                <a:sym typeface="Wingdings" panose="05000000000000000000" pitchFamily="2" charset="2"/>
              </a:rPr>
            </a:br>
            <a:r>
              <a:rPr lang="de-DE" dirty="0" smtClean="0">
                <a:solidFill>
                  <a:srgbClr val="FF0000"/>
                </a:solidFill>
                <a:sym typeface="Wingdings" panose="05000000000000000000" pitchFamily="2" charset="2"/>
              </a:rPr>
              <a:t>     </a:t>
            </a:r>
            <a:r>
              <a:rPr lang="de-DE" dirty="0" err="1" smtClean="0">
                <a:solidFill>
                  <a:srgbClr val="FF0000"/>
                </a:solidFill>
                <a:sym typeface="Wingdings" panose="05000000000000000000" pitchFamily="2" charset="2"/>
              </a:rPr>
              <a:t>Wednesday</a:t>
            </a:r>
            <a:r>
              <a:rPr lang="de-DE" dirty="0" smtClean="0">
                <a:solidFill>
                  <a:srgbClr val="FF0000"/>
                </a:solidFill>
                <a:sym typeface="Wingdings" panose="05000000000000000000" pitchFamily="2" charset="2"/>
              </a:rPr>
              <a:t>, 11:00 am</a:t>
            </a:r>
            <a:endParaRPr lang="de-DE" dirty="0">
              <a:solidFill>
                <a:srgbClr val="FF0000"/>
              </a:solidFill>
            </a:endParaRPr>
          </a:p>
        </p:txBody>
      </p:sp>
    </p:spTree>
    <p:extLst>
      <p:ext uri="{BB962C8B-B14F-4D97-AF65-F5344CB8AC3E}">
        <p14:creationId xmlns:p14="http://schemas.microsoft.com/office/powerpoint/2010/main" val="21460197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feld 4"/>
          <p:cNvSpPr txBox="1"/>
          <p:nvPr/>
        </p:nvSpPr>
        <p:spPr>
          <a:xfrm>
            <a:off x="129472" y="6344157"/>
            <a:ext cx="4057002" cy="415494"/>
          </a:xfrm>
          <a:prstGeom prst="rect">
            <a:avLst/>
          </a:prstGeom>
          <a:noFill/>
        </p:spPr>
        <p:txBody>
          <a:bodyPr wrap="none" lIns="121917" tIns="60958" rIns="121917" bIns="60958" rtlCol="0">
            <a:spAutoFit/>
          </a:bodyPr>
          <a:lstStyle/>
          <a:p>
            <a:r>
              <a:rPr lang="de-DE" sz="1900" dirty="0" err="1">
                <a:solidFill>
                  <a:schemeClr val="bg1"/>
                </a:solidFill>
              </a:rPr>
              <a:t>Gosan</a:t>
            </a:r>
            <a:r>
              <a:rPr lang="de-DE" sz="1900" dirty="0">
                <a:solidFill>
                  <a:schemeClr val="bg1"/>
                </a:solidFill>
              </a:rPr>
              <a:t> </a:t>
            </a:r>
            <a:r>
              <a:rPr lang="de-DE" sz="1900" dirty="0" err="1">
                <a:solidFill>
                  <a:schemeClr val="bg1"/>
                </a:solidFill>
              </a:rPr>
              <a:t>station</a:t>
            </a:r>
            <a:r>
              <a:rPr lang="de-DE" sz="1900" dirty="0">
                <a:solidFill>
                  <a:schemeClr val="bg1"/>
                </a:solidFill>
              </a:rPr>
              <a:t>, </a:t>
            </a:r>
            <a:r>
              <a:rPr lang="de-DE" sz="1900" dirty="0" err="1">
                <a:solidFill>
                  <a:schemeClr val="bg1"/>
                </a:solidFill>
              </a:rPr>
              <a:t>Jeju</a:t>
            </a:r>
            <a:r>
              <a:rPr lang="de-DE" sz="1900" dirty="0">
                <a:solidFill>
                  <a:schemeClr val="bg1"/>
                </a:solidFill>
              </a:rPr>
              <a:t> </a:t>
            </a:r>
            <a:r>
              <a:rPr lang="de-DE" sz="1900" dirty="0" err="1">
                <a:solidFill>
                  <a:schemeClr val="bg1"/>
                </a:solidFill>
              </a:rPr>
              <a:t>island</a:t>
            </a:r>
            <a:r>
              <a:rPr lang="de-DE" sz="1900" dirty="0">
                <a:solidFill>
                  <a:schemeClr val="bg1"/>
                </a:solidFill>
              </a:rPr>
              <a:t>, South Korea</a:t>
            </a:r>
          </a:p>
        </p:txBody>
      </p:sp>
      <p:sp>
        <p:nvSpPr>
          <p:cNvPr id="6" name="Textfeld 5"/>
          <p:cNvSpPr txBox="1"/>
          <p:nvPr/>
        </p:nvSpPr>
        <p:spPr>
          <a:xfrm>
            <a:off x="1979825" y="409651"/>
            <a:ext cx="4716178" cy="943848"/>
          </a:xfrm>
          <a:prstGeom prst="rect">
            <a:avLst/>
          </a:prstGeom>
          <a:noFill/>
        </p:spPr>
        <p:txBody>
          <a:bodyPr wrap="square" lIns="121917" tIns="60958" rIns="121917" bIns="60958" rtlCol="0">
            <a:spAutoFit/>
          </a:bodyPr>
          <a:lstStyle/>
          <a:p>
            <a:pPr algn="ctr"/>
            <a:r>
              <a:rPr lang="de-DE" sz="53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THANK YOU!</a:t>
            </a:r>
          </a:p>
        </p:txBody>
      </p:sp>
    </p:spTree>
    <p:extLst>
      <p:ext uri="{BB962C8B-B14F-4D97-AF65-F5344CB8AC3E}">
        <p14:creationId xmlns:p14="http://schemas.microsoft.com/office/powerpoint/2010/main" val="38721807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011878"/>
          </a:xfrm>
        </p:spPr>
        <p:txBody>
          <a:bodyPr>
            <a:normAutofit/>
          </a:bodyPr>
          <a:lstStyle/>
          <a:p>
            <a:r>
              <a:rPr lang="en-US" sz="4000" dirty="0" smtClean="0"/>
              <a:t>The TOAR surface ozone database</a:t>
            </a:r>
            <a:endParaRPr lang="de-DE" sz="2800" dirty="0"/>
          </a:p>
        </p:txBody>
      </p:sp>
      <p:sp>
        <p:nvSpPr>
          <p:cNvPr id="3" name="Textfeld 2"/>
          <p:cNvSpPr txBox="1"/>
          <p:nvPr/>
        </p:nvSpPr>
        <p:spPr>
          <a:xfrm>
            <a:off x="14269" y="31234"/>
            <a:ext cx="3302892" cy="369332"/>
          </a:xfrm>
          <a:prstGeom prst="rect">
            <a:avLst/>
          </a:prstGeom>
          <a:noFill/>
        </p:spPr>
        <p:txBody>
          <a:bodyPr wrap="none" rtlCol="0">
            <a:spAutoFit/>
          </a:bodyPr>
          <a:lstStyle/>
          <a:p>
            <a:r>
              <a:rPr lang="en-US" dirty="0"/>
              <a:t>Brief Introduction for newcomers</a:t>
            </a:r>
            <a:endParaRPr lang="de-DE" dirty="0"/>
          </a:p>
        </p:txBody>
      </p:sp>
      <p:sp>
        <p:nvSpPr>
          <p:cNvPr id="7" name="Textfeld 6"/>
          <p:cNvSpPr txBox="1"/>
          <p:nvPr/>
        </p:nvSpPr>
        <p:spPr>
          <a:xfrm>
            <a:off x="525037" y="1320800"/>
            <a:ext cx="8655703" cy="2677656"/>
          </a:xfrm>
          <a:prstGeom prst="rect">
            <a:avLst/>
          </a:prstGeom>
          <a:noFill/>
        </p:spPr>
        <p:txBody>
          <a:bodyPr wrap="none" rtlCol="0">
            <a:spAutoFit/>
          </a:bodyPr>
          <a:lstStyle/>
          <a:p>
            <a:pPr marL="285750" indent="-285750">
              <a:buFont typeface="Arial" panose="020B0604020202020204" pitchFamily="34" charset="0"/>
              <a:buChar char="•"/>
            </a:pPr>
            <a:r>
              <a:rPr lang="de-DE" sz="2400" dirty="0" smtClean="0"/>
              <a:t>Relational </a:t>
            </a:r>
            <a:r>
              <a:rPr lang="de-DE" sz="2400" dirty="0" err="1" smtClean="0"/>
              <a:t>Postgresql</a:t>
            </a:r>
            <a:r>
              <a:rPr lang="de-DE" sz="2400" dirty="0" smtClean="0"/>
              <a:t> </a:t>
            </a:r>
            <a:r>
              <a:rPr lang="de-DE" sz="2400" dirty="0" err="1" smtClean="0"/>
              <a:t>database</a:t>
            </a:r>
            <a:r>
              <a:rPr lang="de-DE" sz="2400" dirty="0" smtClean="0"/>
              <a:t> (= fast!)</a:t>
            </a:r>
          </a:p>
          <a:p>
            <a:pPr marL="285750" indent="-285750">
              <a:buFont typeface="Arial" panose="020B0604020202020204" pitchFamily="34" charset="0"/>
              <a:buChar char="•"/>
            </a:pPr>
            <a:r>
              <a:rPr lang="de-DE" sz="2400" dirty="0" err="1" smtClean="0"/>
              <a:t>Physical</a:t>
            </a:r>
            <a:r>
              <a:rPr lang="de-DE" sz="2400" dirty="0" smtClean="0"/>
              <a:t> </a:t>
            </a:r>
            <a:r>
              <a:rPr lang="de-DE" sz="2400" dirty="0" err="1" smtClean="0"/>
              <a:t>copy</a:t>
            </a:r>
            <a:r>
              <a:rPr lang="de-DE" sz="2400" dirty="0" smtClean="0"/>
              <a:t> </a:t>
            </a:r>
            <a:r>
              <a:rPr lang="de-DE" sz="2400" dirty="0" err="1" smtClean="0"/>
              <a:t>of</a:t>
            </a:r>
            <a:r>
              <a:rPr lang="de-DE" sz="2400" dirty="0" smtClean="0"/>
              <a:t> </a:t>
            </a:r>
            <a:r>
              <a:rPr lang="de-DE" sz="2400" dirty="0" err="1" smtClean="0"/>
              <a:t>data</a:t>
            </a:r>
            <a:r>
              <a:rPr lang="de-DE" sz="2400" dirty="0" smtClean="0"/>
              <a:t> </a:t>
            </a:r>
            <a:r>
              <a:rPr lang="de-DE" sz="2400" dirty="0" err="1" smtClean="0"/>
              <a:t>downloaded</a:t>
            </a:r>
            <a:r>
              <a:rPr lang="de-DE" sz="2400" dirty="0" smtClean="0"/>
              <a:t> </a:t>
            </a:r>
            <a:r>
              <a:rPr lang="de-DE" sz="2400" dirty="0" err="1" smtClean="0"/>
              <a:t>from</a:t>
            </a:r>
            <a:r>
              <a:rPr lang="de-DE" sz="2400" dirty="0" smtClean="0"/>
              <a:t> regional </a:t>
            </a:r>
            <a:r>
              <a:rPr lang="de-DE" sz="2400" dirty="0" err="1" smtClean="0"/>
              <a:t>network</a:t>
            </a:r>
            <a:r>
              <a:rPr lang="de-DE" sz="2400" dirty="0" smtClean="0"/>
              <a:t> </a:t>
            </a:r>
            <a:r>
              <a:rPr lang="de-DE" sz="2400" dirty="0" err="1" smtClean="0"/>
              <a:t>archives</a:t>
            </a:r>
            <a:endParaRPr lang="de-DE" sz="2400" dirty="0" smtClean="0"/>
          </a:p>
          <a:p>
            <a:pPr marL="285750" indent="-285750">
              <a:buFont typeface="Arial" panose="020B0604020202020204" pitchFamily="34" charset="0"/>
              <a:buChar char="•"/>
            </a:pPr>
            <a:r>
              <a:rPr lang="de-DE" sz="2400" dirty="0" smtClean="0"/>
              <a:t>Extensive </a:t>
            </a:r>
            <a:r>
              <a:rPr lang="de-DE" sz="2400" dirty="0" err="1" smtClean="0"/>
              <a:t>metadata</a:t>
            </a:r>
            <a:r>
              <a:rPr lang="de-DE" sz="2400" dirty="0" smtClean="0"/>
              <a:t> </a:t>
            </a:r>
            <a:r>
              <a:rPr lang="de-DE" sz="2400" dirty="0" err="1" smtClean="0"/>
              <a:t>to</a:t>
            </a:r>
            <a:r>
              <a:rPr lang="de-DE" sz="2400" dirty="0" smtClean="0"/>
              <a:t> </a:t>
            </a:r>
            <a:r>
              <a:rPr lang="de-DE" sz="2400" dirty="0" err="1" smtClean="0"/>
              <a:t>describe</a:t>
            </a:r>
            <a:r>
              <a:rPr lang="de-DE" sz="2400" dirty="0" smtClean="0"/>
              <a:t> </a:t>
            </a:r>
            <a:r>
              <a:rPr lang="de-DE" sz="2400" dirty="0" err="1" smtClean="0"/>
              <a:t>stations</a:t>
            </a:r>
            <a:r>
              <a:rPr lang="de-DE" sz="2400" dirty="0" smtClean="0"/>
              <a:t> </a:t>
            </a:r>
            <a:r>
              <a:rPr lang="de-DE" sz="2400" dirty="0" err="1" smtClean="0"/>
              <a:t>and</a:t>
            </a:r>
            <a:r>
              <a:rPr lang="de-DE" sz="2400" dirty="0" smtClean="0"/>
              <a:t> „</a:t>
            </a:r>
            <a:r>
              <a:rPr lang="de-DE" sz="2400" dirty="0" err="1" smtClean="0"/>
              <a:t>parameter</a:t>
            </a:r>
            <a:r>
              <a:rPr lang="de-DE" sz="2400" dirty="0" smtClean="0"/>
              <a:t> </a:t>
            </a:r>
            <a:r>
              <a:rPr lang="de-DE" sz="2400" dirty="0" err="1" smtClean="0"/>
              <a:t>series</a:t>
            </a:r>
            <a:r>
              <a:rPr lang="de-DE" sz="2400" dirty="0" smtClean="0"/>
              <a:t>“</a:t>
            </a:r>
          </a:p>
          <a:p>
            <a:pPr marL="285750" indent="-285750">
              <a:buFont typeface="Arial" panose="020B0604020202020204" pitchFamily="34" charset="0"/>
              <a:buChar char="•"/>
            </a:pPr>
            <a:r>
              <a:rPr lang="de-DE" sz="2400" dirty="0" err="1" smtClean="0"/>
              <a:t>Relatively</a:t>
            </a:r>
            <a:r>
              <a:rPr lang="de-DE" sz="2400" dirty="0" smtClean="0"/>
              <a:t> flexible </a:t>
            </a:r>
            <a:r>
              <a:rPr lang="de-DE" sz="2400" dirty="0" err="1" smtClean="0"/>
              <a:t>data</a:t>
            </a:r>
            <a:r>
              <a:rPr lang="de-DE" sz="2400" dirty="0" smtClean="0"/>
              <a:t> </a:t>
            </a:r>
            <a:r>
              <a:rPr lang="de-DE" sz="2400" dirty="0" err="1" smtClean="0"/>
              <a:t>model</a:t>
            </a:r>
            <a:r>
              <a:rPr lang="de-DE" sz="2400" dirty="0" smtClean="0"/>
              <a:t> </a:t>
            </a:r>
            <a:br>
              <a:rPr lang="de-DE" sz="2400" dirty="0" smtClean="0"/>
            </a:br>
            <a:r>
              <a:rPr lang="de-DE" sz="2400" dirty="0" smtClean="0"/>
              <a:t>(multi-parameter, </a:t>
            </a:r>
            <a:r>
              <a:rPr lang="de-DE" sz="2400" dirty="0" err="1" smtClean="0"/>
              <a:t>several</a:t>
            </a:r>
            <a:r>
              <a:rPr lang="de-DE" sz="2400" dirty="0" smtClean="0"/>
              <a:t> </a:t>
            </a:r>
            <a:r>
              <a:rPr lang="de-DE" sz="2400" dirty="0" err="1" smtClean="0"/>
              <a:t>series</a:t>
            </a:r>
            <a:r>
              <a:rPr lang="de-DE" sz="2400" dirty="0" smtClean="0"/>
              <a:t> per </a:t>
            </a:r>
            <a:r>
              <a:rPr lang="de-DE" sz="2400" dirty="0" err="1" smtClean="0"/>
              <a:t>parameter</a:t>
            </a:r>
            <a:r>
              <a:rPr lang="de-DE" sz="2400" dirty="0" smtClean="0"/>
              <a:t> </a:t>
            </a:r>
            <a:r>
              <a:rPr lang="de-DE" sz="2400" dirty="0" err="1" smtClean="0"/>
              <a:t>and</a:t>
            </a:r>
            <a:r>
              <a:rPr lang="de-DE" sz="2400" dirty="0" smtClean="0"/>
              <a:t> </a:t>
            </a:r>
            <a:r>
              <a:rPr lang="de-DE" sz="2400" dirty="0" err="1" smtClean="0"/>
              <a:t>station</a:t>
            </a:r>
            <a:r>
              <a:rPr lang="de-DE" sz="2400" dirty="0" smtClean="0"/>
              <a:t>, etc.)</a:t>
            </a:r>
          </a:p>
          <a:p>
            <a:pPr marL="285750" indent="-285750">
              <a:buFont typeface="Arial" panose="020B0604020202020204" pitchFamily="34" charset="0"/>
              <a:buChar char="•"/>
            </a:pPr>
            <a:r>
              <a:rPr lang="de-DE" sz="2400" dirty="0" smtClean="0"/>
              <a:t>Primary </a:t>
            </a:r>
            <a:r>
              <a:rPr lang="de-DE" sz="2400" dirty="0" err="1" smtClean="0"/>
              <a:t>access</a:t>
            </a:r>
            <a:r>
              <a:rPr lang="de-DE" sz="2400" dirty="0" smtClean="0"/>
              <a:t> via Python </a:t>
            </a:r>
            <a:r>
              <a:rPr lang="de-DE" sz="2400" dirty="0" err="1" smtClean="0"/>
              <a:t>library</a:t>
            </a:r>
            <a:r>
              <a:rPr lang="de-DE" sz="2400" dirty="0" smtClean="0"/>
              <a:t> (also </a:t>
            </a:r>
            <a:r>
              <a:rPr lang="de-DE" sz="2400" dirty="0" err="1" smtClean="0"/>
              <a:t>used</a:t>
            </a:r>
            <a:r>
              <a:rPr lang="de-DE" sz="2400" dirty="0" smtClean="0"/>
              <a:t> in JOIN)</a:t>
            </a:r>
          </a:p>
          <a:p>
            <a:pPr marL="285750" indent="-285750">
              <a:buFont typeface="Arial" panose="020B0604020202020204" pitchFamily="34" charset="0"/>
              <a:buChar char="•"/>
            </a:pPr>
            <a:r>
              <a:rPr lang="de-DE" sz="2400" dirty="0" smtClean="0"/>
              <a:t>REST </a:t>
            </a:r>
            <a:r>
              <a:rPr lang="de-DE" sz="2400" dirty="0" err="1" smtClean="0"/>
              <a:t>interface</a:t>
            </a:r>
            <a:r>
              <a:rPr lang="de-DE" sz="2400" dirty="0" smtClean="0"/>
              <a:t> </a:t>
            </a:r>
            <a:r>
              <a:rPr lang="de-DE" sz="2400" dirty="0" err="1" smtClean="0"/>
              <a:t>for</a:t>
            </a:r>
            <a:r>
              <a:rPr lang="de-DE" sz="2400" dirty="0" smtClean="0"/>
              <a:t> </a:t>
            </a:r>
            <a:r>
              <a:rPr lang="de-DE" sz="2400" dirty="0" err="1" smtClean="0"/>
              <a:t>metadata</a:t>
            </a:r>
            <a:r>
              <a:rPr lang="de-DE" sz="2400" dirty="0" smtClean="0"/>
              <a:t> </a:t>
            </a:r>
            <a:r>
              <a:rPr lang="de-DE" sz="2400" dirty="0" err="1" smtClean="0"/>
              <a:t>extraction</a:t>
            </a:r>
            <a:r>
              <a:rPr lang="de-DE" sz="2400" dirty="0" smtClean="0"/>
              <a:t> (</a:t>
            </a:r>
            <a:r>
              <a:rPr lang="de-DE" sz="2400" dirty="0" err="1" smtClean="0"/>
              <a:t>to</a:t>
            </a:r>
            <a:r>
              <a:rPr lang="de-DE" sz="2400" dirty="0" smtClean="0"/>
              <a:t> </a:t>
            </a:r>
            <a:r>
              <a:rPr lang="de-DE" sz="2400" dirty="0" err="1" smtClean="0"/>
              <a:t>be</a:t>
            </a:r>
            <a:r>
              <a:rPr lang="de-DE" sz="2400" dirty="0" smtClean="0"/>
              <a:t> </a:t>
            </a:r>
            <a:r>
              <a:rPr lang="de-DE" sz="2400" dirty="0" err="1" smtClean="0"/>
              <a:t>extended</a:t>
            </a:r>
            <a:r>
              <a:rPr lang="de-DE" sz="2400" dirty="0" smtClean="0"/>
              <a:t>)</a:t>
            </a:r>
            <a:endParaRPr lang="de-DE" sz="2400" dirty="0"/>
          </a:p>
        </p:txBody>
      </p:sp>
      <p:sp>
        <p:nvSpPr>
          <p:cNvPr id="4" name="Flussdiagramm: Zentralspeicher 3"/>
          <p:cNvSpPr/>
          <p:nvPr/>
        </p:nvSpPr>
        <p:spPr>
          <a:xfrm>
            <a:off x="885825" y="4343400"/>
            <a:ext cx="1276350" cy="1917700"/>
          </a:xfrm>
          <a:prstGeom prst="flowChartInternalStorag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smtClean="0">
                <a:solidFill>
                  <a:schemeClr val="tx1"/>
                </a:solidFill>
              </a:rPr>
              <a:t>networks</a:t>
            </a:r>
            <a:endParaRPr lang="de-DE" sz="1600" dirty="0">
              <a:solidFill>
                <a:schemeClr val="tx1"/>
              </a:solidFill>
            </a:endParaRPr>
          </a:p>
        </p:txBody>
      </p:sp>
      <p:sp>
        <p:nvSpPr>
          <p:cNvPr id="6" name="Flussdiagramm: Zentralspeicher 5"/>
          <p:cNvSpPr/>
          <p:nvPr/>
        </p:nvSpPr>
        <p:spPr>
          <a:xfrm>
            <a:off x="2368276" y="4343400"/>
            <a:ext cx="1276350" cy="1917700"/>
          </a:xfrm>
          <a:prstGeom prst="flowChartInternalStorag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smtClean="0">
                <a:solidFill>
                  <a:schemeClr val="tx1"/>
                </a:solidFill>
              </a:rPr>
              <a:t>parameter</a:t>
            </a:r>
            <a:endParaRPr lang="de-DE" sz="1600" dirty="0">
              <a:solidFill>
                <a:schemeClr val="tx1"/>
              </a:solidFill>
            </a:endParaRPr>
          </a:p>
        </p:txBody>
      </p:sp>
      <p:sp>
        <p:nvSpPr>
          <p:cNvPr id="8" name="Flussdiagramm: Zentralspeicher 7"/>
          <p:cNvSpPr/>
          <p:nvPr/>
        </p:nvSpPr>
        <p:spPr>
          <a:xfrm>
            <a:off x="3850727" y="4343400"/>
            <a:ext cx="1276350" cy="1917700"/>
          </a:xfrm>
          <a:prstGeom prst="flowChartInternalStorag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smtClean="0">
                <a:solidFill>
                  <a:schemeClr val="tx1"/>
                </a:solidFill>
              </a:rPr>
              <a:t>stations</a:t>
            </a:r>
            <a:endParaRPr lang="de-DE" sz="1600" dirty="0">
              <a:solidFill>
                <a:schemeClr val="tx1"/>
              </a:solidFill>
            </a:endParaRPr>
          </a:p>
        </p:txBody>
      </p:sp>
      <p:sp>
        <p:nvSpPr>
          <p:cNvPr id="9" name="Flussdiagramm: Zentralspeicher 8"/>
          <p:cNvSpPr/>
          <p:nvPr/>
        </p:nvSpPr>
        <p:spPr>
          <a:xfrm>
            <a:off x="5333177" y="4343400"/>
            <a:ext cx="1276350" cy="1917700"/>
          </a:xfrm>
          <a:prstGeom prst="flowChartInternalStorag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smtClean="0">
                <a:solidFill>
                  <a:schemeClr val="tx1"/>
                </a:solidFill>
              </a:rPr>
              <a:t>parameter</a:t>
            </a:r>
            <a:endParaRPr lang="de-DE" sz="1600" dirty="0" smtClean="0">
              <a:solidFill>
                <a:schemeClr val="tx1"/>
              </a:solidFill>
            </a:endParaRPr>
          </a:p>
          <a:p>
            <a:pPr algn="ctr"/>
            <a:r>
              <a:rPr lang="de-DE" sz="1600" dirty="0" err="1" smtClean="0">
                <a:solidFill>
                  <a:schemeClr val="tx1"/>
                </a:solidFill>
              </a:rPr>
              <a:t>series</a:t>
            </a:r>
            <a:endParaRPr lang="de-DE" sz="1600" dirty="0">
              <a:solidFill>
                <a:schemeClr val="tx1"/>
              </a:solidFill>
            </a:endParaRPr>
          </a:p>
        </p:txBody>
      </p:sp>
      <p:sp>
        <p:nvSpPr>
          <p:cNvPr id="10" name="Flussdiagramm: Zentralspeicher 9"/>
          <p:cNvSpPr/>
          <p:nvPr/>
        </p:nvSpPr>
        <p:spPr>
          <a:xfrm>
            <a:off x="6815627" y="4343400"/>
            <a:ext cx="1276350" cy="1917700"/>
          </a:xfrm>
          <a:prstGeom prst="flowChartInternalStorag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solidFill>
                  <a:schemeClr val="tx1"/>
                </a:solidFill>
              </a:rPr>
              <a:t>o3_hourly</a:t>
            </a:r>
            <a:endParaRPr lang="de-DE" sz="1600" dirty="0">
              <a:solidFill>
                <a:schemeClr val="tx1"/>
              </a:solidFill>
            </a:endParaRPr>
          </a:p>
        </p:txBody>
      </p:sp>
      <p:sp>
        <p:nvSpPr>
          <p:cNvPr id="11" name="Flussdiagramm: Zentralspeicher 10"/>
          <p:cNvSpPr/>
          <p:nvPr/>
        </p:nvSpPr>
        <p:spPr>
          <a:xfrm>
            <a:off x="6929927" y="4495800"/>
            <a:ext cx="1276350" cy="1917700"/>
          </a:xfrm>
          <a:prstGeom prst="flowChartInternalStorag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solidFill>
                  <a:schemeClr val="tx1"/>
                </a:solidFill>
              </a:rPr>
              <a:t>o3_hourly</a:t>
            </a:r>
            <a:endParaRPr lang="de-DE" sz="1600" dirty="0">
              <a:solidFill>
                <a:schemeClr val="tx1"/>
              </a:solidFill>
            </a:endParaRPr>
          </a:p>
        </p:txBody>
      </p:sp>
      <p:sp>
        <p:nvSpPr>
          <p:cNvPr id="12" name="Flussdiagramm: Zentralspeicher 11"/>
          <p:cNvSpPr/>
          <p:nvPr/>
        </p:nvSpPr>
        <p:spPr>
          <a:xfrm>
            <a:off x="7044227" y="4648200"/>
            <a:ext cx="1276350" cy="1917700"/>
          </a:xfrm>
          <a:prstGeom prst="flowChartInternalStorag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solidFill>
                  <a:schemeClr val="tx1"/>
                </a:solidFill>
              </a:rPr>
              <a:t>o3_hourly</a:t>
            </a:r>
            <a:endParaRPr lang="de-DE" sz="1600" dirty="0">
              <a:solidFill>
                <a:schemeClr val="tx1"/>
              </a:solidFill>
            </a:endParaRPr>
          </a:p>
        </p:txBody>
      </p:sp>
      <p:sp>
        <p:nvSpPr>
          <p:cNvPr id="13" name="Flussdiagramm: Zentralspeicher 12"/>
          <p:cNvSpPr/>
          <p:nvPr/>
        </p:nvSpPr>
        <p:spPr>
          <a:xfrm>
            <a:off x="7158527" y="4800600"/>
            <a:ext cx="1276350" cy="1917700"/>
          </a:xfrm>
          <a:prstGeom prst="flowChartInternalStorag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solidFill>
                  <a:schemeClr val="tx1"/>
                </a:solidFill>
              </a:rPr>
              <a:t>o3_hourly</a:t>
            </a:r>
            <a:endParaRPr lang="de-DE" sz="1600" dirty="0">
              <a:solidFill>
                <a:schemeClr val="tx1"/>
              </a:solidFill>
            </a:endParaRPr>
          </a:p>
        </p:txBody>
      </p:sp>
    </p:spTree>
    <p:extLst>
      <p:ext uri="{BB962C8B-B14F-4D97-AF65-F5344CB8AC3E}">
        <p14:creationId xmlns:p14="http://schemas.microsoft.com/office/powerpoint/2010/main" val="29753566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dirty="0" smtClean="0"/>
              <a:t>Station and series metadata</a:t>
            </a:r>
            <a:endParaRPr lang="de-DE" sz="2800" dirty="0"/>
          </a:p>
        </p:txBody>
      </p:sp>
      <p:sp>
        <p:nvSpPr>
          <p:cNvPr id="3" name="Textfeld 2"/>
          <p:cNvSpPr txBox="1"/>
          <p:nvPr/>
        </p:nvSpPr>
        <p:spPr>
          <a:xfrm>
            <a:off x="14269" y="31234"/>
            <a:ext cx="3302892" cy="369332"/>
          </a:xfrm>
          <a:prstGeom prst="rect">
            <a:avLst/>
          </a:prstGeom>
          <a:noFill/>
        </p:spPr>
        <p:txBody>
          <a:bodyPr wrap="none" rtlCol="0">
            <a:spAutoFit/>
          </a:bodyPr>
          <a:lstStyle/>
          <a:p>
            <a:r>
              <a:rPr lang="en-US" dirty="0"/>
              <a:t>Brief Introduction for newcomers</a:t>
            </a:r>
            <a:endParaRPr lang="de-DE" dirty="0"/>
          </a:p>
        </p:txBody>
      </p:sp>
      <p:sp>
        <p:nvSpPr>
          <p:cNvPr id="7" name="Textfeld 6"/>
          <p:cNvSpPr txBox="1"/>
          <p:nvPr/>
        </p:nvSpPr>
        <p:spPr>
          <a:xfrm>
            <a:off x="278853" y="1316892"/>
            <a:ext cx="3624931" cy="5355312"/>
          </a:xfrm>
          <a:prstGeom prst="rect">
            <a:avLst/>
          </a:prstGeom>
          <a:noFill/>
          <a:ln>
            <a:solidFill>
              <a:srgbClr val="C00000"/>
            </a:solidFill>
          </a:ln>
        </p:spPr>
        <p:txBody>
          <a:bodyPr wrap="square" rtlCol="0">
            <a:spAutoFit/>
          </a:bodyPr>
          <a:lstStyle/>
          <a:p>
            <a:r>
              <a:rPr lang="de-DE" b="1" dirty="0" err="1" smtClean="0"/>
              <a:t>Stations</a:t>
            </a:r>
            <a:endParaRPr lang="de-DE" b="1" dirty="0" smtClean="0"/>
          </a:p>
          <a:p>
            <a:r>
              <a:rPr lang="de-DE" i="1" dirty="0" err="1" smtClean="0"/>
              <a:t>numid</a:t>
            </a:r>
            <a:endParaRPr lang="de-DE" i="1" dirty="0" smtClean="0"/>
          </a:p>
          <a:p>
            <a:r>
              <a:rPr lang="de-DE" dirty="0" err="1" smtClean="0"/>
              <a:t>network_name</a:t>
            </a:r>
            <a:endParaRPr lang="de-DE" dirty="0" smtClean="0"/>
          </a:p>
          <a:p>
            <a:r>
              <a:rPr lang="de-DE" dirty="0" err="1" smtClean="0"/>
              <a:t>station_id</a:t>
            </a:r>
            <a:endParaRPr lang="de-DE" dirty="0" smtClean="0"/>
          </a:p>
          <a:p>
            <a:r>
              <a:rPr lang="de-DE" dirty="0" err="1" smtClean="0"/>
              <a:t>station_local_id</a:t>
            </a:r>
            <a:endParaRPr lang="de-DE" dirty="0" smtClean="0"/>
          </a:p>
          <a:p>
            <a:r>
              <a:rPr lang="de-DE" dirty="0" err="1" smtClean="0"/>
              <a:t>station_type</a:t>
            </a:r>
            <a:endParaRPr lang="de-DE" dirty="0" smtClean="0"/>
          </a:p>
          <a:p>
            <a:r>
              <a:rPr lang="de-DE" dirty="0" err="1" smtClean="0"/>
              <a:t>station_type_of_area</a:t>
            </a:r>
            <a:endParaRPr lang="de-DE" dirty="0" smtClean="0"/>
          </a:p>
          <a:p>
            <a:r>
              <a:rPr lang="de-DE" dirty="0" err="1" smtClean="0"/>
              <a:t>station_category</a:t>
            </a:r>
            <a:endParaRPr lang="de-DE" dirty="0" smtClean="0"/>
          </a:p>
          <a:p>
            <a:r>
              <a:rPr lang="de-DE" dirty="0" err="1" smtClean="0"/>
              <a:t>station_name</a:t>
            </a:r>
            <a:endParaRPr lang="de-DE" dirty="0" smtClean="0"/>
          </a:p>
          <a:p>
            <a:r>
              <a:rPr lang="de-DE" dirty="0" err="1" smtClean="0"/>
              <a:t>station_country</a:t>
            </a:r>
            <a:endParaRPr lang="de-DE" dirty="0" smtClean="0"/>
          </a:p>
          <a:p>
            <a:r>
              <a:rPr lang="de-DE" dirty="0" err="1" smtClean="0"/>
              <a:t>station_state</a:t>
            </a:r>
            <a:endParaRPr lang="de-DE" dirty="0" smtClean="0"/>
          </a:p>
          <a:p>
            <a:r>
              <a:rPr lang="de-DE" dirty="0" err="1" smtClean="0"/>
              <a:t>station_lon</a:t>
            </a:r>
            <a:endParaRPr lang="de-DE" dirty="0" smtClean="0"/>
          </a:p>
          <a:p>
            <a:r>
              <a:rPr lang="de-DE" dirty="0" err="1" smtClean="0"/>
              <a:t>station_lat</a:t>
            </a:r>
            <a:endParaRPr lang="de-DE" dirty="0" smtClean="0"/>
          </a:p>
          <a:p>
            <a:r>
              <a:rPr lang="de-DE" dirty="0" err="1" smtClean="0"/>
              <a:t>station_alt</a:t>
            </a:r>
            <a:endParaRPr lang="de-DE" dirty="0" smtClean="0"/>
          </a:p>
          <a:p>
            <a:r>
              <a:rPr lang="de-DE" dirty="0" err="1" smtClean="0"/>
              <a:t>station_timezone</a:t>
            </a:r>
            <a:endParaRPr lang="de-DE" dirty="0" smtClean="0"/>
          </a:p>
          <a:p>
            <a:r>
              <a:rPr lang="de-DE" dirty="0" err="1" smtClean="0"/>
              <a:t>station_population_density</a:t>
            </a:r>
            <a:endParaRPr lang="de-DE" dirty="0" smtClean="0"/>
          </a:p>
          <a:p>
            <a:r>
              <a:rPr lang="de-DE" i="1" dirty="0" smtClean="0"/>
              <a:t>(</a:t>
            </a:r>
            <a:r>
              <a:rPr lang="de-DE" i="1" dirty="0" err="1" smtClean="0"/>
              <a:t>station_nighttime_light_intensity</a:t>
            </a:r>
            <a:r>
              <a:rPr lang="de-DE" i="1" dirty="0" smtClean="0"/>
              <a:t>)</a:t>
            </a:r>
          </a:p>
          <a:p>
            <a:r>
              <a:rPr lang="de-DE" i="1" dirty="0" smtClean="0"/>
              <a:t>(</a:t>
            </a:r>
            <a:r>
              <a:rPr lang="de-DE" i="1" dirty="0" err="1" smtClean="0"/>
              <a:t>station_climatic_zone</a:t>
            </a:r>
            <a:r>
              <a:rPr lang="de-DE" i="1" dirty="0" smtClean="0"/>
              <a:t>)</a:t>
            </a:r>
          </a:p>
          <a:p>
            <a:r>
              <a:rPr lang="de-DE" i="1" dirty="0" smtClean="0"/>
              <a:t>(</a:t>
            </a:r>
            <a:r>
              <a:rPr lang="de-DE" i="1" dirty="0" err="1" smtClean="0"/>
              <a:t>station_crop_types</a:t>
            </a:r>
            <a:r>
              <a:rPr lang="de-DE" i="1" dirty="0" smtClean="0"/>
              <a:t>)</a:t>
            </a:r>
            <a:endParaRPr lang="de-DE" i="1" dirty="0"/>
          </a:p>
        </p:txBody>
      </p:sp>
      <p:sp>
        <p:nvSpPr>
          <p:cNvPr id="14" name="Textfeld 13"/>
          <p:cNvSpPr txBox="1"/>
          <p:nvPr/>
        </p:nvSpPr>
        <p:spPr>
          <a:xfrm>
            <a:off x="4041960" y="1316892"/>
            <a:ext cx="4937917" cy="5355312"/>
          </a:xfrm>
          <a:prstGeom prst="rect">
            <a:avLst/>
          </a:prstGeom>
          <a:noFill/>
          <a:ln>
            <a:solidFill>
              <a:srgbClr val="C00000"/>
            </a:solidFill>
          </a:ln>
        </p:spPr>
        <p:txBody>
          <a:bodyPr wrap="square" rtlCol="0">
            <a:spAutoFit/>
          </a:bodyPr>
          <a:lstStyle/>
          <a:p>
            <a:r>
              <a:rPr lang="de-DE" b="1" dirty="0" err="1" smtClean="0"/>
              <a:t>Parameter_series</a:t>
            </a:r>
            <a:endParaRPr lang="de-DE" b="1" dirty="0" smtClean="0"/>
          </a:p>
          <a:p>
            <a:r>
              <a:rPr lang="de-DE" dirty="0" err="1"/>
              <a:t>id</a:t>
            </a:r>
            <a:endParaRPr lang="de-DE" dirty="0"/>
          </a:p>
          <a:p>
            <a:r>
              <a:rPr lang="de-DE" dirty="0" err="1"/>
              <a:t>station_numid</a:t>
            </a:r>
            <a:endParaRPr lang="de-DE" dirty="0"/>
          </a:p>
          <a:p>
            <a:r>
              <a:rPr lang="de-DE" dirty="0" err="1"/>
              <a:t>parameter_label</a:t>
            </a:r>
            <a:endParaRPr lang="de-DE" dirty="0"/>
          </a:p>
          <a:p>
            <a:r>
              <a:rPr lang="de-DE" dirty="0" err="1"/>
              <a:t>parameter_name</a:t>
            </a:r>
            <a:endParaRPr lang="de-DE" dirty="0"/>
          </a:p>
          <a:p>
            <a:r>
              <a:rPr lang="de-DE" dirty="0" err="1"/>
              <a:t>parameter_attribute</a:t>
            </a:r>
            <a:endParaRPr lang="de-DE" dirty="0"/>
          </a:p>
          <a:p>
            <a:r>
              <a:rPr lang="de-DE" dirty="0" err="1"/>
              <a:t>parameter_sampling_type</a:t>
            </a:r>
            <a:endParaRPr lang="de-DE" dirty="0"/>
          </a:p>
          <a:p>
            <a:r>
              <a:rPr lang="de-DE" dirty="0" err="1"/>
              <a:t>parameter_measurement_method</a:t>
            </a:r>
            <a:endParaRPr lang="de-DE" dirty="0"/>
          </a:p>
          <a:p>
            <a:r>
              <a:rPr lang="de-DE" dirty="0" err="1"/>
              <a:t>parameter_original_units</a:t>
            </a:r>
            <a:endParaRPr lang="de-DE" dirty="0"/>
          </a:p>
          <a:p>
            <a:r>
              <a:rPr lang="de-DE" dirty="0" err="1"/>
              <a:t>parameter_calibration</a:t>
            </a:r>
            <a:endParaRPr lang="de-DE" dirty="0"/>
          </a:p>
          <a:p>
            <a:r>
              <a:rPr lang="de-DE" dirty="0" err="1"/>
              <a:t>parameter_contributor_shortname</a:t>
            </a:r>
            <a:endParaRPr lang="de-DE" dirty="0"/>
          </a:p>
          <a:p>
            <a:r>
              <a:rPr lang="de-DE" dirty="0" err="1"/>
              <a:t>parameter_contributor</a:t>
            </a:r>
            <a:endParaRPr lang="de-DE" dirty="0"/>
          </a:p>
          <a:p>
            <a:r>
              <a:rPr lang="de-DE" dirty="0" err="1"/>
              <a:t>parameter_contributor_country</a:t>
            </a:r>
            <a:endParaRPr lang="de-DE" dirty="0"/>
          </a:p>
          <a:p>
            <a:r>
              <a:rPr lang="de-DE" dirty="0" err="1"/>
              <a:t>parameter_dataset_type</a:t>
            </a:r>
            <a:endParaRPr lang="de-DE" dirty="0"/>
          </a:p>
          <a:p>
            <a:r>
              <a:rPr lang="de-DE" dirty="0" err="1"/>
              <a:t>parameter_status</a:t>
            </a:r>
            <a:endParaRPr lang="de-DE" dirty="0"/>
          </a:p>
          <a:p>
            <a:r>
              <a:rPr lang="de-DE" dirty="0" err="1"/>
              <a:t>comments</a:t>
            </a:r>
            <a:endParaRPr lang="de-DE" dirty="0"/>
          </a:p>
          <a:p>
            <a:r>
              <a:rPr lang="de-DE" dirty="0" err="1"/>
              <a:t>creation_date</a:t>
            </a:r>
            <a:endParaRPr lang="de-DE" dirty="0"/>
          </a:p>
          <a:p>
            <a:r>
              <a:rPr lang="de-DE" dirty="0" err="1" smtClean="0"/>
              <a:t>modification_date</a:t>
            </a:r>
            <a:endParaRPr lang="de-DE" dirty="0" smtClean="0"/>
          </a:p>
          <a:p>
            <a:endParaRPr lang="de-DE" dirty="0"/>
          </a:p>
        </p:txBody>
      </p:sp>
      <p:sp>
        <p:nvSpPr>
          <p:cNvPr id="15" name="Textfeld 14"/>
          <p:cNvSpPr txBox="1"/>
          <p:nvPr/>
        </p:nvSpPr>
        <p:spPr>
          <a:xfrm>
            <a:off x="6616427" y="5314460"/>
            <a:ext cx="2241610" cy="1200329"/>
          </a:xfrm>
          <a:prstGeom prst="rect">
            <a:avLst/>
          </a:prstGeom>
          <a:noFill/>
          <a:ln>
            <a:solidFill>
              <a:srgbClr val="C00000"/>
            </a:solidFill>
            <a:prstDash val="dash"/>
          </a:ln>
        </p:spPr>
        <p:txBody>
          <a:bodyPr wrap="square" rtlCol="0">
            <a:spAutoFit/>
          </a:bodyPr>
          <a:lstStyle/>
          <a:p>
            <a:r>
              <a:rPr lang="de-DE" dirty="0" err="1" smtClean="0"/>
              <a:t>data_start_date</a:t>
            </a:r>
            <a:endParaRPr lang="de-DE" dirty="0"/>
          </a:p>
          <a:p>
            <a:r>
              <a:rPr lang="de-DE" dirty="0" err="1"/>
              <a:t>data_end_date</a:t>
            </a:r>
            <a:endParaRPr lang="de-DE" dirty="0"/>
          </a:p>
          <a:p>
            <a:r>
              <a:rPr lang="de-DE" dirty="0" err="1"/>
              <a:t>parameter_pi</a:t>
            </a:r>
            <a:endParaRPr lang="de-DE" dirty="0"/>
          </a:p>
          <a:p>
            <a:r>
              <a:rPr lang="de-DE" dirty="0" err="1"/>
              <a:t>parameter_pi_email</a:t>
            </a:r>
            <a:endParaRPr lang="de-DE" dirty="0" smtClean="0"/>
          </a:p>
        </p:txBody>
      </p:sp>
    </p:spTree>
    <p:extLst>
      <p:ext uri="{BB962C8B-B14F-4D97-AF65-F5344CB8AC3E}">
        <p14:creationId xmlns:p14="http://schemas.microsoft.com/office/powerpoint/2010/main" val="17492529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dirty="0" smtClean="0"/>
              <a:t>Explanation of </a:t>
            </a:r>
            <a:r>
              <a:rPr lang="en-US" sz="4000" dirty="0" err="1" smtClean="0"/>
              <a:t>parameter_label</a:t>
            </a:r>
            <a:endParaRPr lang="de-DE" sz="2800" dirty="0"/>
          </a:p>
        </p:txBody>
      </p:sp>
      <p:sp>
        <p:nvSpPr>
          <p:cNvPr id="3" name="Textfeld 2"/>
          <p:cNvSpPr txBox="1"/>
          <p:nvPr/>
        </p:nvSpPr>
        <p:spPr>
          <a:xfrm>
            <a:off x="14269" y="31234"/>
            <a:ext cx="3302892" cy="369332"/>
          </a:xfrm>
          <a:prstGeom prst="rect">
            <a:avLst/>
          </a:prstGeom>
          <a:noFill/>
        </p:spPr>
        <p:txBody>
          <a:bodyPr wrap="none" rtlCol="0">
            <a:spAutoFit/>
          </a:bodyPr>
          <a:lstStyle/>
          <a:p>
            <a:r>
              <a:rPr lang="en-US" dirty="0"/>
              <a:t>Brief Introduction for newcomers</a:t>
            </a:r>
            <a:endParaRPr lang="de-DE" dirty="0"/>
          </a:p>
        </p:txBody>
      </p:sp>
      <p:sp>
        <p:nvSpPr>
          <p:cNvPr id="4" name="Textfeld 3"/>
          <p:cNvSpPr txBox="1"/>
          <p:nvPr/>
        </p:nvSpPr>
        <p:spPr>
          <a:xfrm>
            <a:off x="656492" y="1336431"/>
            <a:ext cx="6689332" cy="4893647"/>
          </a:xfrm>
          <a:prstGeom prst="rect">
            <a:avLst/>
          </a:prstGeom>
          <a:noFill/>
        </p:spPr>
        <p:txBody>
          <a:bodyPr wrap="none" rtlCol="0">
            <a:spAutoFit/>
          </a:bodyPr>
          <a:lstStyle/>
          <a:p>
            <a:r>
              <a:rPr lang="de-DE" sz="2400" dirty="0" smtClean="0"/>
              <a:t>Unique </a:t>
            </a:r>
            <a:r>
              <a:rPr lang="de-DE" sz="2400" dirty="0" err="1" smtClean="0"/>
              <a:t>combination</a:t>
            </a:r>
            <a:r>
              <a:rPr lang="de-DE" sz="2400" dirty="0" smtClean="0"/>
              <a:t> </a:t>
            </a:r>
            <a:r>
              <a:rPr lang="de-DE" sz="2400" dirty="0" err="1" smtClean="0"/>
              <a:t>of</a:t>
            </a:r>
            <a:r>
              <a:rPr lang="de-DE" sz="2400" dirty="0" smtClean="0"/>
              <a:t> </a:t>
            </a:r>
          </a:p>
          <a:p>
            <a:pPr marL="342900" indent="-342900">
              <a:buFont typeface="Symbol" panose="05050102010706020507" pitchFamily="18" charset="2"/>
              <a:buChar char="-"/>
            </a:pPr>
            <a:r>
              <a:rPr lang="de-DE" sz="2400" dirty="0" err="1" smtClean="0"/>
              <a:t>parameter_name</a:t>
            </a:r>
            <a:r>
              <a:rPr lang="de-DE" sz="2400" dirty="0" smtClean="0"/>
              <a:t>, </a:t>
            </a:r>
          </a:p>
          <a:p>
            <a:pPr marL="342900" indent="-342900">
              <a:buFont typeface="Symbol" panose="05050102010706020507" pitchFamily="18" charset="2"/>
              <a:buChar char="-"/>
            </a:pPr>
            <a:r>
              <a:rPr lang="de-DE" sz="2400" dirty="0" err="1" smtClean="0"/>
              <a:t>parameter_attribute</a:t>
            </a:r>
            <a:r>
              <a:rPr lang="de-DE" sz="2400" dirty="0" smtClean="0"/>
              <a:t>, </a:t>
            </a:r>
          </a:p>
          <a:p>
            <a:pPr marL="342900" indent="-342900">
              <a:buFont typeface="Symbol" panose="05050102010706020507" pitchFamily="18" charset="2"/>
              <a:buChar char="-"/>
            </a:pPr>
            <a:r>
              <a:rPr lang="de-DE" sz="2400" dirty="0" err="1" smtClean="0"/>
              <a:t>and</a:t>
            </a:r>
            <a:r>
              <a:rPr lang="de-DE" sz="2400" dirty="0" smtClean="0"/>
              <a:t> </a:t>
            </a:r>
            <a:r>
              <a:rPr lang="de-DE" sz="2400" dirty="0" err="1" smtClean="0"/>
              <a:t>parameter_contributor_shortname</a:t>
            </a:r>
            <a:endParaRPr lang="de-DE" sz="2400" dirty="0" smtClean="0"/>
          </a:p>
          <a:p>
            <a:pPr marL="342900" indent="-342900">
              <a:buFont typeface="Symbol" panose="05050102010706020507" pitchFamily="18" charset="2"/>
              <a:buChar char="-"/>
            </a:pPr>
            <a:endParaRPr lang="de-DE" sz="2400" dirty="0"/>
          </a:p>
          <a:p>
            <a:r>
              <a:rPr lang="de-DE" sz="2400" dirty="0" err="1" smtClean="0"/>
              <a:t>Used</a:t>
            </a:r>
            <a:r>
              <a:rPr lang="de-DE" sz="2400" dirty="0" smtClean="0"/>
              <a:t> </a:t>
            </a:r>
            <a:r>
              <a:rPr lang="de-DE" sz="2400" dirty="0" err="1" smtClean="0"/>
              <a:t>to</a:t>
            </a:r>
            <a:r>
              <a:rPr lang="de-DE" sz="2400" dirty="0" smtClean="0"/>
              <a:t> </a:t>
            </a:r>
            <a:r>
              <a:rPr lang="de-DE" sz="2400" dirty="0" err="1" smtClean="0"/>
              <a:t>allow</a:t>
            </a:r>
            <a:r>
              <a:rPr lang="de-DE" sz="2400" dirty="0" smtClean="0"/>
              <a:t> multiple </a:t>
            </a:r>
            <a:r>
              <a:rPr lang="de-DE" sz="2400" dirty="0" err="1" smtClean="0"/>
              <a:t>ozone</a:t>
            </a:r>
            <a:r>
              <a:rPr lang="de-DE" sz="2400" dirty="0" smtClean="0"/>
              <a:t> </a:t>
            </a:r>
            <a:r>
              <a:rPr lang="de-DE" sz="2400" dirty="0" err="1" smtClean="0"/>
              <a:t>series</a:t>
            </a:r>
            <a:r>
              <a:rPr lang="de-DE" sz="2400" dirty="0" smtClean="0"/>
              <a:t> at </a:t>
            </a:r>
            <a:r>
              <a:rPr lang="de-DE" sz="2400" dirty="0" err="1" smtClean="0"/>
              <a:t>one</a:t>
            </a:r>
            <a:r>
              <a:rPr lang="de-DE" sz="2400" dirty="0" smtClean="0"/>
              <a:t> </a:t>
            </a:r>
            <a:r>
              <a:rPr lang="de-DE" sz="2400" dirty="0" err="1" smtClean="0"/>
              <a:t>station</a:t>
            </a:r>
            <a:endParaRPr lang="de-DE" sz="2400" dirty="0" smtClean="0"/>
          </a:p>
          <a:p>
            <a:r>
              <a:rPr lang="de-DE" sz="2400" dirty="0" err="1" smtClean="0"/>
              <a:t>Shortened</a:t>
            </a:r>
            <a:r>
              <a:rPr lang="de-DE" sz="2400" dirty="0" smtClean="0"/>
              <a:t> </a:t>
            </a:r>
            <a:r>
              <a:rPr lang="de-DE" sz="2400" dirty="0" err="1" smtClean="0"/>
              <a:t>to</a:t>
            </a:r>
            <a:r>
              <a:rPr lang="de-DE" sz="2400" dirty="0" smtClean="0"/>
              <a:t> essential </a:t>
            </a:r>
            <a:r>
              <a:rPr lang="de-DE" sz="2400" dirty="0" err="1" smtClean="0"/>
              <a:t>information</a:t>
            </a:r>
            <a:endParaRPr lang="de-DE" sz="2400" dirty="0" smtClean="0"/>
          </a:p>
          <a:p>
            <a:endParaRPr lang="de-DE" sz="2400" dirty="0"/>
          </a:p>
          <a:p>
            <a:r>
              <a:rPr lang="de-DE" sz="2400" b="1" dirty="0" err="1" smtClean="0"/>
              <a:t>Examples</a:t>
            </a:r>
            <a:r>
              <a:rPr lang="de-DE" sz="2400" b="1" dirty="0" smtClean="0"/>
              <a:t>:</a:t>
            </a:r>
          </a:p>
          <a:p>
            <a:r>
              <a:rPr lang="de-DE" sz="2400" dirty="0" smtClean="0">
                <a:solidFill>
                  <a:srgbClr val="0070C0"/>
                </a:solidFill>
              </a:rPr>
              <a:t>o3</a:t>
            </a:r>
            <a:r>
              <a:rPr lang="de-DE" sz="2400" dirty="0" smtClean="0"/>
              <a:t>			</a:t>
            </a:r>
            <a:r>
              <a:rPr lang="de-DE" sz="2400" dirty="0" err="1" smtClean="0"/>
              <a:t>simplest</a:t>
            </a:r>
            <a:r>
              <a:rPr lang="de-DE" sz="2400" dirty="0" smtClean="0"/>
              <a:t> form, </a:t>
            </a:r>
            <a:r>
              <a:rPr lang="de-DE" sz="2400" dirty="0" err="1" smtClean="0"/>
              <a:t>only</a:t>
            </a:r>
            <a:r>
              <a:rPr lang="de-DE" sz="2400" dirty="0" smtClean="0"/>
              <a:t> </a:t>
            </a:r>
            <a:r>
              <a:rPr lang="de-DE" sz="2400" dirty="0" err="1" smtClean="0"/>
              <a:t>one</a:t>
            </a:r>
            <a:r>
              <a:rPr lang="de-DE" sz="2400" dirty="0" smtClean="0"/>
              <a:t> </a:t>
            </a:r>
            <a:r>
              <a:rPr lang="de-DE" sz="2400" dirty="0" err="1" smtClean="0"/>
              <a:t>series</a:t>
            </a:r>
            <a:endParaRPr lang="de-DE" sz="2400" dirty="0" smtClean="0"/>
          </a:p>
          <a:p>
            <a:r>
              <a:rPr lang="de-DE" sz="2400" dirty="0" smtClean="0">
                <a:solidFill>
                  <a:srgbClr val="0070C0"/>
                </a:solidFill>
              </a:rPr>
              <a:t>o3 - </a:t>
            </a:r>
            <a:r>
              <a:rPr lang="de-DE" sz="2400" dirty="0" err="1" smtClean="0">
                <a:solidFill>
                  <a:srgbClr val="0070C0"/>
                </a:solidFill>
              </a:rPr>
              <a:t>filtered</a:t>
            </a:r>
            <a:r>
              <a:rPr lang="de-DE" sz="2400" dirty="0" smtClean="0"/>
              <a:t>		a </a:t>
            </a:r>
            <a:r>
              <a:rPr lang="de-DE" sz="2400" dirty="0" err="1" smtClean="0"/>
              <a:t>filtered</a:t>
            </a:r>
            <a:r>
              <a:rPr lang="de-DE" sz="2400" dirty="0" smtClean="0"/>
              <a:t> </a:t>
            </a:r>
            <a:r>
              <a:rPr lang="de-DE" sz="2400" dirty="0" err="1" smtClean="0"/>
              <a:t>ozone</a:t>
            </a:r>
            <a:r>
              <a:rPr lang="de-DE" sz="2400" dirty="0" smtClean="0"/>
              <a:t> </a:t>
            </a:r>
            <a:r>
              <a:rPr lang="de-DE" sz="2400" dirty="0" err="1" smtClean="0"/>
              <a:t>series</a:t>
            </a:r>
            <a:endParaRPr lang="de-DE" sz="2400" dirty="0" smtClean="0"/>
          </a:p>
          <a:p>
            <a:r>
              <a:rPr lang="de-DE" sz="2400" dirty="0" smtClean="0">
                <a:solidFill>
                  <a:srgbClr val="0070C0"/>
                </a:solidFill>
              </a:rPr>
              <a:t>o3 - - </a:t>
            </a:r>
            <a:r>
              <a:rPr lang="de-DE" sz="2400" dirty="0" err="1" smtClean="0">
                <a:solidFill>
                  <a:srgbClr val="0070C0"/>
                </a:solidFill>
              </a:rPr>
              <a:t>kma</a:t>
            </a:r>
            <a:r>
              <a:rPr lang="de-DE" sz="2400" dirty="0" smtClean="0"/>
              <a:t>		</a:t>
            </a:r>
            <a:r>
              <a:rPr lang="de-DE" sz="2400" dirty="0" err="1" smtClean="0"/>
              <a:t>ozone</a:t>
            </a:r>
            <a:r>
              <a:rPr lang="de-DE" sz="2400" dirty="0" smtClean="0"/>
              <a:t> </a:t>
            </a:r>
            <a:r>
              <a:rPr lang="de-DE" sz="2400" dirty="0" err="1" smtClean="0"/>
              <a:t>data</a:t>
            </a:r>
            <a:r>
              <a:rPr lang="de-DE" sz="2400" dirty="0" smtClean="0"/>
              <a:t> </a:t>
            </a:r>
            <a:r>
              <a:rPr lang="de-DE" sz="2400" dirty="0" err="1" smtClean="0"/>
              <a:t>from</a:t>
            </a:r>
            <a:r>
              <a:rPr lang="de-DE" sz="2400" dirty="0" smtClean="0"/>
              <a:t> KMA</a:t>
            </a:r>
          </a:p>
          <a:p>
            <a:r>
              <a:rPr lang="de-DE" sz="2400" dirty="0" smtClean="0"/>
              <a:t>(</a:t>
            </a:r>
            <a:r>
              <a:rPr lang="de-DE" sz="2400" dirty="0" smtClean="0">
                <a:solidFill>
                  <a:srgbClr val="0070C0"/>
                </a:solidFill>
              </a:rPr>
              <a:t>o3-filtered-kma</a:t>
            </a:r>
            <a:r>
              <a:rPr lang="de-DE" sz="2400" dirty="0" smtClean="0"/>
              <a:t>)	</a:t>
            </a:r>
            <a:r>
              <a:rPr lang="de-DE" sz="2400" dirty="0" err="1" smtClean="0"/>
              <a:t>filtered</a:t>
            </a:r>
            <a:r>
              <a:rPr lang="de-DE" sz="2400" dirty="0" smtClean="0"/>
              <a:t> </a:t>
            </a:r>
            <a:r>
              <a:rPr lang="de-DE" sz="2400" dirty="0" err="1" smtClean="0"/>
              <a:t>ozone</a:t>
            </a:r>
            <a:r>
              <a:rPr lang="de-DE" sz="2400" dirty="0" smtClean="0"/>
              <a:t> </a:t>
            </a:r>
            <a:r>
              <a:rPr lang="de-DE" sz="2400" dirty="0" err="1" smtClean="0"/>
              <a:t>data</a:t>
            </a:r>
            <a:r>
              <a:rPr lang="de-DE" sz="2400" dirty="0" smtClean="0"/>
              <a:t> </a:t>
            </a:r>
            <a:r>
              <a:rPr lang="de-DE" sz="2400" dirty="0" err="1" smtClean="0"/>
              <a:t>from</a:t>
            </a:r>
            <a:r>
              <a:rPr lang="de-DE" sz="2400" dirty="0" smtClean="0"/>
              <a:t> KMA</a:t>
            </a:r>
            <a:endParaRPr lang="de-DE" sz="2400" dirty="0"/>
          </a:p>
        </p:txBody>
      </p:sp>
    </p:spTree>
    <p:extLst>
      <p:ext uri="{BB962C8B-B14F-4D97-AF65-F5344CB8AC3E}">
        <p14:creationId xmlns:p14="http://schemas.microsoft.com/office/powerpoint/2010/main" val="9433615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011878"/>
          </a:xfrm>
        </p:spPr>
        <p:txBody>
          <a:bodyPr>
            <a:normAutofit/>
          </a:bodyPr>
          <a:lstStyle/>
          <a:p>
            <a:r>
              <a:rPr lang="en-US" sz="4000" dirty="0" smtClean="0"/>
              <a:t>The JOIN web interface</a:t>
            </a:r>
            <a:endParaRPr lang="de-DE" sz="2800" dirty="0"/>
          </a:p>
        </p:txBody>
      </p:sp>
      <p:sp>
        <p:nvSpPr>
          <p:cNvPr id="3" name="Textfeld 2"/>
          <p:cNvSpPr txBox="1"/>
          <p:nvPr/>
        </p:nvSpPr>
        <p:spPr>
          <a:xfrm>
            <a:off x="14269" y="31234"/>
            <a:ext cx="3302892" cy="369332"/>
          </a:xfrm>
          <a:prstGeom prst="rect">
            <a:avLst/>
          </a:prstGeom>
          <a:noFill/>
        </p:spPr>
        <p:txBody>
          <a:bodyPr wrap="none" rtlCol="0">
            <a:spAutoFit/>
          </a:bodyPr>
          <a:lstStyle/>
          <a:p>
            <a:r>
              <a:rPr lang="en-US" dirty="0"/>
              <a:t>Brief Introduction for newcomers</a:t>
            </a:r>
            <a:endParaRPr lang="de-DE" dirty="0"/>
          </a:p>
        </p:txBody>
      </p:sp>
      <p:sp>
        <p:nvSpPr>
          <p:cNvPr id="7" name="Textfeld 6"/>
          <p:cNvSpPr txBox="1"/>
          <p:nvPr/>
        </p:nvSpPr>
        <p:spPr>
          <a:xfrm>
            <a:off x="3260729" y="1089968"/>
            <a:ext cx="3275127" cy="461665"/>
          </a:xfrm>
          <a:prstGeom prst="rect">
            <a:avLst/>
          </a:prstGeom>
          <a:noFill/>
        </p:spPr>
        <p:txBody>
          <a:bodyPr wrap="none" rtlCol="0">
            <a:spAutoFit/>
          </a:bodyPr>
          <a:lstStyle/>
          <a:p>
            <a:r>
              <a:rPr lang="de-DE" sz="2400" dirty="0" smtClean="0">
                <a:hlinkClick r:id="rId3"/>
              </a:rPr>
              <a:t>https://join.fz-juelich.de</a:t>
            </a:r>
            <a:r>
              <a:rPr lang="de-DE" sz="2400" dirty="0" smtClean="0"/>
              <a:t> </a:t>
            </a:r>
            <a:endParaRPr lang="de-DE" sz="2400" dirty="0"/>
          </a:p>
        </p:txBody>
      </p:sp>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4135" y="1786623"/>
            <a:ext cx="6047765" cy="4973482"/>
          </a:xfrm>
          <a:prstGeom prst="rect">
            <a:avLst/>
          </a:prstGeom>
          <a:ln>
            <a:noFill/>
          </a:ln>
          <a:effectLst>
            <a:outerShdw blurRad="152400" dist="292100" dir="18900000" algn="bl" rotWithShape="0">
              <a:prstClr val="black">
                <a:alpha val="40000"/>
              </a:prstClr>
            </a:outerShdw>
          </a:effectLst>
        </p:spPr>
      </p:pic>
      <p:grpSp>
        <p:nvGrpSpPr>
          <p:cNvPr id="4" name="Gruppieren 3"/>
          <p:cNvGrpSpPr/>
          <p:nvPr/>
        </p:nvGrpSpPr>
        <p:grpSpPr>
          <a:xfrm>
            <a:off x="2613666" y="5473700"/>
            <a:ext cx="3750469" cy="784225"/>
            <a:chOff x="2613666" y="5473700"/>
            <a:chExt cx="3750469" cy="784225"/>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3666" y="5781675"/>
              <a:ext cx="3750469"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feld 13"/>
            <p:cNvSpPr txBox="1"/>
            <p:nvPr/>
          </p:nvSpPr>
          <p:spPr>
            <a:xfrm>
              <a:off x="2613666" y="5473700"/>
              <a:ext cx="1232132" cy="369332"/>
            </a:xfrm>
            <a:prstGeom prst="rect">
              <a:avLst/>
            </a:prstGeom>
            <a:noFill/>
          </p:spPr>
          <p:txBody>
            <a:bodyPr wrap="none" rtlCol="0">
              <a:spAutoFit/>
            </a:bodyPr>
            <a:lstStyle/>
            <a:p>
              <a:r>
                <a:rPr lang="de-DE" dirty="0" smtClean="0"/>
                <a:t>After </a:t>
              </a:r>
              <a:r>
                <a:rPr lang="de-DE" dirty="0" err="1" smtClean="0"/>
                <a:t>login</a:t>
              </a:r>
              <a:r>
                <a:rPr lang="de-DE" dirty="0" smtClean="0"/>
                <a:t>:</a:t>
              </a:r>
              <a:endParaRPr lang="de-DE" dirty="0"/>
            </a:p>
          </p:txBody>
        </p:sp>
      </p:grpSp>
      <p:grpSp>
        <p:nvGrpSpPr>
          <p:cNvPr id="11" name="Gruppieren 10"/>
          <p:cNvGrpSpPr/>
          <p:nvPr/>
        </p:nvGrpSpPr>
        <p:grpSpPr>
          <a:xfrm>
            <a:off x="2446184" y="3776133"/>
            <a:ext cx="3522816" cy="646331"/>
            <a:chOff x="2446184" y="3776133"/>
            <a:chExt cx="3522816" cy="646331"/>
          </a:xfrm>
        </p:grpSpPr>
        <p:sp>
          <p:nvSpPr>
            <p:cNvPr id="6" name="Textfeld 5"/>
            <p:cNvSpPr txBox="1"/>
            <p:nvPr/>
          </p:nvSpPr>
          <p:spPr>
            <a:xfrm>
              <a:off x="2446184" y="3776133"/>
              <a:ext cx="2799228" cy="646331"/>
            </a:xfrm>
            <a:prstGeom prst="rect">
              <a:avLst/>
            </a:prstGeom>
            <a:noFill/>
          </p:spPr>
          <p:txBody>
            <a:bodyPr wrap="none" rtlCol="0">
              <a:spAutoFit/>
            </a:bodyPr>
            <a:lstStyle/>
            <a:p>
              <a:r>
                <a:rPr lang="de-DE" dirty="0" err="1" smtClean="0">
                  <a:solidFill>
                    <a:srgbClr val="FF0000"/>
                  </a:solidFill>
                </a:rPr>
                <a:t>You</a:t>
              </a:r>
              <a:r>
                <a:rPr lang="de-DE" dirty="0" smtClean="0">
                  <a:solidFill>
                    <a:srgbClr val="FF0000"/>
                  </a:solidFill>
                </a:rPr>
                <a:t> </a:t>
              </a:r>
              <a:r>
                <a:rPr lang="de-DE" dirty="0" err="1" smtClean="0">
                  <a:solidFill>
                    <a:srgbClr val="FF0000"/>
                  </a:solidFill>
                </a:rPr>
                <a:t>register</a:t>
              </a:r>
              <a:r>
                <a:rPr lang="de-DE" dirty="0" smtClean="0">
                  <a:solidFill>
                    <a:srgbClr val="FF0000"/>
                  </a:solidFill>
                </a:rPr>
                <a:t> </a:t>
              </a:r>
              <a:r>
                <a:rPr lang="de-DE" dirty="0" err="1" smtClean="0">
                  <a:solidFill>
                    <a:srgbClr val="FF0000"/>
                  </a:solidFill>
                </a:rPr>
                <a:t>yourself</a:t>
              </a:r>
              <a:r>
                <a:rPr lang="de-DE" dirty="0" smtClean="0">
                  <a:solidFill>
                    <a:srgbClr val="FF0000"/>
                  </a:solidFill>
                </a:rPr>
                <a:t> </a:t>
              </a:r>
              <a:r>
                <a:rPr lang="de-DE" dirty="0" err="1" smtClean="0">
                  <a:solidFill>
                    <a:srgbClr val="FF0000"/>
                  </a:solidFill>
                </a:rPr>
                <a:t>and</a:t>
              </a:r>
              <a:r>
                <a:rPr lang="de-DE" dirty="0" smtClean="0">
                  <a:solidFill>
                    <a:srgbClr val="FF0000"/>
                  </a:solidFill>
                </a:rPr>
                <a:t> </a:t>
              </a:r>
              <a:br>
                <a:rPr lang="de-DE" dirty="0" smtClean="0">
                  <a:solidFill>
                    <a:srgbClr val="FF0000"/>
                  </a:solidFill>
                </a:rPr>
              </a:br>
              <a:r>
                <a:rPr lang="de-DE" dirty="0" smtClean="0">
                  <a:solidFill>
                    <a:srgbClr val="FF0000"/>
                  </a:solidFill>
                </a:rPr>
                <a:t>manage </a:t>
              </a:r>
              <a:r>
                <a:rPr lang="de-DE" dirty="0" err="1" smtClean="0">
                  <a:solidFill>
                    <a:srgbClr val="FF0000"/>
                  </a:solidFill>
                </a:rPr>
                <a:t>your</a:t>
              </a:r>
              <a:r>
                <a:rPr lang="de-DE" dirty="0" smtClean="0">
                  <a:solidFill>
                    <a:srgbClr val="FF0000"/>
                  </a:solidFill>
                </a:rPr>
                <a:t> </a:t>
              </a:r>
              <a:r>
                <a:rPr lang="de-DE" dirty="0" err="1" smtClean="0">
                  <a:solidFill>
                    <a:srgbClr val="FF0000"/>
                  </a:solidFill>
                </a:rPr>
                <a:t>own</a:t>
              </a:r>
              <a:r>
                <a:rPr lang="de-DE" dirty="0" smtClean="0">
                  <a:solidFill>
                    <a:srgbClr val="FF0000"/>
                  </a:solidFill>
                </a:rPr>
                <a:t> </a:t>
              </a:r>
              <a:r>
                <a:rPr lang="de-DE" dirty="0" err="1" smtClean="0">
                  <a:solidFill>
                    <a:srgbClr val="FF0000"/>
                  </a:solidFill>
                </a:rPr>
                <a:t>account</a:t>
              </a:r>
              <a:r>
                <a:rPr lang="de-DE" dirty="0" smtClean="0">
                  <a:solidFill>
                    <a:srgbClr val="FF0000"/>
                  </a:solidFill>
                </a:rPr>
                <a:t>!</a:t>
              </a:r>
              <a:endParaRPr lang="de-DE" dirty="0">
                <a:solidFill>
                  <a:srgbClr val="FF0000"/>
                </a:solidFill>
              </a:endParaRPr>
            </a:p>
          </p:txBody>
        </p:sp>
        <p:cxnSp>
          <p:nvCxnSpPr>
            <p:cNvPr id="9" name="Gerade Verbindung mit Pfeil 8"/>
            <p:cNvCxnSpPr/>
            <p:nvPr/>
          </p:nvCxnSpPr>
          <p:spPr>
            <a:xfrm flipV="1">
              <a:off x="5054600" y="3860801"/>
              <a:ext cx="914400" cy="13546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1968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feld 2"/>
          <p:cNvSpPr txBox="1"/>
          <p:nvPr/>
        </p:nvSpPr>
        <p:spPr>
          <a:xfrm>
            <a:off x="14269" y="31234"/>
            <a:ext cx="3302892" cy="369332"/>
          </a:xfrm>
          <a:prstGeom prst="rect">
            <a:avLst/>
          </a:prstGeom>
          <a:noFill/>
        </p:spPr>
        <p:txBody>
          <a:bodyPr wrap="none" rtlCol="0">
            <a:spAutoFit/>
          </a:bodyPr>
          <a:lstStyle/>
          <a:p>
            <a:r>
              <a:rPr lang="en-US" dirty="0"/>
              <a:t>Brief Introduction for newcomers</a:t>
            </a:r>
            <a:endParaRPr lang="de-DE" dirty="0"/>
          </a:p>
        </p:txBody>
      </p:sp>
      <p:grpSp>
        <p:nvGrpSpPr>
          <p:cNvPr id="9" name="Gruppieren 8"/>
          <p:cNvGrpSpPr/>
          <p:nvPr/>
        </p:nvGrpSpPr>
        <p:grpSpPr>
          <a:xfrm>
            <a:off x="486054" y="685800"/>
            <a:ext cx="3952529" cy="5969000"/>
            <a:chOff x="811072" y="396429"/>
            <a:chExt cx="4301199" cy="4871664"/>
          </a:xfrm>
        </p:grpSpPr>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1072" y="396429"/>
              <a:ext cx="4301199" cy="2434349"/>
            </a:xfrm>
            <a:prstGeom prst="rect">
              <a:avLst/>
            </a:prstGeom>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296" y="4963267"/>
              <a:ext cx="4224894" cy="304826"/>
            </a:xfrm>
            <a:prstGeom prst="rect">
              <a:avLst/>
            </a:prstGeom>
          </p:spPr>
        </p:pic>
        <p:pic>
          <p:nvPicPr>
            <p:cNvPr id="8" name="Grafi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623" y="2301233"/>
              <a:ext cx="3968840" cy="2645894"/>
            </a:xfrm>
            <a:prstGeom prst="rect">
              <a:avLst/>
            </a:prstGeom>
          </p:spPr>
        </p:pic>
      </p:grpSp>
      <p:pic>
        <p:nvPicPr>
          <p:cNvPr id="13" name="Grafik 12"/>
          <p:cNvPicPr>
            <a:picLocks noChangeAspect="1"/>
          </p:cNvPicPr>
          <p:nvPr/>
        </p:nvPicPr>
        <p:blipFill rotWithShape="1">
          <a:blip r:embed="rId6">
            <a:extLst>
              <a:ext uri="{28A0092B-C50C-407E-A947-70E740481C1C}">
                <a14:useLocalDpi xmlns:a14="http://schemas.microsoft.com/office/drawing/2010/main" val="0"/>
              </a:ext>
            </a:extLst>
          </a:blip>
          <a:srcRect l="1988" t="34604" r="2080" b="21583"/>
          <a:stretch/>
        </p:blipFill>
        <p:spPr>
          <a:xfrm>
            <a:off x="605104" y="1509483"/>
            <a:ext cx="8215046" cy="2831233"/>
          </a:xfrm>
          <a:prstGeom prst="rect">
            <a:avLst/>
          </a:prstGeom>
        </p:spPr>
      </p:pic>
    </p:spTree>
    <p:extLst>
      <p:ext uri="{BB962C8B-B14F-4D97-AF65-F5344CB8AC3E}">
        <p14:creationId xmlns:p14="http://schemas.microsoft.com/office/powerpoint/2010/main" val="46454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feld 2"/>
          <p:cNvSpPr txBox="1"/>
          <p:nvPr/>
        </p:nvSpPr>
        <p:spPr>
          <a:xfrm>
            <a:off x="14269" y="31234"/>
            <a:ext cx="3302892" cy="369332"/>
          </a:xfrm>
          <a:prstGeom prst="rect">
            <a:avLst/>
          </a:prstGeom>
          <a:noFill/>
        </p:spPr>
        <p:txBody>
          <a:bodyPr wrap="none" rtlCol="0">
            <a:spAutoFit/>
          </a:bodyPr>
          <a:lstStyle/>
          <a:p>
            <a:r>
              <a:rPr lang="en-US" dirty="0"/>
              <a:t>Brief Introduction for newcomers</a:t>
            </a:r>
            <a:endParaRPr lang="de-DE" dirty="0"/>
          </a:p>
        </p:txBody>
      </p:sp>
      <p:pic>
        <p:nvPicPr>
          <p:cNvPr id="2" name="Grafik 1"/>
          <p:cNvPicPr>
            <a:picLocks noChangeAspect="1"/>
          </p:cNvPicPr>
          <p:nvPr/>
        </p:nvPicPr>
        <p:blipFill rotWithShape="1">
          <a:blip r:embed="rId3">
            <a:extLst>
              <a:ext uri="{28A0092B-C50C-407E-A947-70E740481C1C}">
                <a14:useLocalDpi xmlns:a14="http://schemas.microsoft.com/office/drawing/2010/main" val="0"/>
              </a:ext>
            </a:extLst>
          </a:blip>
          <a:srcRect l="19870" t="20578" r="10166" b="8689"/>
          <a:stretch/>
        </p:blipFill>
        <p:spPr>
          <a:xfrm>
            <a:off x="207830" y="906052"/>
            <a:ext cx="3334205" cy="3005548"/>
          </a:xfrm>
          <a:prstGeom prst="rect">
            <a:avLst/>
          </a:prstGeom>
        </p:spPr>
      </p:pic>
      <p:grpSp>
        <p:nvGrpSpPr>
          <p:cNvPr id="4" name="Gruppieren 3"/>
          <p:cNvGrpSpPr/>
          <p:nvPr/>
        </p:nvGrpSpPr>
        <p:grpSpPr>
          <a:xfrm>
            <a:off x="2419351" y="215901"/>
            <a:ext cx="6042198" cy="4546795"/>
            <a:chOff x="2419351" y="215901"/>
            <a:chExt cx="6042198" cy="4546795"/>
          </a:xfrm>
        </p:grpSpPr>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4542" y="215901"/>
              <a:ext cx="1776548" cy="2202295"/>
            </a:xfrm>
            <a:prstGeom prst="rect">
              <a:avLst/>
            </a:prstGeom>
          </p:spPr>
        </p:pic>
        <p:pic>
          <p:nvPicPr>
            <p:cNvPr id="7" name="Grafi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69091" y="2408826"/>
              <a:ext cx="1892458" cy="2353870"/>
            </a:xfrm>
            <a:prstGeom prst="rect">
              <a:avLst/>
            </a:prstGeom>
          </p:spPr>
        </p:pic>
        <p:grpSp>
          <p:nvGrpSpPr>
            <p:cNvPr id="14" name="Gruppieren 13"/>
            <p:cNvGrpSpPr/>
            <p:nvPr/>
          </p:nvGrpSpPr>
          <p:grpSpPr>
            <a:xfrm>
              <a:off x="2419351" y="1345135"/>
              <a:ext cx="4149740" cy="1702863"/>
              <a:chOff x="1914989" y="3944164"/>
              <a:chExt cx="6256444" cy="1075704"/>
            </a:xfrm>
          </p:grpSpPr>
          <p:cxnSp>
            <p:nvCxnSpPr>
              <p:cNvPr id="15" name="Gerade Verbindung mit Pfeil 14"/>
              <p:cNvCxnSpPr/>
              <p:nvPr/>
            </p:nvCxnSpPr>
            <p:spPr>
              <a:xfrm>
                <a:off x="4400557" y="3944164"/>
                <a:ext cx="3770876" cy="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p:nvPr/>
            </p:nvCxnSpPr>
            <p:spPr>
              <a:xfrm flipV="1">
                <a:off x="1914989" y="3944166"/>
                <a:ext cx="2492735" cy="1075702"/>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6" name="Gruppieren 5"/>
          <p:cNvGrpSpPr/>
          <p:nvPr/>
        </p:nvGrpSpPr>
        <p:grpSpPr>
          <a:xfrm>
            <a:off x="2114550" y="2100930"/>
            <a:ext cx="3603475" cy="4474724"/>
            <a:chOff x="2114550" y="2100930"/>
            <a:chExt cx="3603475" cy="4474724"/>
          </a:xfrm>
        </p:grpSpPr>
        <p:pic>
          <p:nvPicPr>
            <p:cNvPr id="11" name="Grafik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92131" y="4156399"/>
              <a:ext cx="1925894" cy="2419255"/>
            </a:xfrm>
            <a:prstGeom prst="rect">
              <a:avLst/>
            </a:prstGeom>
          </p:spPr>
        </p:pic>
        <p:pic>
          <p:nvPicPr>
            <p:cNvPr id="10" name="Grafik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80986" y="2100930"/>
              <a:ext cx="1937039" cy="2431143"/>
            </a:xfrm>
            <a:prstGeom prst="rect">
              <a:avLst/>
            </a:prstGeom>
          </p:spPr>
        </p:pic>
        <p:cxnSp>
          <p:nvCxnSpPr>
            <p:cNvPr id="22" name="Gerade Verbindung mit Pfeil 21"/>
            <p:cNvCxnSpPr/>
            <p:nvPr/>
          </p:nvCxnSpPr>
          <p:spPr>
            <a:xfrm>
              <a:off x="2114550" y="3585761"/>
              <a:ext cx="1552575" cy="57063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uppieren 7"/>
          <p:cNvGrpSpPr/>
          <p:nvPr/>
        </p:nvGrpSpPr>
        <p:grpSpPr>
          <a:xfrm>
            <a:off x="4514850" y="5188483"/>
            <a:ext cx="4480555" cy="1500889"/>
            <a:chOff x="4514850" y="5188483"/>
            <a:chExt cx="4480555" cy="1500889"/>
          </a:xfrm>
        </p:grpSpPr>
        <p:pic>
          <p:nvPicPr>
            <p:cNvPr id="12" name="Grafik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35235" y="5188483"/>
              <a:ext cx="2960170" cy="1500889"/>
            </a:xfrm>
            <a:prstGeom prst="rect">
              <a:avLst/>
            </a:prstGeom>
          </p:spPr>
        </p:pic>
        <p:cxnSp>
          <p:nvCxnSpPr>
            <p:cNvPr id="25" name="Gerade Verbindung mit Pfeil 24"/>
            <p:cNvCxnSpPr/>
            <p:nvPr/>
          </p:nvCxnSpPr>
          <p:spPr>
            <a:xfrm>
              <a:off x="4514850" y="5314950"/>
              <a:ext cx="1520385" cy="355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9" name="Gruppieren 8"/>
          <p:cNvGrpSpPr/>
          <p:nvPr/>
        </p:nvGrpSpPr>
        <p:grpSpPr>
          <a:xfrm>
            <a:off x="747404" y="3498850"/>
            <a:ext cx="3281671" cy="2856878"/>
            <a:chOff x="747404" y="3498850"/>
            <a:chExt cx="3281671" cy="2856878"/>
          </a:xfrm>
        </p:grpSpPr>
        <p:cxnSp>
          <p:nvCxnSpPr>
            <p:cNvPr id="29" name="Gerade Verbindung mit Pfeil 28"/>
            <p:cNvCxnSpPr/>
            <p:nvPr/>
          </p:nvCxnSpPr>
          <p:spPr>
            <a:xfrm flipH="1">
              <a:off x="2833687" y="3498850"/>
              <a:ext cx="1195388" cy="882650"/>
            </a:xfrm>
            <a:prstGeom prst="straightConnector1">
              <a:avLst/>
            </a:prstGeom>
            <a:ln w="381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32" name="Grafik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7404" y="4381500"/>
              <a:ext cx="2048768" cy="1974228"/>
            </a:xfrm>
            <a:prstGeom prst="rect">
              <a:avLst/>
            </a:prstGeom>
          </p:spPr>
        </p:pic>
      </p:grpSp>
    </p:spTree>
    <p:extLst>
      <p:ext uri="{BB962C8B-B14F-4D97-AF65-F5344CB8AC3E}">
        <p14:creationId xmlns:p14="http://schemas.microsoft.com/office/powerpoint/2010/main" val="20148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2164</Words>
  <Application>Microsoft Office PowerPoint</Application>
  <PresentationFormat>Overheadfolien</PresentationFormat>
  <Paragraphs>336</Paragraphs>
  <Slides>36</Slides>
  <Notes>1</Notes>
  <HiddenSlides>0</HiddenSlides>
  <MMClips>0</MMClips>
  <ScaleCrop>false</ScaleCrop>
  <HeadingPairs>
    <vt:vector size="4" baseType="variant">
      <vt:variant>
        <vt:lpstr>Design</vt:lpstr>
      </vt:variant>
      <vt:variant>
        <vt:i4>1</vt:i4>
      </vt:variant>
      <vt:variant>
        <vt:lpstr>Folientitel</vt:lpstr>
      </vt:variant>
      <vt:variant>
        <vt:i4>36</vt:i4>
      </vt:variant>
    </vt:vector>
  </HeadingPairs>
  <TitlesOfParts>
    <vt:vector size="37" baseType="lpstr">
      <vt:lpstr>2_Office Theme</vt:lpstr>
      <vt:lpstr>Status of TOAR Database and  JOIN Web Interface Prioritizing Further Analysis and Development Needs</vt:lpstr>
      <vt:lpstr>Acknowledgements</vt:lpstr>
      <vt:lpstr>Brief Introduction for newcomers</vt:lpstr>
      <vt:lpstr>The TOAR surface ozone database</vt:lpstr>
      <vt:lpstr>Station and series metadata</vt:lpstr>
      <vt:lpstr>Explanation of parameter_label</vt:lpstr>
      <vt:lpstr>The JOIN web interface</vt:lpstr>
      <vt:lpstr>PowerPoint-Präsentation</vt:lpstr>
      <vt:lpstr>PowerPoint-Präsentation</vt:lpstr>
      <vt:lpstr>JOIN REST interface</vt:lpstr>
      <vt:lpstr>Experiences with adding new datasets</vt:lpstr>
      <vt:lpstr>Most common issues</vt:lpstr>
      <vt:lpstr>Dataset status and open issues - Surface ozone data</vt:lpstr>
      <vt:lpstr>PowerPoint-Präsentation</vt:lpstr>
      <vt:lpstr>„Duplicate series“</vt:lpstr>
      <vt:lpstr>Dataset consistency</vt:lpstr>
      <vt:lpstr>Planned data additions and updates</vt:lpstr>
      <vt:lpstr>Dataset status and open issues - Other data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JOIN development status and outlook</vt:lpstr>
      <vt:lpstr>TOAR data analysis workshop</vt:lpstr>
      <vt:lpstr>Example script (1)</vt:lpstr>
      <vt:lpstr>Example script (2)</vt:lpstr>
      <vt:lpstr>TOAR collaboration tools</vt:lpstr>
      <vt:lpstr>User registration on Redmine</vt:lpstr>
      <vt:lpstr>User rights and collaboration options</vt:lpstr>
      <vt:lpstr>Plans for this meeting</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Owen Cooper</dc:creator>
  <cp:lastModifiedBy>Schultz, Martin</cp:lastModifiedBy>
  <cp:revision>80</cp:revision>
  <dcterms:created xsi:type="dcterms:W3CDTF">2015-12-14T01:41:37Z</dcterms:created>
  <dcterms:modified xsi:type="dcterms:W3CDTF">2016-01-24T23:23:02Z</dcterms:modified>
</cp:coreProperties>
</file>