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4" r:id="rId4"/>
    <p:sldId id="285" r:id="rId5"/>
    <p:sldId id="256" r:id="rId6"/>
    <p:sldId id="287" r:id="rId7"/>
    <p:sldId id="290" r:id="rId8"/>
    <p:sldId id="266" r:id="rId9"/>
    <p:sldId id="267" r:id="rId10"/>
    <p:sldId id="268" r:id="rId11"/>
    <p:sldId id="292" r:id="rId12"/>
    <p:sldId id="293" r:id="rId13"/>
    <p:sldId id="291" r:id="rId14"/>
    <p:sldId id="295" r:id="rId15"/>
    <p:sldId id="303" r:id="rId16"/>
    <p:sldId id="283" r:id="rId17"/>
    <p:sldId id="304" r:id="rId18"/>
    <p:sldId id="306" r:id="rId19"/>
    <p:sldId id="288" r:id="rId20"/>
    <p:sldId id="305" r:id="rId21"/>
    <p:sldId id="289" r:id="rId22"/>
    <p:sldId id="307" r:id="rId23"/>
    <p:sldId id="301" r:id="rId24"/>
    <p:sldId id="299" r:id="rId25"/>
    <p:sldId id="302" r:id="rId26"/>
    <p:sldId id="298" r:id="rId27"/>
    <p:sldId id="300" r:id="rId28"/>
    <p:sldId id="269" r:id="rId29"/>
    <p:sldId id="296" r:id="rId30"/>
    <p:sldId id="270" r:id="rId31"/>
    <p:sldId id="271" r:id="rId32"/>
    <p:sldId id="273" r:id="rId33"/>
    <p:sldId id="297" r:id="rId34"/>
    <p:sldId id="277" r:id="rId35"/>
    <p:sldId id="286"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CFD"/>
    <a:srgbClr val="95A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F9A9BD-8CB8-4BF6-8A09-34B99269C03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39392-B2C4-431F-9F47-0CD15654FF8E}" type="slidenum">
              <a:rPr lang="en-US" smtClean="0"/>
              <a:t>‹#›</a:t>
            </a:fld>
            <a:endParaRPr lang="en-US"/>
          </a:p>
        </p:txBody>
      </p:sp>
    </p:spTree>
    <p:extLst>
      <p:ext uri="{BB962C8B-B14F-4D97-AF65-F5344CB8AC3E}">
        <p14:creationId xmlns:p14="http://schemas.microsoft.com/office/powerpoint/2010/main" val="383955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9A9BD-8CB8-4BF6-8A09-34B99269C03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39392-B2C4-431F-9F47-0CD15654FF8E}" type="slidenum">
              <a:rPr lang="en-US" smtClean="0"/>
              <a:t>‹#›</a:t>
            </a:fld>
            <a:endParaRPr lang="en-US"/>
          </a:p>
        </p:txBody>
      </p:sp>
    </p:spTree>
    <p:extLst>
      <p:ext uri="{BB962C8B-B14F-4D97-AF65-F5344CB8AC3E}">
        <p14:creationId xmlns:p14="http://schemas.microsoft.com/office/powerpoint/2010/main" val="47984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9A9BD-8CB8-4BF6-8A09-34B99269C03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39392-B2C4-431F-9F47-0CD15654FF8E}" type="slidenum">
              <a:rPr lang="en-US" smtClean="0"/>
              <a:t>‹#›</a:t>
            </a:fld>
            <a:endParaRPr lang="en-US"/>
          </a:p>
        </p:txBody>
      </p:sp>
    </p:spTree>
    <p:extLst>
      <p:ext uri="{BB962C8B-B14F-4D97-AF65-F5344CB8AC3E}">
        <p14:creationId xmlns:p14="http://schemas.microsoft.com/office/powerpoint/2010/main" val="35833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007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31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90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560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720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900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526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27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9A9BD-8CB8-4BF6-8A09-34B99269C03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39392-B2C4-431F-9F47-0CD15654FF8E}" type="slidenum">
              <a:rPr lang="en-US" smtClean="0"/>
              <a:t>‹#›</a:t>
            </a:fld>
            <a:endParaRPr lang="en-US"/>
          </a:p>
        </p:txBody>
      </p:sp>
    </p:spTree>
    <p:extLst>
      <p:ext uri="{BB962C8B-B14F-4D97-AF65-F5344CB8AC3E}">
        <p14:creationId xmlns:p14="http://schemas.microsoft.com/office/powerpoint/2010/main" val="3171383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530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6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655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354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986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913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156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235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798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23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F9A9BD-8CB8-4BF6-8A09-34B99269C03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39392-B2C4-431F-9F47-0CD15654FF8E}" type="slidenum">
              <a:rPr lang="en-US" smtClean="0"/>
              <a:t>‹#›</a:t>
            </a:fld>
            <a:endParaRPr lang="en-US"/>
          </a:p>
        </p:txBody>
      </p:sp>
    </p:spTree>
    <p:extLst>
      <p:ext uri="{BB962C8B-B14F-4D97-AF65-F5344CB8AC3E}">
        <p14:creationId xmlns:p14="http://schemas.microsoft.com/office/powerpoint/2010/main" val="245790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598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305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382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51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F9A9BD-8CB8-4BF6-8A09-34B99269C03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9392-B2C4-431F-9F47-0CD15654FF8E}" type="slidenum">
              <a:rPr lang="en-US" smtClean="0"/>
              <a:t>‹#›</a:t>
            </a:fld>
            <a:endParaRPr lang="en-US"/>
          </a:p>
        </p:txBody>
      </p:sp>
    </p:spTree>
    <p:extLst>
      <p:ext uri="{BB962C8B-B14F-4D97-AF65-F5344CB8AC3E}">
        <p14:creationId xmlns:p14="http://schemas.microsoft.com/office/powerpoint/2010/main" val="308245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F9A9BD-8CB8-4BF6-8A09-34B99269C03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39392-B2C4-431F-9F47-0CD15654FF8E}" type="slidenum">
              <a:rPr lang="en-US" smtClean="0"/>
              <a:t>‹#›</a:t>
            </a:fld>
            <a:endParaRPr lang="en-US"/>
          </a:p>
        </p:txBody>
      </p:sp>
    </p:spTree>
    <p:extLst>
      <p:ext uri="{BB962C8B-B14F-4D97-AF65-F5344CB8AC3E}">
        <p14:creationId xmlns:p14="http://schemas.microsoft.com/office/powerpoint/2010/main" val="3440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F9A9BD-8CB8-4BF6-8A09-34B99269C03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39392-B2C4-431F-9F47-0CD15654FF8E}" type="slidenum">
              <a:rPr lang="en-US" smtClean="0"/>
              <a:t>‹#›</a:t>
            </a:fld>
            <a:endParaRPr lang="en-US"/>
          </a:p>
        </p:txBody>
      </p:sp>
    </p:spTree>
    <p:extLst>
      <p:ext uri="{BB962C8B-B14F-4D97-AF65-F5344CB8AC3E}">
        <p14:creationId xmlns:p14="http://schemas.microsoft.com/office/powerpoint/2010/main" val="342418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9A9BD-8CB8-4BF6-8A09-34B99269C03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39392-B2C4-431F-9F47-0CD15654FF8E}" type="slidenum">
              <a:rPr lang="en-US" smtClean="0"/>
              <a:t>‹#›</a:t>
            </a:fld>
            <a:endParaRPr lang="en-US"/>
          </a:p>
        </p:txBody>
      </p:sp>
    </p:spTree>
    <p:extLst>
      <p:ext uri="{BB962C8B-B14F-4D97-AF65-F5344CB8AC3E}">
        <p14:creationId xmlns:p14="http://schemas.microsoft.com/office/powerpoint/2010/main" val="218996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9A9BD-8CB8-4BF6-8A09-34B99269C03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9392-B2C4-431F-9F47-0CD15654FF8E}" type="slidenum">
              <a:rPr lang="en-US" smtClean="0"/>
              <a:t>‹#›</a:t>
            </a:fld>
            <a:endParaRPr lang="en-US"/>
          </a:p>
        </p:txBody>
      </p:sp>
    </p:spTree>
    <p:extLst>
      <p:ext uri="{BB962C8B-B14F-4D97-AF65-F5344CB8AC3E}">
        <p14:creationId xmlns:p14="http://schemas.microsoft.com/office/powerpoint/2010/main" val="305992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9A9BD-8CB8-4BF6-8A09-34B99269C03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9392-B2C4-431F-9F47-0CD15654FF8E}" type="slidenum">
              <a:rPr lang="en-US" smtClean="0"/>
              <a:t>‹#›</a:t>
            </a:fld>
            <a:endParaRPr lang="en-US"/>
          </a:p>
        </p:txBody>
      </p:sp>
    </p:spTree>
    <p:extLst>
      <p:ext uri="{BB962C8B-B14F-4D97-AF65-F5344CB8AC3E}">
        <p14:creationId xmlns:p14="http://schemas.microsoft.com/office/powerpoint/2010/main" val="269213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7BC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9A9BD-8CB8-4BF6-8A09-34B99269C03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39392-B2C4-431F-9F47-0CD15654FF8E}" type="slidenum">
              <a:rPr lang="en-US" smtClean="0"/>
              <a:t>‹#›</a:t>
            </a:fld>
            <a:endParaRPr lang="en-US"/>
          </a:p>
        </p:txBody>
      </p:sp>
    </p:spTree>
    <p:extLst>
      <p:ext uri="{BB962C8B-B14F-4D97-AF65-F5344CB8AC3E}">
        <p14:creationId xmlns:p14="http://schemas.microsoft.com/office/powerpoint/2010/main" val="1429962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7BC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E504C-E3EE-43AA-B4AB-56F8B01A0933}"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018CE-5264-40F5-A819-7EFC3610C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585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87BC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9A9BD-8CB8-4BF6-8A09-34B99269C03D}"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39392-B2C4-431F-9F47-0CD15654FF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588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jp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7.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imgur.com/yeuXD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3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1857590" cy="6858000"/>
          </a:xfrm>
          <a:prstGeom prst="rect">
            <a:avLst/>
          </a:prstGeom>
          <a:gradFill flip="none" rotWithShape="1">
            <a:gsLst>
              <a:gs pos="0">
                <a:srgbClr val="0070C0">
                  <a:alpha val="0"/>
                </a:srgbClr>
              </a:gs>
              <a:gs pos="51000">
                <a:schemeClr val="accent1">
                  <a:lumMod val="45000"/>
                  <a:lumOff val="55000"/>
                </a:schemeClr>
              </a:gs>
              <a:gs pos="83000">
                <a:schemeClr val="accent1">
                  <a:lumMod val="45000"/>
                  <a:lumOff val="55000"/>
                </a:schemeClr>
              </a:gs>
              <a:gs pos="100000">
                <a:schemeClr val="accent1">
                  <a:lumMod val="30000"/>
                  <a:lumOff val="70000"/>
                </a:schemeClr>
              </a:gs>
            </a:gsLst>
            <a:lin ang="10800000" scaled="0"/>
            <a:tileRect/>
          </a:gradFill>
          <a:ln>
            <a:noFill/>
          </a:ln>
          <a:effectLst>
            <a:outerShdw blurRad="50800" dist="50800" dir="5400000" algn="ctr"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 y="0"/>
            <a:ext cx="1964267" cy="6858000"/>
          </a:xfrm>
          <a:prstGeom prst="rect">
            <a:avLst/>
          </a:prstGeom>
          <a:solidFill>
            <a:schemeClr val="bg1"/>
          </a:solidFill>
          <a:ln>
            <a:noFill/>
          </a:ln>
          <a:effectLst>
            <a:outerShdw blurRad="50800" dist="508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86" y="186213"/>
            <a:ext cx="1245326" cy="12294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659" y="5848728"/>
            <a:ext cx="1514830" cy="889662"/>
          </a:xfrm>
          <a:prstGeom prst="rect">
            <a:avLst/>
          </a:prstGeom>
        </p:spPr>
      </p:pic>
      <p:pic>
        <p:nvPicPr>
          <p:cNvPr id="6" name="Picture 5"/>
          <p:cNvPicPr>
            <a:picLocks noChangeAspect="1"/>
          </p:cNvPicPr>
          <p:nvPr/>
        </p:nvPicPr>
        <p:blipFill>
          <a:blip r:embed="rId5"/>
          <a:stretch>
            <a:fillRect/>
          </a:stretch>
        </p:blipFill>
        <p:spPr>
          <a:xfrm>
            <a:off x="2143043" y="562364"/>
            <a:ext cx="974281" cy="985106"/>
          </a:xfrm>
          <a:prstGeom prst="rect">
            <a:avLst/>
          </a:prstGeom>
        </p:spPr>
      </p:pic>
      <p:sp>
        <p:nvSpPr>
          <p:cNvPr id="7" name="TextBox 6"/>
          <p:cNvSpPr txBox="1"/>
          <p:nvPr/>
        </p:nvSpPr>
        <p:spPr>
          <a:xfrm>
            <a:off x="3244324" y="331642"/>
            <a:ext cx="4964818" cy="1446550"/>
          </a:xfrm>
          <a:prstGeom prst="rect">
            <a:avLst/>
          </a:prstGeom>
          <a:noFill/>
          <a:ln>
            <a:noFill/>
          </a:ln>
        </p:spPr>
        <p:txBody>
          <a:bodyPr wrap="square" rtlCol="0">
            <a:spAutoFit/>
          </a:bodyPr>
          <a:lstStyle/>
          <a:p>
            <a:r>
              <a:rPr lang="en-US" sz="4000" b="1" dirty="0" smtClean="0">
                <a:ln w="3175">
                  <a:noFill/>
                </a:ln>
                <a:solidFill>
                  <a:srgbClr val="FF0000"/>
                </a:solidFill>
                <a:effectLst>
                  <a:outerShdw blurRad="88900" dist="76200" dir="3600000" algn="ctr" rotWithShape="0">
                    <a:schemeClr val="tx1">
                      <a:alpha val="37000"/>
                    </a:schemeClr>
                  </a:outerShdw>
                </a:effectLst>
              </a:rPr>
              <a:t>TOAR Workshop 1.03</a:t>
            </a:r>
          </a:p>
          <a:p>
            <a:r>
              <a:rPr lang="en-US" sz="2400" b="1" dirty="0" smtClean="0">
                <a:ln w="3175">
                  <a:noFill/>
                </a:ln>
                <a:solidFill>
                  <a:srgbClr val="FF0000"/>
                </a:solidFill>
                <a:effectLst>
                  <a:outerShdw blurRad="88900" dist="76200" dir="3600000" algn="ctr" rotWithShape="0">
                    <a:schemeClr val="tx1">
                      <a:alpha val="37000"/>
                    </a:schemeClr>
                  </a:outerShdw>
                </a:effectLst>
              </a:rPr>
              <a:t>January 25-27, 2016</a:t>
            </a:r>
          </a:p>
          <a:p>
            <a:r>
              <a:rPr lang="en-US" sz="2400" b="1" dirty="0" err="1" smtClean="0">
                <a:ln w="3175">
                  <a:noFill/>
                </a:ln>
                <a:solidFill>
                  <a:srgbClr val="FF0000"/>
                </a:solidFill>
                <a:effectLst>
                  <a:outerShdw blurRad="88900" dist="76200" dir="3600000" algn="ctr" rotWithShape="0">
                    <a:schemeClr val="tx1">
                      <a:alpha val="37000"/>
                    </a:schemeClr>
                  </a:outerShdw>
                </a:effectLst>
              </a:rPr>
              <a:t>Xijiao</a:t>
            </a:r>
            <a:r>
              <a:rPr lang="en-US" sz="2400" b="1" dirty="0" smtClean="0">
                <a:ln w="3175">
                  <a:noFill/>
                </a:ln>
                <a:solidFill>
                  <a:srgbClr val="FF0000"/>
                </a:solidFill>
                <a:effectLst>
                  <a:outerShdw blurRad="88900" dist="76200" dir="3600000" algn="ctr" rotWithShape="0">
                    <a:schemeClr val="tx1">
                      <a:alpha val="37000"/>
                    </a:schemeClr>
                  </a:outerShdw>
                </a:effectLst>
              </a:rPr>
              <a:t> Hotel, Beijing, China</a:t>
            </a:r>
            <a:endParaRPr lang="en-US" sz="2400" b="1" dirty="0">
              <a:ln w="3175">
                <a:noFill/>
              </a:ln>
              <a:solidFill>
                <a:srgbClr val="FF0000"/>
              </a:solidFill>
              <a:effectLst>
                <a:outerShdw blurRad="88900" dist="76200" dir="3600000" algn="ctr" rotWithShape="0">
                  <a:schemeClr val="tx1">
                    <a:alpha val="37000"/>
                  </a:schemeClr>
                </a:outerShdw>
              </a:effectLst>
            </a:endParaRPr>
          </a:p>
        </p:txBody>
      </p:sp>
      <p:pic>
        <p:nvPicPr>
          <p:cNvPr id="8" name="Picture 7"/>
          <p:cNvPicPr>
            <a:picLocks noChangeAspect="1"/>
          </p:cNvPicPr>
          <p:nvPr/>
        </p:nvPicPr>
        <p:blipFill>
          <a:blip r:embed="rId6"/>
          <a:stretch>
            <a:fillRect/>
          </a:stretch>
        </p:blipFill>
        <p:spPr>
          <a:xfrm>
            <a:off x="150778" y="5055875"/>
            <a:ext cx="1662707" cy="673243"/>
          </a:xfrm>
          <a:prstGeom prst="rect">
            <a:avLst/>
          </a:prstGeom>
        </p:spPr>
      </p:pic>
      <p:pic>
        <p:nvPicPr>
          <p:cNvPr id="1026" name="Picture 2" descr="http://africanarguments.org/wp-content/uploads/2013/07/China-fla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7870" y="508371"/>
            <a:ext cx="1639640" cy="1093093"/>
          </a:xfrm>
          <a:prstGeom prst="rect">
            <a:avLst/>
          </a:prstGeom>
          <a:noFill/>
          <a:effectLst>
            <a:outerShdw blurRad="63500" dist="76200" dir="2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0" y="1634631"/>
            <a:ext cx="627731" cy="762906"/>
          </a:xfrm>
          <a:prstGeom prst="rect">
            <a:avLst/>
          </a:prstGeom>
        </p:spPr>
      </p:pic>
      <p:sp>
        <p:nvSpPr>
          <p:cNvPr id="13" name="TextBox 12"/>
          <p:cNvSpPr txBox="1"/>
          <p:nvPr/>
        </p:nvSpPr>
        <p:spPr>
          <a:xfrm>
            <a:off x="567251" y="1716002"/>
            <a:ext cx="1397016" cy="769441"/>
          </a:xfrm>
          <a:prstGeom prst="rect">
            <a:avLst/>
          </a:prstGeom>
          <a:noFill/>
        </p:spPr>
        <p:txBody>
          <a:bodyPr wrap="square" rtlCol="0">
            <a:spAutoFit/>
          </a:bodyPr>
          <a:lstStyle/>
          <a:p>
            <a:r>
              <a:rPr lang="en-US" sz="1100" b="1" dirty="0" smtClean="0"/>
              <a:t>Research Center for </a:t>
            </a:r>
          </a:p>
          <a:p>
            <a:r>
              <a:rPr lang="en-US" sz="1100" b="1" dirty="0" smtClean="0"/>
              <a:t>Eco-Environmental Sciences, Chinese Academy of Sciences</a:t>
            </a:r>
            <a:endParaRPr lang="en-US" sz="1100" b="1" dirty="0"/>
          </a:p>
        </p:txBody>
      </p:sp>
      <p:pic>
        <p:nvPicPr>
          <p:cNvPr id="1030" name="Picture 6" descr="http://entireeducation.com/wp-content/uploads/2011/12/NJU-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207" y="2694945"/>
            <a:ext cx="910460" cy="1135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0"/>
          <a:stretch>
            <a:fillRect/>
          </a:stretch>
        </p:blipFill>
        <p:spPr>
          <a:xfrm>
            <a:off x="313865" y="3919113"/>
            <a:ext cx="1359526" cy="1048603"/>
          </a:xfrm>
          <a:prstGeom prst="rect">
            <a:avLst/>
          </a:prstGeom>
        </p:spPr>
      </p:pic>
    </p:spTree>
    <p:extLst>
      <p:ext uri="{BB962C8B-B14F-4D97-AF65-F5344CB8AC3E}">
        <p14:creationId xmlns:p14="http://schemas.microsoft.com/office/powerpoint/2010/main" val="134752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3587" y="1714238"/>
            <a:ext cx="6106144" cy="4394063"/>
          </a:xfrm>
          <a:prstGeom prst="rect">
            <a:avLst/>
          </a:prstGeom>
        </p:spPr>
      </p:pic>
      <p:pic>
        <p:nvPicPr>
          <p:cNvPr id="7" name="Picture 6"/>
          <p:cNvPicPr>
            <a:picLocks noChangeAspect="1"/>
          </p:cNvPicPr>
          <p:nvPr/>
        </p:nvPicPr>
        <p:blipFill>
          <a:blip r:embed="rId3"/>
          <a:stretch>
            <a:fillRect/>
          </a:stretch>
        </p:blipFill>
        <p:spPr>
          <a:xfrm>
            <a:off x="6387152" y="1714238"/>
            <a:ext cx="5804848" cy="4468656"/>
          </a:xfrm>
          <a:prstGeom prst="rect">
            <a:avLst/>
          </a:prstGeom>
        </p:spPr>
      </p:pic>
      <p:sp>
        <p:nvSpPr>
          <p:cNvPr id="9" name="TextBox 8"/>
          <p:cNvSpPr txBox="1"/>
          <p:nvPr/>
        </p:nvSpPr>
        <p:spPr>
          <a:xfrm>
            <a:off x="308945" y="380080"/>
            <a:ext cx="6382602" cy="1538883"/>
          </a:xfrm>
          <a:prstGeom prst="rect">
            <a:avLst/>
          </a:prstGeom>
          <a:noFill/>
        </p:spPr>
        <p:txBody>
          <a:bodyPr wrap="square" rtlCol="0">
            <a:spAutoFit/>
          </a:bodyPr>
          <a:lstStyle/>
          <a:p>
            <a:pPr>
              <a:spcAft>
                <a:spcPts val="600"/>
              </a:spcAft>
            </a:pPr>
            <a:r>
              <a:rPr lang="en-US" sz="2400" b="1" u="sng" dirty="0" smtClean="0"/>
              <a:t>Global CO</a:t>
            </a:r>
            <a:r>
              <a:rPr lang="en-US" sz="2400" b="1" u="sng" baseline="-25000" dirty="0" smtClean="0"/>
              <a:t>2</a:t>
            </a:r>
            <a:r>
              <a:rPr lang="en-US" sz="2400" b="1" u="sng" dirty="0" smtClean="0"/>
              <a:t> emissions:</a:t>
            </a:r>
          </a:p>
          <a:p>
            <a:pPr marL="285750" indent="-285750">
              <a:spcAft>
                <a:spcPts val="600"/>
              </a:spcAft>
              <a:buFontTx/>
              <a:buChar char="-"/>
            </a:pPr>
            <a:r>
              <a:rPr lang="en-US" sz="2400" dirty="0" smtClean="0"/>
              <a:t>Strongest increases are in China and India</a:t>
            </a:r>
          </a:p>
          <a:p>
            <a:endParaRPr lang="en-US" dirty="0"/>
          </a:p>
          <a:p>
            <a:endParaRPr lang="en-US" dirty="0"/>
          </a:p>
        </p:txBody>
      </p:sp>
      <p:sp>
        <p:nvSpPr>
          <p:cNvPr id="10" name="TextBox 9"/>
          <p:cNvSpPr txBox="1"/>
          <p:nvPr/>
        </p:nvSpPr>
        <p:spPr>
          <a:xfrm>
            <a:off x="6531945" y="380080"/>
            <a:ext cx="4945822" cy="1908215"/>
          </a:xfrm>
          <a:prstGeom prst="rect">
            <a:avLst/>
          </a:prstGeom>
          <a:noFill/>
        </p:spPr>
        <p:txBody>
          <a:bodyPr wrap="square" rtlCol="0">
            <a:spAutoFit/>
          </a:bodyPr>
          <a:lstStyle/>
          <a:p>
            <a:pPr>
              <a:spcAft>
                <a:spcPts val="600"/>
              </a:spcAft>
            </a:pPr>
            <a:r>
              <a:rPr lang="en-US" sz="2400" b="1" u="sng" dirty="0" smtClean="0"/>
              <a:t>Methane:</a:t>
            </a:r>
          </a:p>
          <a:p>
            <a:pPr marL="285750" indent="-285750">
              <a:spcAft>
                <a:spcPts val="600"/>
              </a:spcAft>
              <a:buFontTx/>
              <a:buChar char="-"/>
            </a:pPr>
            <a:r>
              <a:rPr lang="en-US" sz="2400" dirty="0" smtClean="0"/>
              <a:t>concentrations have increased by 4% over the past 10 years</a:t>
            </a:r>
          </a:p>
          <a:p>
            <a:endParaRPr lang="en-US" dirty="0"/>
          </a:p>
          <a:p>
            <a:endParaRPr lang="en-US" dirty="0"/>
          </a:p>
        </p:txBody>
      </p:sp>
      <p:sp>
        <p:nvSpPr>
          <p:cNvPr id="11" name="TextBox 10"/>
          <p:cNvSpPr txBox="1"/>
          <p:nvPr/>
        </p:nvSpPr>
        <p:spPr>
          <a:xfrm>
            <a:off x="136475" y="6163657"/>
            <a:ext cx="7322022" cy="723275"/>
          </a:xfrm>
          <a:prstGeom prst="rect">
            <a:avLst/>
          </a:prstGeom>
          <a:noFill/>
        </p:spPr>
        <p:txBody>
          <a:bodyPr wrap="square" rtlCol="0">
            <a:spAutoFit/>
          </a:bodyPr>
          <a:lstStyle/>
          <a:p>
            <a:pPr>
              <a:spcAft>
                <a:spcPts val="600"/>
              </a:spcAft>
            </a:pPr>
            <a:r>
              <a:rPr lang="en-US" sz="2000" b="1" dirty="0" smtClean="0"/>
              <a:t>                     Global CO</a:t>
            </a:r>
            <a:r>
              <a:rPr lang="en-US" sz="2000" b="1" baseline="-25000" dirty="0" smtClean="0"/>
              <a:t>2</a:t>
            </a:r>
            <a:r>
              <a:rPr lang="en-US" sz="2000" b="1" dirty="0" smtClean="0"/>
              <a:t> emissions through 2014</a:t>
            </a:r>
          </a:p>
          <a:p>
            <a:r>
              <a:rPr lang="en-US" sz="1600" i="1" dirty="0" smtClean="0"/>
              <a:t>Le </a:t>
            </a:r>
            <a:r>
              <a:rPr lang="en-US" sz="1600" i="1" dirty="0" err="1" smtClean="0"/>
              <a:t>Quéré</a:t>
            </a:r>
            <a:r>
              <a:rPr lang="en-US" sz="1600" i="1" dirty="0" smtClean="0"/>
              <a:t> et al., Global Carbon Budget 2015, Earth Syst. Sci. Data, 7, 349–396, 2015</a:t>
            </a:r>
            <a:r>
              <a:rPr lang="en-US" sz="1200" dirty="0" smtClean="0"/>
              <a:t>. </a:t>
            </a:r>
            <a:endParaRPr lang="en-US" sz="1200" dirty="0"/>
          </a:p>
        </p:txBody>
      </p:sp>
    </p:spTree>
    <p:extLst>
      <p:ext uri="{BB962C8B-B14F-4D97-AF65-F5344CB8AC3E}">
        <p14:creationId xmlns:p14="http://schemas.microsoft.com/office/powerpoint/2010/main" val="2655384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4995" b="27852"/>
          <a:stretch/>
        </p:blipFill>
        <p:spPr>
          <a:xfrm>
            <a:off x="4533041" y="646751"/>
            <a:ext cx="7431647" cy="4798705"/>
          </a:xfrm>
          <a:prstGeom prst="rect">
            <a:avLst/>
          </a:prstGeom>
        </p:spPr>
      </p:pic>
      <p:sp>
        <p:nvSpPr>
          <p:cNvPr id="8" name="TextBox 7"/>
          <p:cNvSpPr txBox="1"/>
          <p:nvPr/>
        </p:nvSpPr>
        <p:spPr>
          <a:xfrm>
            <a:off x="282477" y="700796"/>
            <a:ext cx="4139398" cy="6463308"/>
          </a:xfrm>
          <a:prstGeom prst="rect">
            <a:avLst/>
          </a:prstGeom>
          <a:noFill/>
        </p:spPr>
        <p:txBody>
          <a:bodyPr wrap="square" rtlCol="0">
            <a:spAutoFit/>
          </a:bodyPr>
          <a:lstStyle/>
          <a:p>
            <a:pPr>
              <a:spcAft>
                <a:spcPts val="600"/>
              </a:spcAft>
            </a:pPr>
            <a:r>
              <a:rPr lang="en-US" sz="2400" b="1" dirty="0" smtClean="0"/>
              <a:t>OMI/MLS tropospheric ozone burden</a:t>
            </a:r>
          </a:p>
          <a:p>
            <a:pPr>
              <a:spcAft>
                <a:spcPts val="600"/>
              </a:spcAft>
            </a:pPr>
            <a:r>
              <a:rPr lang="en-US" sz="2400" b="1" dirty="0" smtClean="0"/>
              <a:t>2005-2015</a:t>
            </a:r>
          </a:p>
          <a:p>
            <a:r>
              <a:rPr lang="en-US" sz="2000" i="1" dirty="0" smtClean="0"/>
              <a:t>Data produced by Jerry </a:t>
            </a:r>
            <a:r>
              <a:rPr lang="en-US" sz="2000" i="1" dirty="0" err="1" smtClean="0"/>
              <a:t>Ziemke</a:t>
            </a:r>
            <a:endParaRPr lang="en-US" sz="2000" i="1" dirty="0" smtClean="0"/>
          </a:p>
          <a:p>
            <a:r>
              <a:rPr lang="en-US" sz="2000" i="1" dirty="0" smtClean="0"/>
              <a:t>Morgan State U./NASA Goddard</a:t>
            </a:r>
          </a:p>
          <a:p>
            <a:endParaRPr lang="en-US" sz="2000" dirty="0" smtClean="0"/>
          </a:p>
          <a:p>
            <a:endParaRPr lang="en-US" sz="2000" dirty="0"/>
          </a:p>
          <a:p>
            <a:r>
              <a:rPr lang="en-US" sz="2000" dirty="0" smtClean="0"/>
              <a:t>The global (60°N – 60°S) tropospheric ozone burden has increased by 9% (25 </a:t>
            </a:r>
            <a:r>
              <a:rPr lang="en-US" sz="2000" dirty="0" err="1" smtClean="0"/>
              <a:t>Tg</a:t>
            </a:r>
            <a:r>
              <a:rPr lang="en-US" sz="2000" dirty="0" smtClean="0"/>
              <a:t>) over 11 years (2005-2015). </a:t>
            </a:r>
          </a:p>
          <a:p>
            <a:endParaRPr lang="en-US" sz="2000" dirty="0" smtClean="0"/>
          </a:p>
          <a:p>
            <a:endParaRPr lang="en-US" sz="1600" dirty="0"/>
          </a:p>
          <a:p>
            <a:endParaRPr lang="en-US" sz="1600" dirty="0" smtClean="0"/>
          </a:p>
          <a:p>
            <a:endParaRPr lang="en-US" sz="1600" dirty="0"/>
          </a:p>
          <a:p>
            <a:endParaRPr lang="en-US" dirty="0"/>
          </a:p>
          <a:p>
            <a:pPr>
              <a:spcAft>
                <a:spcPts val="600"/>
              </a:spcAft>
            </a:pPr>
            <a:r>
              <a:rPr lang="en-US" i="1" dirty="0" err="1" smtClean="0"/>
              <a:t>Ziemke</a:t>
            </a:r>
            <a:r>
              <a:rPr lang="en-US" i="1" dirty="0"/>
              <a:t>, </a:t>
            </a:r>
            <a:r>
              <a:rPr lang="en-US" i="1" dirty="0" smtClean="0"/>
              <a:t>et al., Tropospheric </a:t>
            </a:r>
            <a:r>
              <a:rPr lang="en-US" i="1" dirty="0"/>
              <a:t>ozone variability in the tropics from ENSO to MJO and shorter timescales, Atmos. Chem. Phys., 15, 8037-8049, doi:10.5194/acp-15-8037-2015, 2015.</a:t>
            </a:r>
          </a:p>
        </p:txBody>
      </p:sp>
    </p:spTree>
    <p:extLst>
      <p:ext uri="{BB962C8B-B14F-4D97-AF65-F5344CB8AC3E}">
        <p14:creationId xmlns:p14="http://schemas.microsoft.com/office/powerpoint/2010/main" val="2556741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7313" b="43206"/>
          <a:stretch/>
        </p:blipFill>
        <p:spPr>
          <a:xfrm>
            <a:off x="1199855" y="1291796"/>
            <a:ext cx="9983414" cy="4399320"/>
          </a:xfrm>
          <a:prstGeom prst="rect">
            <a:avLst/>
          </a:prstGeom>
        </p:spPr>
      </p:pic>
      <p:sp>
        <p:nvSpPr>
          <p:cNvPr id="6" name="TextBox 5"/>
          <p:cNvSpPr txBox="1"/>
          <p:nvPr/>
        </p:nvSpPr>
        <p:spPr>
          <a:xfrm>
            <a:off x="2781929" y="56869"/>
            <a:ext cx="6819266" cy="369332"/>
          </a:xfrm>
          <a:prstGeom prst="rect">
            <a:avLst/>
          </a:prstGeom>
          <a:noFill/>
        </p:spPr>
        <p:txBody>
          <a:bodyPr wrap="square" rtlCol="0">
            <a:spAutoFit/>
          </a:bodyPr>
          <a:lstStyle/>
          <a:p>
            <a:pPr>
              <a:spcAft>
                <a:spcPts val="600"/>
              </a:spcAft>
            </a:pPr>
            <a:r>
              <a:rPr lang="en-US" b="1" dirty="0" smtClean="0"/>
              <a:t>OMI/MLS tropospheric column ozone and trends, 2005-2015:  </a:t>
            </a:r>
            <a:r>
              <a:rPr lang="en-US" b="1" dirty="0" smtClean="0"/>
              <a:t>Annual</a:t>
            </a:r>
            <a:endParaRPr lang="en-US" b="1" dirty="0" smtClean="0"/>
          </a:p>
        </p:txBody>
      </p:sp>
    </p:spTree>
    <p:extLst>
      <p:ext uri="{BB962C8B-B14F-4D97-AF65-F5344CB8AC3E}">
        <p14:creationId xmlns:p14="http://schemas.microsoft.com/office/powerpoint/2010/main" val="1052036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57920"/>
          <a:stretch/>
        </p:blipFill>
        <p:spPr>
          <a:xfrm>
            <a:off x="1477457" y="1255594"/>
            <a:ext cx="9631821" cy="4523790"/>
          </a:xfrm>
          <a:prstGeom prst="rect">
            <a:avLst/>
          </a:prstGeom>
        </p:spPr>
      </p:pic>
      <p:sp>
        <p:nvSpPr>
          <p:cNvPr id="6" name="TextBox 5"/>
          <p:cNvSpPr txBox="1"/>
          <p:nvPr/>
        </p:nvSpPr>
        <p:spPr>
          <a:xfrm>
            <a:off x="2781929" y="56869"/>
            <a:ext cx="6819266" cy="661720"/>
          </a:xfrm>
          <a:prstGeom prst="rect">
            <a:avLst/>
          </a:prstGeom>
          <a:noFill/>
        </p:spPr>
        <p:txBody>
          <a:bodyPr wrap="square" rtlCol="0">
            <a:spAutoFit/>
          </a:bodyPr>
          <a:lstStyle/>
          <a:p>
            <a:pPr>
              <a:spcAft>
                <a:spcPts val="600"/>
              </a:spcAft>
            </a:pPr>
            <a:r>
              <a:rPr lang="en-US" b="1" dirty="0" smtClean="0"/>
              <a:t>OMI/MLS tropospheric column ozone and trends, 2005-2015:  Annual</a:t>
            </a:r>
          </a:p>
          <a:p>
            <a:pPr marL="457200"/>
            <a:r>
              <a:rPr lang="en-US" sz="1400" dirty="0" smtClean="0"/>
              <a:t>Lower panel:  White dots indicate grid cells with statistically significant trends </a:t>
            </a:r>
            <a:endParaRPr lang="en-US" sz="1400" dirty="0"/>
          </a:p>
        </p:txBody>
      </p:sp>
    </p:spTree>
    <p:extLst>
      <p:ext uri="{BB962C8B-B14F-4D97-AF65-F5344CB8AC3E}">
        <p14:creationId xmlns:p14="http://schemas.microsoft.com/office/powerpoint/2010/main" val="1989442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05000" y="207966"/>
            <a:ext cx="8093122" cy="6145714"/>
          </a:xfrm>
          <a:prstGeom prst="rect">
            <a:avLst/>
          </a:prstGeom>
        </p:spPr>
      </p:pic>
    </p:spTree>
    <p:extLst>
      <p:ext uri="{BB962C8B-B14F-4D97-AF65-F5344CB8AC3E}">
        <p14:creationId xmlns:p14="http://schemas.microsoft.com/office/powerpoint/2010/main" val="1594946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48994" y="228815"/>
            <a:ext cx="7911616" cy="6335758"/>
          </a:xfrm>
          <a:prstGeom prst="rect">
            <a:avLst/>
          </a:prstGeom>
        </p:spPr>
      </p:pic>
    </p:spTree>
    <p:extLst>
      <p:ext uri="{BB962C8B-B14F-4D97-AF65-F5344CB8AC3E}">
        <p14:creationId xmlns:p14="http://schemas.microsoft.com/office/powerpoint/2010/main" val="2134036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4674"/>
          <a:stretch/>
        </p:blipFill>
        <p:spPr>
          <a:xfrm>
            <a:off x="1538903" y="4086934"/>
            <a:ext cx="8346845" cy="2578102"/>
          </a:xfrm>
          <a:prstGeom prst="rect">
            <a:avLst/>
          </a:prstGeom>
        </p:spPr>
      </p:pic>
      <p:pic>
        <p:nvPicPr>
          <p:cNvPr id="3" name="Picture 2"/>
          <p:cNvPicPr>
            <a:picLocks noChangeAspect="1"/>
          </p:cNvPicPr>
          <p:nvPr/>
        </p:nvPicPr>
        <p:blipFill rotWithShape="1">
          <a:blip r:embed="rId3"/>
          <a:srcRect t="67890" b="-2"/>
          <a:stretch/>
        </p:blipFill>
        <p:spPr>
          <a:xfrm>
            <a:off x="1090701" y="784581"/>
            <a:ext cx="8738787" cy="3268831"/>
          </a:xfrm>
          <a:prstGeom prst="rect">
            <a:avLst/>
          </a:prstGeom>
        </p:spPr>
      </p:pic>
    </p:spTree>
    <p:extLst>
      <p:ext uri="{BB962C8B-B14F-4D97-AF65-F5344CB8AC3E}">
        <p14:creationId xmlns:p14="http://schemas.microsoft.com/office/powerpoint/2010/main" val="3184215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032" t="7005" r="8014" b="-7005"/>
          <a:stretch/>
        </p:blipFill>
        <p:spPr>
          <a:xfrm>
            <a:off x="982640" y="1023900"/>
            <a:ext cx="8925635" cy="4859914"/>
          </a:xfrm>
          <a:prstGeom prst="rect">
            <a:avLst/>
          </a:prstGeom>
        </p:spPr>
      </p:pic>
    </p:spTree>
    <p:extLst>
      <p:ext uri="{BB962C8B-B14F-4D97-AF65-F5344CB8AC3E}">
        <p14:creationId xmlns:p14="http://schemas.microsoft.com/office/powerpoint/2010/main" val="344196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4820"/>
          <a:stretch/>
        </p:blipFill>
        <p:spPr>
          <a:xfrm>
            <a:off x="2132888" y="1069747"/>
            <a:ext cx="7988050" cy="4635017"/>
          </a:xfrm>
          <a:prstGeom prst="rect">
            <a:avLst/>
          </a:prstGeom>
        </p:spPr>
      </p:pic>
    </p:spTree>
    <p:extLst>
      <p:ext uri="{BB962C8B-B14F-4D97-AF65-F5344CB8AC3E}">
        <p14:creationId xmlns:p14="http://schemas.microsoft.com/office/powerpoint/2010/main" val="855809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3105" y="341194"/>
            <a:ext cx="8172621" cy="6086901"/>
          </a:xfrm>
          <a:prstGeom prst="rect">
            <a:avLst/>
          </a:prstGeom>
        </p:spPr>
      </p:pic>
    </p:spTree>
    <p:extLst>
      <p:ext uri="{BB962C8B-B14F-4D97-AF65-F5344CB8AC3E}">
        <p14:creationId xmlns:p14="http://schemas.microsoft.com/office/powerpoint/2010/main" val="976747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203864" y="98988"/>
            <a:ext cx="5761052" cy="6506225"/>
          </a:xfrm>
          <a:prstGeom prst="rect">
            <a:avLst/>
          </a:prstGeom>
          <a:effectLst>
            <a:outerShdw blurRad="101600" dist="152400" dir="2700000" algn="tl" rotWithShape="0">
              <a:prstClr val="black">
                <a:alpha val="52000"/>
              </a:prstClr>
            </a:outerShdw>
          </a:effectLst>
        </p:spPr>
      </p:pic>
      <p:sp>
        <p:nvSpPr>
          <p:cNvPr id="2" name="TextBox 1"/>
          <p:cNvSpPr txBox="1"/>
          <p:nvPr/>
        </p:nvSpPr>
        <p:spPr>
          <a:xfrm>
            <a:off x="772732" y="33103"/>
            <a:ext cx="5293217" cy="6971139"/>
          </a:xfrm>
          <a:prstGeom prst="rect">
            <a:avLst/>
          </a:prstGeom>
          <a:noFill/>
        </p:spPr>
        <p:txBody>
          <a:bodyPr wrap="square" rtlCol="0">
            <a:spAutoFit/>
          </a:bodyPr>
          <a:lstStyle/>
          <a:p>
            <a:r>
              <a:rPr lang="en-US" sz="2800" b="1" dirty="0" smtClean="0">
                <a:solidFill>
                  <a:srgbClr val="C00000"/>
                </a:solidFill>
              </a:rPr>
              <a:t>Welcome to TOAR Workshop 1.03!</a:t>
            </a:r>
          </a:p>
          <a:p>
            <a:pPr>
              <a:spcBef>
                <a:spcPts val="600"/>
              </a:spcBef>
            </a:pPr>
            <a:r>
              <a:rPr lang="en-US" sz="2400" b="1" dirty="0" smtClean="0">
                <a:solidFill>
                  <a:srgbClr val="C00000"/>
                </a:solidFill>
              </a:rPr>
              <a:t>On behalf of:</a:t>
            </a:r>
          </a:p>
          <a:p>
            <a:pPr marL="1539875">
              <a:spcBef>
                <a:spcPts val="1200"/>
              </a:spcBef>
            </a:pPr>
            <a:r>
              <a:rPr lang="en-US" sz="2000" b="1" dirty="0" smtClean="0">
                <a:solidFill>
                  <a:srgbClr val="C00000"/>
                </a:solidFill>
              </a:rPr>
              <a:t>IGAC and The TOAR Steering Committee</a:t>
            </a:r>
          </a:p>
          <a:p>
            <a:pPr marL="1539875">
              <a:spcBef>
                <a:spcPts val="600"/>
              </a:spcBef>
            </a:pPr>
            <a:endParaRPr lang="en-US" sz="2000" b="1" dirty="0" smtClean="0">
              <a:solidFill>
                <a:srgbClr val="C00000"/>
              </a:solidFill>
            </a:endParaRPr>
          </a:p>
          <a:p>
            <a:pPr marL="1539875">
              <a:spcBef>
                <a:spcPts val="600"/>
              </a:spcBef>
            </a:pPr>
            <a:r>
              <a:rPr lang="en-US" sz="2000" b="1" dirty="0" smtClean="0">
                <a:solidFill>
                  <a:srgbClr val="C00000"/>
                </a:solidFill>
              </a:rPr>
              <a:t>Research </a:t>
            </a:r>
            <a:r>
              <a:rPr lang="en-US" sz="2000" b="1" dirty="0">
                <a:solidFill>
                  <a:srgbClr val="C00000"/>
                </a:solidFill>
              </a:rPr>
              <a:t>Center for </a:t>
            </a:r>
            <a:r>
              <a:rPr lang="en-US" sz="2000" b="1" dirty="0" smtClean="0">
                <a:solidFill>
                  <a:srgbClr val="C00000"/>
                </a:solidFill>
              </a:rPr>
              <a:t>Eco-Environmental </a:t>
            </a:r>
            <a:r>
              <a:rPr lang="en-US" sz="2000" b="1" dirty="0">
                <a:solidFill>
                  <a:srgbClr val="C00000"/>
                </a:solidFill>
              </a:rPr>
              <a:t>Sciences, </a:t>
            </a:r>
            <a:r>
              <a:rPr lang="en-US" sz="2000" b="1" dirty="0" smtClean="0">
                <a:solidFill>
                  <a:srgbClr val="C00000"/>
                </a:solidFill>
              </a:rPr>
              <a:t>C.A.S</a:t>
            </a:r>
            <a:endParaRPr lang="en-US" sz="2000" b="1" dirty="0">
              <a:solidFill>
                <a:srgbClr val="C00000"/>
              </a:solidFill>
            </a:endParaRPr>
          </a:p>
          <a:p>
            <a:pPr marL="1539875">
              <a:spcBef>
                <a:spcPts val="600"/>
              </a:spcBef>
            </a:pPr>
            <a:endParaRPr lang="en-US" sz="2000" b="1" dirty="0" smtClean="0">
              <a:solidFill>
                <a:srgbClr val="C00000"/>
              </a:solidFill>
            </a:endParaRPr>
          </a:p>
          <a:p>
            <a:pPr marL="1539875">
              <a:spcBef>
                <a:spcPts val="600"/>
              </a:spcBef>
            </a:pPr>
            <a:r>
              <a:rPr lang="en-US" sz="2000" b="1" dirty="0" smtClean="0">
                <a:solidFill>
                  <a:srgbClr val="C00000"/>
                </a:solidFill>
              </a:rPr>
              <a:t>Nanjing University</a:t>
            </a:r>
          </a:p>
          <a:p>
            <a:pPr marL="1539875">
              <a:spcBef>
                <a:spcPts val="600"/>
              </a:spcBef>
            </a:pPr>
            <a:endParaRPr lang="en-US" sz="2000" b="1" dirty="0">
              <a:solidFill>
                <a:srgbClr val="C00000"/>
              </a:solidFill>
            </a:endParaRPr>
          </a:p>
          <a:p>
            <a:pPr marL="1539875">
              <a:spcBef>
                <a:spcPts val="600"/>
              </a:spcBef>
            </a:pPr>
            <a:endParaRPr lang="en-US" sz="2000" b="1" dirty="0" smtClean="0">
              <a:solidFill>
                <a:srgbClr val="C00000"/>
              </a:solidFill>
            </a:endParaRPr>
          </a:p>
          <a:p>
            <a:pPr marL="1539875">
              <a:spcBef>
                <a:spcPts val="600"/>
              </a:spcBef>
            </a:pPr>
            <a:r>
              <a:rPr lang="en-US" sz="2000" b="1" dirty="0" smtClean="0">
                <a:solidFill>
                  <a:srgbClr val="C00000"/>
                </a:solidFill>
              </a:rPr>
              <a:t>NOAA Earth System Research Laboratory</a:t>
            </a:r>
          </a:p>
          <a:p>
            <a:pPr marL="1539875">
              <a:spcBef>
                <a:spcPts val="600"/>
              </a:spcBef>
            </a:pPr>
            <a:endParaRPr lang="en-US" sz="2000" b="1" dirty="0">
              <a:solidFill>
                <a:srgbClr val="C00000"/>
              </a:solidFill>
            </a:endParaRPr>
          </a:p>
          <a:p>
            <a:pPr marL="1539875">
              <a:spcBef>
                <a:spcPts val="600"/>
              </a:spcBef>
            </a:pPr>
            <a:r>
              <a:rPr lang="en-US" sz="2000" b="1" dirty="0" err="1" smtClean="0">
                <a:solidFill>
                  <a:srgbClr val="C00000"/>
                </a:solidFill>
              </a:rPr>
              <a:t>Forschungszentrum</a:t>
            </a:r>
            <a:r>
              <a:rPr lang="en-US" sz="2000" b="1" dirty="0" smtClean="0">
                <a:solidFill>
                  <a:srgbClr val="C00000"/>
                </a:solidFill>
              </a:rPr>
              <a:t> </a:t>
            </a:r>
            <a:r>
              <a:rPr lang="en-US" sz="2000" b="1" dirty="0" err="1">
                <a:solidFill>
                  <a:srgbClr val="C00000"/>
                </a:solidFill>
              </a:rPr>
              <a:t>Juelich</a:t>
            </a:r>
            <a:endParaRPr lang="en-US" sz="2000" b="1" dirty="0">
              <a:solidFill>
                <a:srgbClr val="C00000"/>
              </a:solidFill>
            </a:endParaRPr>
          </a:p>
          <a:p>
            <a:pPr marL="1539875">
              <a:spcBef>
                <a:spcPts val="600"/>
              </a:spcBef>
            </a:pPr>
            <a:endParaRPr lang="en-US" sz="2000" b="1" dirty="0">
              <a:solidFill>
                <a:srgbClr val="C00000"/>
              </a:solidFill>
            </a:endParaRPr>
          </a:p>
          <a:p>
            <a:pPr marL="1539875">
              <a:spcBef>
                <a:spcPts val="600"/>
              </a:spcBef>
            </a:pPr>
            <a:r>
              <a:rPr lang="en-US" sz="2000" b="1" dirty="0" smtClean="0">
                <a:solidFill>
                  <a:srgbClr val="C00000"/>
                </a:solidFill>
              </a:rPr>
              <a:t>WMO – GAW</a:t>
            </a:r>
          </a:p>
          <a:p>
            <a:pPr marL="1430338">
              <a:spcBef>
                <a:spcPts val="600"/>
              </a:spcBef>
            </a:pPr>
            <a:endParaRPr lang="en-US" sz="2000" b="1" dirty="0">
              <a:solidFill>
                <a:srgbClr val="FFFF66"/>
              </a:solidFill>
            </a:endParaRPr>
          </a:p>
        </p:txBody>
      </p:sp>
      <p:pic>
        <p:nvPicPr>
          <p:cNvPr id="3" name="Picture 2"/>
          <p:cNvPicPr>
            <a:picLocks noChangeAspect="1"/>
          </p:cNvPicPr>
          <p:nvPr/>
        </p:nvPicPr>
        <p:blipFill>
          <a:blip r:embed="rId3"/>
          <a:stretch>
            <a:fillRect/>
          </a:stretch>
        </p:blipFill>
        <p:spPr>
          <a:xfrm>
            <a:off x="311086" y="1189204"/>
            <a:ext cx="782529" cy="789023"/>
          </a:xfrm>
          <a:prstGeom prst="rect">
            <a:avLst/>
          </a:prstGeom>
        </p:spPr>
      </p:pic>
      <p:pic>
        <p:nvPicPr>
          <p:cNvPr id="4" name="Picture 3"/>
          <p:cNvPicPr>
            <a:picLocks noChangeAspect="1"/>
          </p:cNvPicPr>
          <p:nvPr/>
        </p:nvPicPr>
        <p:blipFill>
          <a:blip r:embed="rId4"/>
          <a:stretch>
            <a:fillRect/>
          </a:stretch>
        </p:blipFill>
        <p:spPr>
          <a:xfrm>
            <a:off x="1271723" y="1198098"/>
            <a:ext cx="798762" cy="788982"/>
          </a:xfrm>
          <a:prstGeom prst="rect">
            <a:avLst/>
          </a:prstGeom>
        </p:spPr>
      </p:pic>
      <p:pic>
        <p:nvPicPr>
          <p:cNvPr id="6" name="Picture 5"/>
          <p:cNvPicPr>
            <a:picLocks noChangeAspect="1"/>
          </p:cNvPicPr>
          <p:nvPr/>
        </p:nvPicPr>
        <p:blipFill>
          <a:blip r:embed="rId5"/>
          <a:stretch>
            <a:fillRect/>
          </a:stretch>
        </p:blipFill>
        <p:spPr>
          <a:xfrm>
            <a:off x="818992" y="5931495"/>
            <a:ext cx="1269699" cy="744482"/>
          </a:xfrm>
          <a:prstGeom prst="rect">
            <a:avLst/>
          </a:prstGeom>
        </p:spPr>
      </p:pic>
      <p:pic>
        <p:nvPicPr>
          <p:cNvPr id="7" name="Picture 6"/>
          <p:cNvPicPr>
            <a:picLocks noChangeAspect="1"/>
          </p:cNvPicPr>
          <p:nvPr/>
        </p:nvPicPr>
        <p:blipFill>
          <a:blip r:embed="rId6"/>
          <a:stretch>
            <a:fillRect/>
          </a:stretch>
        </p:blipFill>
        <p:spPr>
          <a:xfrm>
            <a:off x="728444" y="5202656"/>
            <a:ext cx="1487261" cy="602204"/>
          </a:xfrm>
          <a:prstGeom prst="rect">
            <a:avLst/>
          </a:prstGeom>
        </p:spPr>
      </p:pic>
      <p:pic>
        <p:nvPicPr>
          <p:cNvPr id="11" name="Picture 10"/>
          <p:cNvPicPr>
            <a:picLocks noChangeAspect="1"/>
          </p:cNvPicPr>
          <p:nvPr/>
        </p:nvPicPr>
        <p:blipFill>
          <a:blip r:embed="rId7"/>
          <a:stretch>
            <a:fillRect/>
          </a:stretch>
        </p:blipFill>
        <p:spPr>
          <a:xfrm>
            <a:off x="1291647" y="2134009"/>
            <a:ext cx="627731" cy="762906"/>
          </a:xfrm>
          <a:prstGeom prst="rect">
            <a:avLst/>
          </a:prstGeom>
        </p:spPr>
      </p:pic>
      <p:pic>
        <p:nvPicPr>
          <p:cNvPr id="12" name="Picture 6" descr="http://entireeducation.com/wp-content/uploads/2011/12/NJU-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1647" y="3120447"/>
            <a:ext cx="712428" cy="8887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a:stretch>
            <a:fillRect/>
          </a:stretch>
        </p:blipFill>
        <p:spPr>
          <a:xfrm>
            <a:off x="925749" y="4090735"/>
            <a:ext cx="1359526" cy="1048603"/>
          </a:xfrm>
          <a:prstGeom prst="rect">
            <a:avLst/>
          </a:prstGeom>
        </p:spPr>
      </p:pic>
      <p:sp>
        <p:nvSpPr>
          <p:cNvPr id="8" name="Rectangle 7"/>
          <p:cNvSpPr/>
          <p:nvPr/>
        </p:nvSpPr>
        <p:spPr>
          <a:xfrm>
            <a:off x="6244057" y="171450"/>
            <a:ext cx="5720859" cy="6432549"/>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649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3333" y="877024"/>
            <a:ext cx="8731984" cy="5018808"/>
          </a:xfrm>
          <a:prstGeom prst="rect">
            <a:avLst/>
          </a:prstGeom>
        </p:spPr>
      </p:pic>
    </p:spTree>
    <p:extLst>
      <p:ext uri="{BB962C8B-B14F-4D97-AF65-F5344CB8AC3E}">
        <p14:creationId xmlns:p14="http://schemas.microsoft.com/office/powerpoint/2010/main" val="1430143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6334687" y="0"/>
            <a:ext cx="0" cy="6858000"/>
          </a:xfrm>
          <a:prstGeom prst="line">
            <a:avLst/>
          </a:prstGeom>
          <a:ln w="12700">
            <a:solidFill>
              <a:schemeClr val="tx1"/>
            </a:solidFill>
          </a:ln>
          <a:effectLst>
            <a:outerShdw blurRad="88900" dist="25400" algn="l" rotWithShape="0">
              <a:prstClr val="black"/>
            </a:outerShdw>
          </a:effec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51261" y="381000"/>
            <a:ext cx="6171384" cy="5268036"/>
          </a:xfrm>
          <a:prstGeom prst="rect">
            <a:avLst/>
          </a:prstGeom>
        </p:spPr>
      </p:pic>
      <p:pic>
        <p:nvPicPr>
          <p:cNvPr id="6" name="Picture 5"/>
          <p:cNvPicPr>
            <a:picLocks noChangeAspect="1"/>
          </p:cNvPicPr>
          <p:nvPr/>
        </p:nvPicPr>
        <p:blipFill rotWithShape="1">
          <a:blip r:embed="rId3"/>
          <a:srcRect r="4580"/>
          <a:stretch/>
        </p:blipFill>
        <p:spPr>
          <a:xfrm>
            <a:off x="6464983" y="1509888"/>
            <a:ext cx="5771752" cy="3416954"/>
          </a:xfrm>
          <a:prstGeom prst="rect">
            <a:avLst/>
          </a:prstGeom>
        </p:spPr>
      </p:pic>
    </p:spTree>
    <p:extLst>
      <p:ext uri="{BB962C8B-B14F-4D97-AF65-F5344CB8AC3E}">
        <p14:creationId xmlns:p14="http://schemas.microsoft.com/office/powerpoint/2010/main" val="984374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0159" y="301371"/>
            <a:ext cx="7690981" cy="738664"/>
          </a:xfrm>
          <a:prstGeom prst="rect">
            <a:avLst/>
          </a:prstGeom>
          <a:noFill/>
        </p:spPr>
        <p:txBody>
          <a:bodyPr wrap="square" rtlCol="0">
            <a:spAutoFit/>
          </a:bodyPr>
          <a:lstStyle/>
          <a:p>
            <a:r>
              <a:rPr lang="en-US" sz="2200" b="1" u="sng" dirty="0" smtClean="0">
                <a:solidFill>
                  <a:prstClr val="black"/>
                </a:solidFill>
              </a:rPr>
              <a:t>Design of the </a:t>
            </a:r>
            <a:r>
              <a:rPr lang="en-US" sz="2200" b="1" u="sng" dirty="0">
                <a:solidFill>
                  <a:prstClr val="black"/>
                </a:solidFill>
              </a:rPr>
              <a:t>a</a:t>
            </a:r>
            <a:r>
              <a:rPr lang="en-US" sz="2200" b="1" u="sng" dirty="0" smtClean="0">
                <a:solidFill>
                  <a:prstClr val="black"/>
                </a:solidFill>
              </a:rPr>
              <a:t>ssessment report</a:t>
            </a:r>
            <a:endParaRPr lang="en-US" sz="2000" b="1" dirty="0">
              <a:solidFill>
                <a:prstClr val="black"/>
              </a:solidFill>
            </a:endParaRPr>
          </a:p>
          <a:p>
            <a:endParaRPr lang="en-US" sz="2000" b="1" dirty="0" smtClean="0">
              <a:solidFill>
                <a:prstClr val="black"/>
              </a:solidFill>
            </a:endParaRPr>
          </a:p>
        </p:txBody>
      </p:sp>
      <p:sp>
        <p:nvSpPr>
          <p:cNvPr id="3" name="Text Box 9"/>
          <p:cNvSpPr txBox="1">
            <a:spLocks noChangeArrowheads="1"/>
          </p:cNvSpPr>
          <p:nvPr/>
        </p:nvSpPr>
        <p:spPr bwMode="auto">
          <a:xfrm>
            <a:off x="1190158" y="1344091"/>
            <a:ext cx="6657305" cy="3807196"/>
          </a:xfrm>
          <a:prstGeom prst="rect">
            <a:avLst/>
          </a:prstGeom>
          <a:noFill/>
          <a:ln w="9525">
            <a:noFill/>
            <a:miter lim="800000"/>
            <a:headEnd/>
            <a:tailEnd/>
          </a:ln>
        </p:spPr>
        <p:txBody>
          <a:bodyPr wrap="square">
            <a:spAutoFit/>
          </a:bodyPr>
          <a:lstStyle>
            <a:lvl1pPr marL="230188" indent="-230188">
              <a:defRPr sz="2400">
                <a:solidFill>
                  <a:schemeClr val="tx1"/>
                </a:solidFill>
                <a:latin typeface="Arial" panose="020B0604020202020204" pitchFamily="34" charset="0"/>
                <a:ea typeface="ＭＳ Ｐゴシック" panose="020B0600070205080204" pitchFamily="34" charset="-128"/>
              </a:defRPr>
            </a:lvl1pPr>
            <a:lvl2pPr marL="630238" indent="-17303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130000"/>
              </a:lnSpc>
              <a:spcAft>
                <a:spcPts val="600"/>
              </a:spcAft>
              <a:buFont typeface="Wingdings 2" panose="05020102010507070707" pitchFamily="18" charset="2"/>
              <a:buNone/>
            </a:pPr>
            <a:r>
              <a:rPr lang="en-US" altLang="en-US" sz="1800" b="1" u="sng" dirty="0" smtClean="0">
                <a:solidFill>
                  <a:srgbClr val="C00000"/>
                </a:solidFill>
              </a:rPr>
              <a:t>Modelled after IPCC Working Group I:</a:t>
            </a:r>
            <a:r>
              <a:rPr lang="en-US" altLang="en-US" sz="1800" b="1" dirty="0">
                <a:solidFill>
                  <a:prstClr val="black"/>
                </a:solidFill>
              </a:rPr>
              <a:t>	</a:t>
            </a:r>
            <a:endParaRPr lang="en-US" altLang="en-US" sz="1800" b="1" dirty="0" smtClean="0">
              <a:solidFill>
                <a:prstClr val="black"/>
              </a:solidFill>
            </a:endParaRPr>
          </a:p>
          <a:p>
            <a:pPr>
              <a:lnSpc>
                <a:spcPct val="130000"/>
              </a:lnSpc>
              <a:spcAft>
                <a:spcPts val="600"/>
              </a:spcAft>
              <a:buFont typeface="Wingdings 2" panose="05020102010507070707" pitchFamily="18" charset="2"/>
              <a:buNone/>
            </a:pPr>
            <a:r>
              <a:rPr lang="en-US" altLang="en-US" sz="1600" b="1" dirty="0" smtClean="0">
                <a:solidFill>
                  <a:prstClr val="black"/>
                </a:solidFill>
              </a:rPr>
              <a:t>Focused on assessing the current scientific understanding of tropospheric ozone.</a:t>
            </a:r>
          </a:p>
          <a:p>
            <a:pPr>
              <a:lnSpc>
                <a:spcPct val="130000"/>
              </a:lnSpc>
              <a:spcAft>
                <a:spcPts val="600"/>
              </a:spcAft>
              <a:buFont typeface="Wingdings 2" panose="05020102010507070707" pitchFamily="18" charset="2"/>
              <a:buNone/>
            </a:pPr>
            <a:r>
              <a:rPr lang="en-US" altLang="en-US" sz="1600" b="1" dirty="0" smtClean="0">
                <a:solidFill>
                  <a:prstClr val="black"/>
                </a:solidFill>
              </a:rPr>
              <a:t>Does not assess impacts (</a:t>
            </a:r>
            <a:r>
              <a:rPr lang="en-US" altLang="en-US" sz="1600" b="1" i="1" dirty="0" smtClean="0">
                <a:solidFill>
                  <a:prstClr val="black"/>
                </a:solidFill>
              </a:rPr>
              <a:t>IPCC WG2</a:t>
            </a:r>
            <a:r>
              <a:rPr lang="en-US" altLang="en-US" sz="1600" b="1" dirty="0" smtClean="0">
                <a:solidFill>
                  <a:prstClr val="black"/>
                </a:solidFill>
              </a:rPr>
              <a:t>) or adaptation strategies (</a:t>
            </a:r>
            <a:r>
              <a:rPr lang="en-US" altLang="en-US" sz="1600" b="1" i="1" dirty="0" smtClean="0">
                <a:solidFill>
                  <a:prstClr val="black"/>
                </a:solidFill>
              </a:rPr>
              <a:t>IPCC WG3</a:t>
            </a:r>
            <a:r>
              <a:rPr lang="en-US" altLang="en-US" sz="1600" b="1" dirty="0" smtClean="0">
                <a:solidFill>
                  <a:prstClr val="black"/>
                </a:solidFill>
              </a:rPr>
              <a:t>)</a:t>
            </a:r>
          </a:p>
          <a:p>
            <a:pPr>
              <a:lnSpc>
                <a:spcPct val="130000"/>
              </a:lnSpc>
              <a:spcAft>
                <a:spcPts val="600"/>
              </a:spcAft>
              <a:buFont typeface="Wingdings 2" panose="05020102010507070707" pitchFamily="18" charset="2"/>
              <a:buNone/>
            </a:pPr>
            <a:r>
              <a:rPr lang="en-US" altLang="en-US" sz="1600" b="1" dirty="0" smtClean="0">
                <a:solidFill>
                  <a:prstClr val="black"/>
                </a:solidFill>
              </a:rPr>
              <a:t>		</a:t>
            </a:r>
          </a:p>
          <a:p>
            <a:pPr>
              <a:lnSpc>
                <a:spcPct val="115000"/>
              </a:lnSpc>
              <a:spcBef>
                <a:spcPct val="45000"/>
              </a:spcBef>
              <a:spcAft>
                <a:spcPts val="600"/>
              </a:spcAft>
            </a:pPr>
            <a:r>
              <a:rPr lang="en-US" altLang="en-US" sz="1800" b="1" u="sng" dirty="0" smtClean="0">
                <a:solidFill>
                  <a:srgbClr val="C00000"/>
                </a:solidFill>
              </a:rPr>
              <a:t>Publication format:</a:t>
            </a:r>
            <a:endParaRPr lang="en-US" altLang="en-US" sz="1800" b="1" dirty="0">
              <a:solidFill>
                <a:srgbClr val="C00000"/>
              </a:solidFill>
            </a:endParaRPr>
          </a:p>
          <a:p>
            <a:pPr marL="109538" indent="-109538">
              <a:lnSpc>
                <a:spcPct val="115000"/>
              </a:lnSpc>
              <a:spcAft>
                <a:spcPts val="600"/>
              </a:spcAft>
              <a:buClr>
                <a:srgbClr val="FF0000"/>
              </a:buClr>
              <a:buSzPct val="60000"/>
            </a:pPr>
            <a:r>
              <a:rPr lang="en-US" altLang="en-US" sz="1600" b="1" dirty="0" smtClean="0">
                <a:solidFill>
                  <a:prstClr val="black"/>
                </a:solidFill>
              </a:rPr>
              <a:t>- Each chapter is a stand-alone peer reviewed publication</a:t>
            </a:r>
          </a:p>
          <a:p>
            <a:pPr marL="109538" indent="-109538">
              <a:lnSpc>
                <a:spcPct val="115000"/>
              </a:lnSpc>
              <a:spcAft>
                <a:spcPts val="600"/>
              </a:spcAft>
              <a:buClr>
                <a:srgbClr val="FF0000"/>
              </a:buClr>
              <a:buSzPct val="60000"/>
            </a:pPr>
            <a:r>
              <a:rPr lang="en-US" altLang="en-US" sz="1600" b="1" dirty="0" smtClean="0">
                <a:solidFill>
                  <a:prstClr val="black"/>
                </a:solidFill>
              </a:rPr>
              <a:t>- All chapters are linked through the TOAR special issue of the host journal</a:t>
            </a:r>
            <a:endParaRPr lang="en-US" altLang="en-US" sz="1800" b="1" dirty="0">
              <a:solidFill>
                <a:prstClr val="black"/>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907" y="640857"/>
            <a:ext cx="3394070" cy="4593307"/>
          </a:xfrm>
          <a:prstGeom prst="rect">
            <a:avLst/>
          </a:prstGeom>
          <a:noFill/>
          <a:ln>
            <a:noFill/>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799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0159" y="47371"/>
            <a:ext cx="7690981" cy="1384995"/>
          </a:xfrm>
          <a:prstGeom prst="rect">
            <a:avLst/>
          </a:prstGeom>
          <a:noFill/>
        </p:spPr>
        <p:txBody>
          <a:bodyPr wrap="square" rtlCol="0">
            <a:spAutoFit/>
          </a:bodyPr>
          <a:lstStyle/>
          <a:p>
            <a:r>
              <a:rPr lang="en-US" sz="2200" b="1" u="sng" dirty="0" smtClean="0">
                <a:solidFill>
                  <a:prstClr val="black"/>
                </a:solidFill>
              </a:rPr>
              <a:t>The Assessment Process, as implemented every 4-years by the WMO/UNEP Scientific Assessment of Ozone Depletion</a:t>
            </a:r>
          </a:p>
          <a:p>
            <a:endParaRPr lang="en-US" sz="2000" b="1" dirty="0">
              <a:solidFill>
                <a:prstClr val="black"/>
              </a:solidFill>
            </a:endParaRPr>
          </a:p>
          <a:p>
            <a:endParaRPr lang="en-US" sz="2000" b="1" dirty="0" smtClean="0">
              <a:solidFill>
                <a:prstClr val="black"/>
              </a:solidFill>
            </a:endParaRPr>
          </a:p>
        </p:txBody>
      </p:sp>
      <p:sp>
        <p:nvSpPr>
          <p:cNvPr id="3" name="Text Box 9"/>
          <p:cNvSpPr txBox="1">
            <a:spLocks noChangeArrowheads="1"/>
          </p:cNvSpPr>
          <p:nvPr/>
        </p:nvSpPr>
        <p:spPr bwMode="auto">
          <a:xfrm>
            <a:off x="1190158" y="963091"/>
            <a:ext cx="9442400" cy="5726183"/>
          </a:xfrm>
          <a:prstGeom prst="rect">
            <a:avLst/>
          </a:prstGeom>
          <a:noFill/>
          <a:ln w="9525">
            <a:noFill/>
            <a:miter lim="800000"/>
            <a:headEnd/>
            <a:tailEnd/>
          </a:ln>
        </p:spPr>
        <p:txBody>
          <a:bodyPr wrap="square">
            <a:spAutoFit/>
          </a:bodyPr>
          <a:lstStyle>
            <a:lvl1pPr marL="230188" indent="-230188">
              <a:defRPr sz="2400">
                <a:solidFill>
                  <a:schemeClr val="tx1"/>
                </a:solidFill>
                <a:latin typeface="Arial" panose="020B0604020202020204" pitchFamily="34" charset="0"/>
                <a:ea typeface="ＭＳ Ｐゴシック" panose="020B0600070205080204" pitchFamily="34" charset="-128"/>
              </a:defRPr>
            </a:lvl1pPr>
            <a:lvl2pPr marL="630238" indent="-17303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130000"/>
              </a:lnSpc>
              <a:spcAft>
                <a:spcPts val="600"/>
              </a:spcAft>
              <a:buFont typeface="Wingdings 2" panose="05020102010507070707" pitchFamily="18" charset="2"/>
              <a:buNone/>
            </a:pPr>
            <a:r>
              <a:rPr lang="en-US" altLang="en-US" sz="1800" b="1" u="sng" dirty="0">
                <a:solidFill>
                  <a:srgbClr val="C00000"/>
                </a:solidFill>
              </a:rPr>
              <a:t>Important factors:</a:t>
            </a:r>
            <a:r>
              <a:rPr lang="en-US" altLang="en-US" sz="1800" b="1" dirty="0">
                <a:solidFill>
                  <a:prstClr val="black"/>
                </a:solidFill>
              </a:rPr>
              <a:t>	</a:t>
            </a:r>
            <a:endParaRPr lang="en-US" altLang="en-US" sz="1800" b="1" dirty="0" smtClean="0">
              <a:solidFill>
                <a:prstClr val="black"/>
              </a:solidFill>
            </a:endParaRPr>
          </a:p>
          <a:p>
            <a:pPr>
              <a:lnSpc>
                <a:spcPct val="130000"/>
              </a:lnSpc>
              <a:spcAft>
                <a:spcPts val="600"/>
              </a:spcAft>
              <a:buFont typeface="Wingdings 2" panose="05020102010507070707" pitchFamily="18" charset="2"/>
              <a:buNone/>
            </a:pPr>
            <a:r>
              <a:rPr lang="en-US" altLang="en-US" sz="1600" b="1" dirty="0" smtClean="0">
                <a:solidFill>
                  <a:prstClr val="black"/>
                </a:solidFill>
              </a:rPr>
              <a:t>Relies upon the expertise of the authors</a:t>
            </a:r>
          </a:p>
          <a:p>
            <a:pPr marL="0" indent="0">
              <a:lnSpc>
                <a:spcPct val="115000"/>
              </a:lnSpc>
              <a:spcAft>
                <a:spcPts val="600"/>
              </a:spcAft>
            </a:pPr>
            <a:r>
              <a:rPr lang="en-US" altLang="en-US" sz="1600" b="1" dirty="0" smtClean="0">
                <a:solidFill>
                  <a:prstClr val="black"/>
                </a:solidFill>
              </a:rPr>
              <a:t>Provides critical reviews by experts			</a:t>
            </a:r>
          </a:p>
          <a:p>
            <a:pPr>
              <a:lnSpc>
                <a:spcPct val="115000"/>
              </a:lnSpc>
              <a:spcBef>
                <a:spcPct val="45000"/>
              </a:spcBef>
              <a:spcAft>
                <a:spcPts val="600"/>
              </a:spcAft>
            </a:pPr>
            <a:r>
              <a:rPr lang="en-US" altLang="en-US" sz="1800" b="1" u="sng" dirty="0" smtClean="0">
                <a:solidFill>
                  <a:srgbClr val="C00000"/>
                </a:solidFill>
              </a:rPr>
              <a:t>What an assessment is:</a:t>
            </a:r>
            <a:endParaRPr lang="en-US" altLang="en-US" sz="1800" b="1" dirty="0">
              <a:solidFill>
                <a:srgbClr val="C00000"/>
              </a:solidFill>
            </a:endParaRPr>
          </a:p>
          <a:p>
            <a:pPr marL="0" indent="0">
              <a:lnSpc>
                <a:spcPct val="115000"/>
              </a:lnSpc>
              <a:spcAft>
                <a:spcPts val="600"/>
              </a:spcAft>
              <a:buClr>
                <a:srgbClr val="FF0000"/>
              </a:buClr>
              <a:buSzPct val="60000"/>
            </a:pPr>
            <a:r>
              <a:rPr lang="en-US" altLang="en-US" sz="1600" b="1" dirty="0">
                <a:solidFill>
                  <a:prstClr val="black"/>
                </a:solidFill>
              </a:rPr>
              <a:t>State </a:t>
            </a:r>
            <a:r>
              <a:rPr lang="en-US" altLang="en-US" sz="1600" b="1" dirty="0" smtClean="0">
                <a:solidFill>
                  <a:prstClr val="black"/>
                </a:solidFill>
              </a:rPr>
              <a:t>of the </a:t>
            </a:r>
            <a:r>
              <a:rPr lang="en-US" altLang="en-US" sz="1600" b="1" dirty="0">
                <a:solidFill>
                  <a:prstClr val="black"/>
                </a:solidFill>
              </a:rPr>
              <a:t>science: </a:t>
            </a:r>
            <a:r>
              <a:rPr lang="en-US" altLang="en-US" sz="1600" dirty="0" smtClean="0">
                <a:solidFill>
                  <a:prstClr val="black"/>
                </a:solidFill>
              </a:rPr>
              <a:t>Clearly states what </a:t>
            </a:r>
            <a:r>
              <a:rPr lang="en-US" altLang="en-US" sz="1600" dirty="0">
                <a:solidFill>
                  <a:prstClr val="black"/>
                </a:solidFill>
              </a:rPr>
              <a:t>we know </a:t>
            </a:r>
            <a:r>
              <a:rPr lang="en-US" altLang="en-US" sz="1600" dirty="0" smtClean="0">
                <a:solidFill>
                  <a:prstClr val="black"/>
                </a:solidFill>
              </a:rPr>
              <a:t>and </a:t>
            </a:r>
            <a:r>
              <a:rPr lang="en-US" altLang="en-US" sz="1600" dirty="0">
                <a:solidFill>
                  <a:prstClr val="black"/>
                </a:solidFill>
              </a:rPr>
              <a:t>what we </a:t>
            </a:r>
            <a:r>
              <a:rPr lang="en-US" altLang="en-US" sz="1600" dirty="0" smtClean="0">
                <a:solidFill>
                  <a:prstClr val="black"/>
                </a:solidFill>
              </a:rPr>
              <a:t>don’t. </a:t>
            </a:r>
          </a:p>
          <a:p>
            <a:pPr marL="1658938" indent="0">
              <a:lnSpc>
                <a:spcPct val="115000"/>
              </a:lnSpc>
              <a:spcAft>
                <a:spcPts val="600"/>
              </a:spcAft>
              <a:buClr>
                <a:srgbClr val="FF0000"/>
              </a:buClr>
              <a:buSzPct val="60000"/>
            </a:pPr>
            <a:r>
              <a:rPr lang="en-US" altLang="en-US" sz="1600" dirty="0" smtClean="0">
                <a:solidFill>
                  <a:prstClr val="black"/>
                </a:solidFill>
              </a:rPr>
              <a:t>Policy relevant and framed </a:t>
            </a:r>
            <a:r>
              <a:rPr lang="en-US" altLang="en-US" sz="1600" dirty="0">
                <a:solidFill>
                  <a:prstClr val="black"/>
                </a:solidFill>
              </a:rPr>
              <a:t>in </a:t>
            </a:r>
            <a:r>
              <a:rPr lang="en-US" altLang="ja-JP" sz="1600" dirty="0">
                <a:solidFill>
                  <a:prstClr val="black"/>
                </a:solidFill>
              </a:rPr>
              <a:t>policy-useful </a:t>
            </a:r>
            <a:r>
              <a:rPr lang="en-US" altLang="ja-JP" sz="1600" dirty="0" smtClean="0">
                <a:solidFill>
                  <a:prstClr val="black"/>
                </a:solidFill>
              </a:rPr>
              <a:t>terms.</a:t>
            </a:r>
          </a:p>
          <a:p>
            <a:pPr marL="1658938" indent="0">
              <a:lnSpc>
                <a:spcPct val="115000"/>
              </a:lnSpc>
              <a:spcAft>
                <a:spcPts val="600"/>
              </a:spcAft>
              <a:buClr>
                <a:srgbClr val="FF0000"/>
              </a:buClr>
              <a:buSzPct val="60000"/>
            </a:pPr>
            <a:r>
              <a:rPr lang="en-US" altLang="en-US" sz="1600" dirty="0" smtClean="0">
                <a:solidFill>
                  <a:prstClr val="black"/>
                </a:solidFill>
              </a:rPr>
              <a:t>Highlights what </a:t>
            </a:r>
            <a:r>
              <a:rPr lang="en-US" altLang="en-US" sz="1600" dirty="0">
                <a:solidFill>
                  <a:prstClr val="black"/>
                </a:solidFill>
              </a:rPr>
              <a:t>is new </a:t>
            </a:r>
            <a:r>
              <a:rPr lang="en-US" altLang="en-US" sz="1600" dirty="0" smtClean="0">
                <a:solidFill>
                  <a:prstClr val="black"/>
                </a:solidFill>
              </a:rPr>
              <a:t>and significant. </a:t>
            </a:r>
          </a:p>
          <a:p>
            <a:pPr marL="2233613" indent="-2233613">
              <a:lnSpc>
                <a:spcPct val="115000"/>
              </a:lnSpc>
              <a:spcAft>
                <a:spcPts val="600"/>
              </a:spcAft>
              <a:buClr>
                <a:srgbClr val="FF0000"/>
              </a:buClr>
              <a:buSzPct val="60000"/>
            </a:pPr>
            <a:r>
              <a:rPr lang="en-US" altLang="ja-JP" sz="1600" b="1" dirty="0" smtClean="0">
                <a:solidFill>
                  <a:prstClr val="black"/>
                </a:solidFill>
              </a:rPr>
              <a:t>Assessed viewpoints:  </a:t>
            </a:r>
            <a:r>
              <a:rPr lang="en-US" altLang="ja-JP" sz="1600" dirty="0" smtClean="0">
                <a:solidFill>
                  <a:prstClr val="black"/>
                </a:solidFill>
              </a:rPr>
              <a:t>an update of what is most important, </a:t>
            </a:r>
            <a:r>
              <a:rPr lang="en-US" altLang="ja-JP" sz="1600" dirty="0">
                <a:solidFill>
                  <a:prstClr val="black"/>
                </a:solidFill>
              </a:rPr>
              <a:t>not a review, and not an encyclopedia</a:t>
            </a:r>
            <a:r>
              <a:rPr lang="en-US" altLang="ja-JP" sz="1600" b="1" dirty="0" smtClean="0">
                <a:solidFill>
                  <a:prstClr val="black"/>
                </a:solidFill>
              </a:rPr>
              <a:t>.</a:t>
            </a:r>
          </a:p>
          <a:p>
            <a:pPr marL="2795588" indent="-2795588">
              <a:lnSpc>
                <a:spcPct val="115000"/>
              </a:lnSpc>
              <a:spcAft>
                <a:spcPts val="600"/>
              </a:spcAft>
              <a:buClr>
                <a:srgbClr val="FF0000"/>
              </a:buClr>
              <a:buSzPct val="60000"/>
            </a:pPr>
            <a:r>
              <a:rPr lang="en-US" altLang="en-US" sz="1600" b="1" dirty="0" smtClean="0">
                <a:solidFill>
                  <a:prstClr val="black"/>
                </a:solidFill>
              </a:rPr>
              <a:t>Well-identified </a:t>
            </a:r>
            <a:r>
              <a:rPr lang="en-US" altLang="en-US" sz="1600" b="1" dirty="0">
                <a:solidFill>
                  <a:prstClr val="black"/>
                </a:solidFill>
              </a:rPr>
              <a:t>“customers</a:t>
            </a:r>
            <a:r>
              <a:rPr lang="en-US" altLang="en-US" sz="1600" b="1" dirty="0" smtClean="0">
                <a:solidFill>
                  <a:prstClr val="black"/>
                </a:solidFill>
              </a:rPr>
              <a:t>”: </a:t>
            </a:r>
            <a:r>
              <a:rPr lang="en-US" altLang="en-US" sz="1600" dirty="0" smtClean="0">
                <a:solidFill>
                  <a:prstClr val="black"/>
                </a:solidFill>
              </a:rPr>
              <a:t>Science community (atmospheric and biological), Policy makers, Public</a:t>
            </a:r>
          </a:p>
          <a:p>
            <a:pPr marL="0" lvl="1" indent="0">
              <a:lnSpc>
                <a:spcPct val="115000"/>
              </a:lnSpc>
              <a:spcAft>
                <a:spcPts val="600"/>
              </a:spcAft>
            </a:pPr>
            <a:endParaRPr lang="en-US" altLang="en-US" sz="1600" b="1" dirty="0" smtClean="0">
              <a:solidFill>
                <a:prstClr val="black"/>
              </a:solidFill>
            </a:endParaRPr>
          </a:p>
          <a:p>
            <a:pPr marL="0" lvl="1" indent="0">
              <a:lnSpc>
                <a:spcPct val="115000"/>
              </a:lnSpc>
              <a:spcAft>
                <a:spcPts val="600"/>
              </a:spcAft>
            </a:pPr>
            <a:r>
              <a:rPr lang="en-US" altLang="en-US" sz="1800" b="1" u="sng" dirty="0">
                <a:solidFill>
                  <a:srgbClr val="C00000"/>
                </a:solidFill>
              </a:rPr>
              <a:t>What </a:t>
            </a:r>
            <a:r>
              <a:rPr lang="en-US" altLang="en-US" sz="1800" b="1" u="sng" dirty="0" smtClean="0">
                <a:solidFill>
                  <a:srgbClr val="C00000"/>
                </a:solidFill>
              </a:rPr>
              <a:t>an assessment is </a:t>
            </a:r>
            <a:r>
              <a:rPr lang="en-US" altLang="en-US" sz="1800" b="1" u="sng" dirty="0">
                <a:solidFill>
                  <a:srgbClr val="C00000"/>
                </a:solidFill>
              </a:rPr>
              <a:t>not:</a:t>
            </a:r>
          </a:p>
          <a:p>
            <a:pPr marL="0" lvl="1" indent="0">
              <a:lnSpc>
                <a:spcPct val="115000"/>
              </a:lnSpc>
              <a:spcAft>
                <a:spcPts val="600"/>
              </a:spcAft>
            </a:pPr>
            <a:r>
              <a:rPr lang="en-US" altLang="en-US" sz="1600" b="1" dirty="0" smtClean="0">
                <a:solidFill>
                  <a:prstClr val="black"/>
                </a:solidFill>
              </a:rPr>
              <a:t>Does not make </a:t>
            </a:r>
            <a:r>
              <a:rPr lang="en-US" altLang="en-US" sz="1600" b="1" dirty="0">
                <a:solidFill>
                  <a:prstClr val="black"/>
                </a:solidFill>
              </a:rPr>
              <a:t>policy recommendations.</a:t>
            </a:r>
          </a:p>
          <a:p>
            <a:pPr marL="0" lvl="1" indent="0">
              <a:lnSpc>
                <a:spcPct val="115000"/>
              </a:lnSpc>
              <a:spcAft>
                <a:spcPts val="600"/>
              </a:spcAft>
            </a:pPr>
            <a:r>
              <a:rPr lang="en-US" altLang="en-US" sz="1600" b="1" dirty="0" smtClean="0">
                <a:solidFill>
                  <a:prstClr val="black"/>
                </a:solidFill>
              </a:rPr>
              <a:t>Is not a research-planning document, </a:t>
            </a:r>
            <a:r>
              <a:rPr lang="en-US" altLang="en-US" sz="1600" b="1" dirty="0">
                <a:solidFill>
                  <a:prstClr val="black"/>
                </a:solidFill>
              </a:rPr>
              <a:t>nor </a:t>
            </a:r>
            <a:r>
              <a:rPr lang="en-US" altLang="en-US" sz="1600" b="1" dirty="0" smtClean="0">
                <a:solidFill>
                  <a:prstClr val="black"/>
                </a:solidFill>
              </a:rPr>
              <a:t>does it “</a:t>
            </a:r>
            <a:r>
              <a:rPr lang="en-US" altLang="en-US" sz="1600" b="1" dirty="0">
                <a:solidFill>
                  <a:prstClr val="black"/>
                </a:solidFill>
              </a:rPr>
              <a:t>push” research projects or needs. </a:t>
            </a:r>
          </a:p>
          <a:p>
            <a:pPr marL="0" lvl="1" indent="0">
              <a:lnSpc>
                <a:spcPct val="115000"/>
              </a:lnSpc>
              <a:spcAft>
                <a:spcPts val="600"/>
              </a:spcAft>
            </a:pPr>
            <a:r>
              <a:rPr lang="en-US" altLang="en-US" sz="1600" dirty="0" smtClean="0">
                <a:solidFill>
                  <a:prstClr val="black"/>
                </a:solidFill>
              </a:rPr>
              <a:t>(but does </a:t>
            </a:r>
            <a:r>
              <a:rPr lang="en-US" altLang="en-US" sz="1600" dirty="0">
                <a:solidFill>
                  <a:prstClr val="black"/>
                </a:solidFill>
              </a:rPr>
              <a:t>identify gaps in information that may limit informed </a:t>
            </a:r>
            <a:r>
              <a:rPr lang="en-US" altLang="en-US" sz="1600" dirty="0" smtClean="0">
                <a:solidFill>
                  <a:prstClr val="black"/>
                </a:solidFill>
              </a:rPr>
              <a:t>decision-making)</a:t>
            </a:r>
            <a:endParaRPr lang="en-US" altLang="en-US" sz="1600" dirty="0">
              <a:solidFill>
                <a:prstClr val="black"/>
              </a:solidFill>
            </a:endParaRPr>
          </a:p>
          <a:p>
            <a:pPr marL="0" lvl="1" indent="0">
              <a:lnSpc>
                <a:spcPct val="115000"/>
              </a:lnSpc>
              <a:spcAft>
                <a:spcPts val="600"/>
              </a:spcAft>
            </a:pPr>
            <a:r>
              <a:rPr lang="en-US" altLang="en-US" sz="1600" b="1" dirty="0" smtClean="0">
                <a:solidFill>
                  <a:prstClr val="black"/>
                </a:solidFill>
              </a:rPr>
              <a:t>An assessment </a:t>
            </a:r>
            <a:r>
              <a:rPr lang="en-US" altLang="en-US" sz="1600" b="1" dirty="0">
                <a:solidFill>
                  <a:prstClr val="black"/>
                </a:solidFill>
              </a:rPr>
              <a:t>report is </a:t>
            </a:r>
            <a:r>
              <a:rPr lang="en-US" altLang="en-US" sz="1600" b="1" dirty="0" smtClean="0">
                <a:solidFill>
                  <a:prstClr val="black"/>
                </a:solidFill>
              </a:rPr>
              <a:t>not the </a:t>
            </a:r>
            <a:r>
              <a:rPr lang="en-US" altLang="en-US" sz="1600" b="1" dirty="0">
                <a:solidFill>
                  <a:prstClr val="black"/>
                </a:solidFill>
              </a:rPr>
              <a:t>“final word</a:t>
            </a:r>
            <a:r>
              <a:rPr lang="en-US" altLang="en-US" sz="1600" dirty="0">
                <a:solidFill>
                  <a:prstClr val="black"/>
                </a:solidFill>
              </a:rPr>
              <a:t>.” </a:t>
            </a:r>
            <a:endParaRPr lang="en-US" altLang="en-US" sz="1800" b="1" dirty="0">
              <a:solidFill>
                <a:prstClr val="black"/>
              </a:solidFill>
            </a:endParaRPr>
          </a:p>
        </p:txBody>
      </p:sp>
      <p:pic>
        <p:nvPicPr>
          <p:cNvPr id="1026" name="Picture 2" descr="2014 Assessment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409" y="248526"/>
            <a:ext cx="2648850" cy="342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8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132" y="1021163"/>
            <a:ext cx="5624040" cy="3200876"/>
          </a:xfrm>
          <a:prstGeom prst="rect">
            <a:avLst/>
          </a:prstGeom>
          <a:noFill/>
        </p:spPr>
        <p:txBody>
          <a:bodyPr wrap="square" rtlCol="0">
            <a:spAutoFit/>
          </a:bodyPr>
          <a:lstStyle/>
          <a:p>
            <a:pPr>
              <a:spcAft>
                <a:spcPts val="600"/>
              </a:spcAft>
            </a:pPr>
            <a:r>
              <a:rPr lang="en-US" sz="2400" b="1" u="sng" dirty="0" smtClean="0">
                <a:solidFill>
                  <a:prstClr val="black"/>
                </a:solidFill>
              </a:rPr>
              <a:t>Guidance on chapter length</a:t>
            </a:r>
          </a:p>
          <a:p>
            <a:pPr>
              <a:spcAft>
                <a:spcPts val="600"/>
              </a:spcAft>
            </a:pPr>
            <a:endParaRPr lang="en-US" b="1" dirty="0">
              <a:solidFill>
                <a:prstClr val="black"/>
              </a:solidFill>
            </a:endParaRPr>
          </a:p>
          <a:p>
            <a:pPr>
              <a:spcAft>
                <a:spcPts val="600"/>
              </a:spcAft>
            </a:pPr>
            <a:r>
              <a:rPr lang="en-US" sz="2000" b="1" dirty="0" smtClean="0">
                <a:solidFill>
                  <a:prstClr val="black"/>
                </a:solidFill>
              </a:rPr>
              <a:t>Cooper et al. 2014:  28-page ozone review paper in Elementa </a:t>
            </a:r>
          </a:p>
          <a:p>
            <a:pPr marL="285750" indent="-285750">
              <a:spcAft>
                <a:spcPts val="600"/>
              </a:spcAft>
              <a:buFontTx/>
              <a:buChar char="-"/>
            </a:pPr>
            <a:r>
              <a:rPr lang="en-US" sz="2000" dirty="0" smtClean="0">
                <a:solidFill>
                  <a:prstClr val="black"/>
                </a:solidFill>
              </a:rPr>
              <a:t>23 pages of text with 14 figures and 2 tables, plus 5 pages of references.  </a:t>
            </a:r>
          </a:p>
          <a:p>
            <a:pPr marL="285750" indent="-285750">
              <a:spcAft>
                <a:spcPts val="600"/>
              </a:spcAft>
              <a:buFontTx/>
              <a:buChar char="-"/>
            </a:pPr>
            <a:r>
              <a:rPr lang="en-US" sz="2000" dirty="0">
                <a:solidFill>
                  <a:prstClr val="black"/>
                </a:solidFill>
              </a:rPr>
              <a:t>12,700 </a:t>
            </a:r>
            <a:r>
              <a:rPr lang="en-US" sz="2000" dirty="0" smtClean="0">
                <a:solidFill>
                  <a:prstClr val="black"/>
                </a:solidFill>
              </a:rPr>
              <a:t>words in the main text (not including author names/affiliations, references, tables or figure captions) </a:t>
            </a:r>
            <a:endParaRPr lang="en-US" sz="2000" dirty="0">
              <a:solidFill>
                <a:prstClr val="black"/>
              </a:solidFill>
            </a:endParaRPr>
          </a:p>
        </p:txBody>
      </p:sp>
      <p:pic>
        <p:nvPicPr>
          <p:cNvPr id="3" name="Picture 2"/>
          <p:cNvPicPr>
            <a:picLocks noChangeAspect="1"/>
          </p:cNvPicPr>
          <p:nvPr/>
        </p:nvPicPr>
        <p:blipFill>
          <a:blip r:embed="rId2"/>
          <a:stretch>
            <a:fillRect/>
          </a:stretch>
        </p:blipFill>
        <p:spPr>
          <a:xfrm>
            <a:off x="6016280" y="0"/>
            <a:ext cx="6175720" cy="6498118"/>
          </a:xfrm>
          <a:prstGeom prst="rect">
            <a:avLst/>
          </a:prstGeom>
        </p:spPr>
      </p:pic>
    </p:spTree>
    <p:extLst>
      <p:ext uri="{BB962C8B-B14F-4D97-AF65-F5344CB8AC3E}">
        <p14:creationId xmlns:p14="http://schemas.microsoft.com/office/powerpoint/2010/main" val="1686866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132" y="1021162"/>
            <a:ext cx="4752753" cy="3200876"/>
          </a:xfrm>
          <a:prstGeom prst="rect">
            <a:avLst/>
          </a:prstGeom>
          <a:noFill/>
        </p:spPr>
        <p:txBody>
          <a:bodyPr wrap="square" rtlCol="0">
            <a:spAutoFit/>
          </a:bodyPr>
          <a:lstStyle/>
          <a:p>
            <a:pPr>
              <a:spcAft>
                <a:spcPts val="600"/>
              </a:spcAft>
            </a:pPr>
            <a:r>
              <a:rPr lang="en-US" sz="2400" b="1" u="sng" dirty="0" smtClean="0">
                <a:solidFill>
                  <a:prstClr val="black"/>
                </a:solidFill>
              </a:rPr>
              <a:t>Guidance on chapter length</a:t>
            </a:r>
          </a:p>
          <a:p>
            <a:pPr>
              <a:spcAft>
                <a:spcPts val="600"/>
              </a:spcAft>
            </a:pPr>
            <a:endParaRPr lang="en-US" b="1" dirty="0">
              <a:solidFill>
                <a:prstClr val="black"/>
              </a:solidFill>
            </a:endParaRPr>
          </a:p>
          <a:p>
            <a:pPr>
              <a:spcAft>
                <a:spcPts val="600"/>
              </a:spcAft>
            </a:pPr>
            <a:r>
              <a:rPr lang="en-US" sz="2000" b="1" dirty="0" smtClean="0">
                <a:solidFill>
                  <a:prstClr val="black"/>
                </a:solidFill>
              </a:rPr>
              <a:t>Monks et al. 2015:  85-page ozone review paper in ACP </a:t>
            </a:r>
          </a:p>
          <a:p>
            <a:pPr marL="285750" indent="-285750">
              <a:spcAft>
                <a:spcPts val="600"/>
              </a:spcAft>
              <a:buFontTx/>
              <a:buChar char="-"/>
            </a:pPr>
            <a:r>
              <a:rPr lang="en-US" sz="2000" dirty="0" smtClean="0">
                <a:solidFill>
                  <a:prstClr val="black"/>
                </a:solidFill>
              </a:rPr>
              <a:t>54 pages of text with 44 figures and 3 tables, plus 31 pages of references.  </a:t>
            </a:r>
          </a:p>
          <a:p>
            <a:pPr marL="285750" indent="-285750">
              <a:spcAft>
                <a:spcPts val="600"/>
              </a:spcAft>
              <a:buFontTx/>
              <a:buChar char="-"/>
            </a:pPr>
            <a:r>
              <a:rPr lang="en-US" sz="2000" dirty="0" smtClean="0">
                <a:solidFill>
                  <a:prstClr val="black"/>
                </a:solidFill>
              </a:rPr>
              <a:t>37,400 words in the main text (not including author names/affiliations, references, tables or figure captions) </a:t>
            </a:r>
            <a:endParaRPr lang="en-US" sz="2000" dirty="0">
              <a:solidFill>
                <a:prstClr val="black"/>
              </a:solidFill>
            </a:endParaRPr>
          </a:p>
        </p:txBody>
      </p:sp>
      <p:pic>
        <p:nvPicPr>
          <p:cNvPr id="4" name="Picture 3"/>
          <p:cNvPicPr>
            <a:picLocks noChangeAspect="1"/>
          </p:cNvPicPr>
          <p:nvPr/>
        </p:nvPicPr>
        <p:blipFill>
          <a:blip r:embed="rId2"/>
          <a:stretch>
            <a:fillRect/>
          </a:stretch>
        </p:blipFill>
        <p:spPr>
          <a:xfrm>
            <a:off x="4843098" y="501041"/>
            <a:ext cx="7305789" cy="5927055"/>
          </a:xfrm>
          <a:prstGeom prst="rect">
            <a:avLst/>
          </a:prstGeom>
        </p:spPr>
      </p:pic>
    </p:spTree>
    <p:extLst>
      <p:ext uri="{BB962C8B-B14F-4D97-AF65-F5344CB8AC3E}">
        <p14:creationId xmlns:p14="http://schemas.microsoft.com/office/powerpoint/2010/main" val="2091923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545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3348" y="-1083"/>
            <a:ext cx="3130196" cy="6872986"/>
          </a:xfrm>
          <a:prstGeom prst="rect">
            <a:avLst/>
          </a:prstGeom>
        </p:spPr>
      </p:pic>
      <p:pic>
        <p:nvPicPr>
          <p:cNvPr id="3" name="Picture 2"/>
          <p:cNvPicPr>
            <a:picLocks noChangeAspect="1"/>
          </p:cNvPicPr>
          <p:nvPr/>
        </p:nvPicPr>
        <p:blipFill>
          <a:blip r:embed="rId3"/>
          <a:stretch>
            <a:fillRect/>
          </a:stretch>
        </p:blipFill>
        <p:spPr>
          <a:xfrm>
            <a:off x="7072728" y="-42027"/>
            <a:ext cx="3092633" cy="6909868"/>
          </a:xfrm>
          <a:prstGeom prst="rect">
            <a:avLst/>
          </a:prstGeom>
        </p:spPr>
      </p:pic>
      <p:sp>
        <p:nvSpPr>
          <p:cNvPr id="5" name="TextBox 4"/>
          <p:cNvSpPr txBox="1"/>
          <p:nvPr/>
        </p:nvSpPr>
        <p:spPr>
          <a:xfrm>
            <a:off x="0" y="5579520"/>
            <a:ext cx="4011605" cy="1169551"/>
          </a:xfrm>
          <a:prstGeom prst="rect">
            <a:avLst/>
          </a:prstGeom>
          <a:noFill/>
        </p:spPr>
        <p:txBody>
          <a:bodyPr wrap="square" rtlCol="0">
            <a:spAutoFit/>
          </a:bodyPr>
          <a:lstStyle/>
          <a:p>
            <a:r>
              <a:rPr lang="en-US" sz="1400" i="1" dirty="0" err="1">
                <a:solidFill>
                  <a:prstClr val="black"/>
                </a:solidFill>
              </a:rPr>
              <a:t>Dentener</a:t>
            </a:r>
            <a:r>
              <a:rPr lang="en-US" sz="1400" i="1" dirty="0">
                <a:solidFill>
                  <a:prstClr val="black"/>
                </a:solidFill>
              </a:rPr>
              <a:t> F., T. Keating and H. Akimoto (eds.) Hemispheric Transport of Air Pollution 2010, Part A: Ozone and Particulate Matter, Air Pollution Studies No. 17, United Nations, New York and Geneva, ISSN 1014-4625, ISBN 978-92-1-117043-6. </a:t>
            </a:r>
          </a:p>
        </p:txBody>
      </p:sp>
      <p:pic>
        <p:nvPicPr>
          <p:cNvPr id="4" name="Picture 3"/>
          <p:cNvPicPr>
            <a:picLocks noChangeAspect="1"/>
          </p:cNvPicPr>
          <p:nvPr/>
        </p:nvPicPr>
        <p:blipFill>
          <a:blip r:embed="rId4"/>
          <a:stretch>
            <a:fillRect/>
          </a:stretch>
        </p:blipFill>
        <p:spPr>
          <a:xfrm>
            <a:off x="10249469" y="2746628"/>
            <a:ext cx="1613990" cy="1751234"/>
          </a:xfrm>
          <a:prstGeom prst="rect">
            <a:avLst/>
          </a:prstGeom>
        </p:spPr>
      </p:pic>
      <p:sp>
        <p:nvSpPr>
          <p:cNvPr id="6" name="TextBox 5"/>
          <p:cNvSpPr txBox="1"/>
          <p:nvPr/>
        </p:nvSpPr>
        <p:spPr>
          <a:xfrm>
            <a:off x="216060" y="409432"/>
            <a:ext cx="3373301" cy="3693319"/>
          </a:xfrm>
          <a:prstGeom prst="rect">
            <a:avLst/>
          </a:prstGeom>
          <a:noFill/>
        </p:spPr>
        <p:txBody>
          <a:bodyPr wrap="square" rtlCol="0">
            <a:spAutoFit/>
          </a:bodyPr>
          <a:lstStyle/>
          <a:p>
            <a:r>
              <a:rPr lang="en-US" dirty="0" smtClean="0"/>
              <a:t>Historical and future emissions of anthropogenic methane and NOx, according to the four RCP scenarios.</a:t>
            </a:r>
          </a:p>
          <a:p>
            <a:endParaRPr lang="en-US" dirty="0"/>
          </a:p>
          <a:p>
            <a:r>
              <a:rPr lang="en-US" dirty="0" smtClean="0"/>
              <a:t>Methane emissions only increase globally under RCP8.5.</a:t>
            </a:r>
          </a:p>
          <a:p>
            <a:endParaRPr lang="en-US" dirty="0"/>
          </a:p>
          <a:p>
            <a:r>
              <a:rPr lang="en-US" dirty="0" smtClean="0"/>
              <a:t>NOx emissions only increase globally under RCP8.5, with regional decreases in N. America and Europe, and regional increases in Asia.</a:t>
            </a:r>
            <a:endParaRPr lang="en-US" dirty="0"/>
          </a:p>
        </p:txBody>
      </p:sp>
    </p:spTree>
    <p:extLst>
      <p:ext uri="{BB962C8B-B14F-4D97-AF65-F5344CB8AC3E}">
        <p14:creationId xmlns:p14="http://schemas.microsoft.com/office/powerpoint/2010/main" val="537147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88694" y="4890168"/>
            <a:ext cx="9400674" cy="1508105"/>
          </a:xfrm>
          <a:prstGeom prst="rect">
            <a:avLst/>
          </a:prstGeom>
          <a:noFill/>
        </p:spPr>
        <p:txBody>
          <a:bodyPr wrap="square" rtlCol="0">
            <a:spAutoFit/>
          </a:bodyPr>
          <a:lstStyle/>
          <a:p>
            <a:r>
              <a:rPr lang="en-US" sz="1400" dirty="0">
                <a:solidFill>
                  <a:prstClr val="black"/>
                </a:solidFill>
              </a:rPr>
              <a:t>Mean surface O3 changes over the four HTAP receptor regions following the four RCP scenarios from 2000 to 2050, based on linearization of the six models that contributed results to all SR simulations in the HTAP multi-model experiments.</a:t>
            </a:r>
          </a:p>
          <a:p>
            <a:endParaRPr lang="en-US" dirty="0" smtClean="0">
              <a:solidFill>
                <a:prstClr val="black"/>
              </a:solidFill>
            </a:endParaRPr>
          </a:p>
          <a:p>
            <a:endParaRPr lang="en-US" dirty="0">
              <a:solidFill>
                <a:prstClr val="black"/>
              </a:solidFill>
            </a:endParaRPr>
          </a:p>
          <a:p>
            <a:r>
              <a:rPr lang="en-US" sz="1400" i="1" dirty="0" err="1">
                <a:solidFill>
                  <a:prstClr val="black"/>
                </a:solidFill>
              </a:rPr>
              <a:t>Dentener</a:t>
            </a:r>
            <a:r>
              <a:rPr lang="en-US" sz="1400" i="1" dirty="0">
                <a:solidFill>
                  <a:prstClr val="black"/>
                </a:solidFill>
              </a:rPr>
              <a:t> F., T. Keating and H. Akimoto (eds.) Hemispheric Transport of Air Pollution 2010, Part A: Ozone and Particulate Matter, Air Pollution Studies No. 17, United Nations, New York and Geneva, ISSN 1014-4625, ISBN 978-92-1-117043-6. </a:t>
            </a:r>
          </a:p>
        </p:txBody>
      </p:sp>
      <p:pic>
        <p:nvPicPr>
          <p:cNvPr id="2" name="Picture 1"/>
          <p:cNvPicPr>
            <a:picLocks noChangeAspect="1"/>
          </p:cNvPicPr>
          <p:nvPr/>
        </p:nvPicPr>
        <p:blipFill>
          <a:blip r:embed="rId2"/>
          <a:stretch>
            <a:fillRect/>
          </a:stretch>
        </p:blipFill>
        <p:spPr>
          <a:xfrm>
            <a:off x="854097" y="1268452"/>
            <a:ext cx="10582275" cy="3600450"/>
          </a:xfrm>
          <a:prstGeom prst="rect">
            <a:avLst/>
          </a:prstGeom>
        </p:spPr>
      </p:pic>
      <p:sp>
        <p:nvSpPr>
          <p:cNvPr id="3" name="TextBox 2"/>
          <p:cNvSpPr txBox="1"/>
          <p:nvPr/>
        </p:nvSpPr>
        <p:spPr>
          <a:xfrm>
            <a:off x="1509823" y="255181"/>
            <a:ext cx="9101470" cy="923330"/>
          </a:xfrm>
          <a:prstGeom prst="rect">
            <a:avLst/>
          </a:prstGeom>
          <a:noFill/>
        </p:spPr>
        <p:txBody>
          <a:bodyPr wrap="square" rtlCol="0">
            <a:spAutoFit/>
          </a:bodyPr>
          <a:lstStyle/>
          <a:p>
            <a:r>
              <a:rPr lang="en-US" dirty="0" smtClean="0"/>
              <a:t>Under RCP8.5 ozone in N. America and Europe reaches a minimum in 2010 but increases thereafter.  Under this scenario ozone in South and East Asia will be greater in 2030-2040 than in 2015.</a:t>
            </a:r>
            <a:endParaRPr lang="en-US" dirty="0"/>
          </a:p>
        </p:txBody>
      </p:sp>
    </p:spTree>
    <p:extLst>
      <p:ext uri="{BB962C8B-B14F-4D97-AF65-F5344CB8AC3E}">
        <p14:creationId xmlns:p14="http://schemas.microsoft.com/office/powerpoint/2010/main" val="2617813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993" y="5432575"/>
            <a:ext cx="3633372" cy="1323439"/>
          </a:xfrm>
          <a:prstGeom prst="rect">
            <a:avLst/>
          </a:prstGeom>
          <a:noFill/>
        </p:spPr>
        <p:txBody>
          <a:bodyPr wrap="square" rtlCol="0">
            <a:spAutoFit/>
          </a:bodyPr>
          <a:lstStyle/>
          <a:p>
            <a:r>
              <a:rPr lang="en-US" sz="1600" i="1" dirty="0">
                <a:solidFill>
                  <a:prstClr val="black"/>
                </a:solidFill>
              </a:rPr>
              <a:t>Young et al. (2013), Pre-industrial to end 21st century projections of tropospheric ozone from the Atmospheric Chemistry and Climate Model </a:t>
            </a:r>
            <a:r>
              <a:rPr lang="en-US" sz="1600" i="1" dirty="0" err="1">
                <a:solidFill>
                  <a:prstClr val="black"/>
                </a:solidFill>
              </a:rPr>
              <a:t>Intercomparison</a:t>
            </a:r>
            <a:r>
              <a:rPr lang="en-US" sz="1600" i="1" dirty="0">
                <a:solidFill>
                  <a:prstClr val="black"/>
                </a:solidFill>
              </a:rPr>
              <a:t> Project (ACCMIP), ACP. </a:t>
            </a:r>
          </a:p>
        </p:txBody>
      </p:sp>
      <p:pic>
        <p:nvPicPr>
          <p:cNvPr id="4" name="Picture 3"/>
          <p:cNvPicPr>
            <a:picLocks noChangeAspect="1"/>
          </p:cNvPicPr>
          <p:nvPr/>
        </p:nvPicPr>
        <p:blipFill>
          <a:blip r:embed="rId2"/>
          <a:stretch>
            <a:fillRect/>
          </a:stretch>
        </p:blipFill>
        <p:spPr>
          <a:xfrm>
            <a:off x="8080868" y="0"/>
            <a:ext cx="4111132" cy="6846792"/>
          </a:xfrm>
          <a:prstGeom prst="rect">
            <a:avLst/>
          </a:prstGeom>
        </p:spPr>
      </p:pic>
      <p:pic>
        <p:nvPicPr>
          <p:cNvPr id="5" name="Picture 4"/>
          <p:cNvPicPr>
            <a:picLocks noChangeAspect="1"/>
          </p:cNvPicPr>
          <p:nvPr/>
        </p:nvPicPr>
        <p:blipFill>
          <a:blip r:embed="rId3"/>
          <a:stretch>
            <a:fillRect/>
          </a:stretch>
        </p:blipFill>
        <p:spPr>
          <a:xfrm>
            <a:off x="3987890" y="5739001"/>
            <a:ext cx="3951453" cy="1017013"/>
          </a:xfrm>
          <a:prstGeom prst="rect">
            <a:avLst/>
          </a:prstGeom>
        </p:spPr>
      </p:pic>
      <p:sp>
        <p:nvSpPr>
          <p:cNvPr id="2" name="TextBox 1"/>
          <p:cNvSpPr txBox="1"/>
          <p:nvPr/>
        </p:nvSpPr>
        <p:spPr>
          <a:xfrm>
            <a:off x="767018" y="2128845"/>
            <a:ext cx="6441743" cy="923330"/>
          </a:xfrm>
          <a:prstGeom prst="rect">
            <a:avLst/>
          </a:prstGeom>
          <a:noFill/>
        </p:spPr>
        <p:txBody>
          <a:bodyPr wrap="square" rtlCol="0">
            <a:spAutoFit/>
          </a:bodyPr>
          <a:lstStyle/>
          <a:p>
            <a:r>
              <a:rPr lang="en-US" dirty="0" smtClean="0"/>
              <a:t>The ensemble ACCMIP  projection for surface ozone indicates an increase of 2 </a:t>
            </a:r>
            <a:r>
              <a:rPr lang="en-US" dirty="0" err="1" smtClean="0"/>
              <a:t>ppbv</a:t>
            </a:r>
            <a:r>
              <a:rPr lang="en-US" dirty="0" smtClean="0"/>
              <a:t> across the North Pacific Ocean during 2000-2030 based on a business as usual RCP8.5 emissions scenario.</a:t>
            </a:r>
            <a:endParaRPr lang="en-US" dirty="0"/>
          </a:p>
        </p:txBody>
      </p:sp>
      <p:cxnSp>
        <p:nvCxnSpPr>
          <p:cNvPr id="7" name="Straight Arrow Connector 6"/>
          <p:cNvCxnSpPr/>
          <p:nvPr/>
        </p:nvCxnSpPr>
        <p:spPr>
          <a:xfrm>
            <a:off x="5773003" y="3423396"/>
            <a:ext cx="3411940" cy="2499732"/>
          </a:xfrm>
          <a:prstGeom prst="straightConnector1">
            <a:avLst/>
          </a:prstGeom>
          <a:ln w="444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47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0838" y="537890"/>
            <a:ext cx="4133616" cy="3531736"/>
          </a:xfrm>
          <a:prstGeom prst="rect">
            <a:avLst/>
          </a:prstGeom>
          <a:noFill/>
        </p:spPr>
        <p:txBody>
          <a:bodyPr wrap="square" rtlCol="0">
            <a:spAutoFit/>
          </a:bodyPr>
          <a:lstStyle/>
          <a:p>
            <a:pPr>
              <a:spcAft>
                <a:spcPts val="900"/>
              </a:spcAft>
            </a:pPr>
            <a:r>
              <a:rPr lang="en-US" sz="2400" dirty="0" smtClean="0"/>
              <a:t>TOAR was first announced to the scientific community at:</a:t>
            </a:r>
          </a:p>
          <a:p>
            <a:r>
              <a:rPr lang="en-US" sz="2400" b="1" dirty="0" smtClean="0">
                <a:solidFill>
                  <a:srgbClr val="C00000"/>
                </a:solidFill>
              </a:rPr>
              <a:t>7:12 AM Beijing time, Jan. 25, 2015</a:t>
            </a:r>
          </a:p>
          <a:p>
            <a:endParaRPr lang="en-US" sz="2400" dirty="0"/>
          </a:p>
          <a:p>
            <a:r>
              <a:rPr lang="en-US" sz="2400" dirty="0" smtClean="0"/>
              <a:t>How far have we come in </a:t>
            </a:r>
            <a:r>
              <a:rPr lang="en-US" sz="2400" i="1" u="sng" dirty="0" smtClean="0"/>
              <a:t>exactly</a:t>
            </a:r>
            <a:r>
              <a:rPr lang="en-US" sz="2400" dirty="0" smtClean="0"/>
              <a:t> 365 days and 90 minutes?</a:t>
            </a:r>
          </a:p>
          <a:p>
            <a:endParaRPr lang="en-US" sz="2400" dirty="0"/>
          </a:p>
        </p:txBody>
      </p:sp>
      <p:pic>
        <p:nvPicPr>
          <p:cNvPr id="2" name="Picture 1"/>
          <p:cNvPicPr>
            <a:picLocks noChangeAspect="1"/>
          </p:cNvPicPr>
          <p:nvPr/>
        </p:nvPicPr>
        <p:blipFill rotWithShape="1">
          <a:blip r:embed="rId2"/>
          <a:srcRect b="15162"/>
          <a:stretch/>
        </p:blipFill>
        <p:spPr>
          <a:xfrm>
            <a:off x="4527947" y="163774"/>
            <a:ext cx="7361446" cy="6237025"/>
          </a:xfrm>
          <a:prstGeom prst="rect">
            <a:avLst/>
          </a:prstGeom>
        </p:spPr>
      </p:pic>
      <p:sp>
        <p:nvSpPr>
          <p:cNvPr id="3" name="Rectangle 2"/>
          <p:cNvSpPr/>
          <p:nvPr/>
        </p:nvSpPr>
        <p:spPr>
          <a:xfrm>
            <a:off x="5636908" y="3632353"/>
            <a:ext cx="1227550" cy="1753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4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15166" y="0"/>
            <a:ext cx="4086258" cy="6878158"/>
          </a:xfrm>
          <a:prstGeom prst="rect">
            <a:avLst/>
          </a:prstGeom>
        </p:spPr>
      </p:pic>
      <p:sp>
        <p:nvSpPr>
          <p:cNvPr id="6" name="TextBox 5"/>
          <p:cNvSpPr txBox="1"/>
          <p:nvPr/>
        </p:nvSpPr>
        <p:spPr>
          <a:xfrm>
            <a:off x="212993" y="5432575"/>
            <a:ext cx="3633372" cy="1323439"/>
          </a:xfrm>
          <a:prstGeom prst="rect">
            <a:avLst/>
          </a:prstGeom>
          <a:noFill/>
        </p:spPr>
        <p:txBody>
          <a:bodyPr wrap="square" rtlCol="0">
            <a:spAutoFit/>
          </a:bodyPr>
          <a:lstStyle/>
          <a:p>
            <a:r>
              <a:rPr lang="en-US" sz="1600" i="1" dirty="0">
                <a:solidFill>
                  <a:prstClr val="black"/>
                </a:solidFill>
              </a:rPr>
              <a:t>Young et al. (2013), Pre-industrial to end 21st century projections of tropospheric ozone from the Atmospheric Chemistry and Climate Model </a:t>
            </a:r>
            <a:r>
              <a:rPr lang="en-US" sz="1600" i="1" dirty="0" err="1">
                <a:solidFill>
                  <a:prstClr val="black"/>
                </a:solidFill>
              </a:rPr>
              <a:t>Intercomparison</a:t>
            </a:r>
            <a:r>
              <a:rPr lang="en-US" sz="1600" i="1" dirty="0">
                <a:solidFill>
                  <a:prstClr val="black"/>
                </a:solidFill>
              </a:rPr>
              <a:t> Project (ACCMIP), ACP. </a:t>
            </a:r>
          </a:p>
        </p:txBody>
      </p:sp>
      <p:sp>
        <p:nvSpPr>
          <p:cNvPr id="2" name="TextBox 1"/>
          <p:cNvSpPr txBox="1"/>
          <p:nvPr/>
        </p:nvSpPr>
        <p:spPr>
          <a:xfrm>
            <a:off x="730533" y="1899567"/>
            <a:ext cx="6441743" cy="1200329"/>
          </a:xfrm>
          <a:prstGeom prst="rect">
            <a:avLst/>
          </a:prstGeom>
          <a:noFill/>
        </p:spPr>
        <p:txBody>
          <a:bodyPr wrap="square" rtlCol="0">
            <a:spAutoFit/>
          </a:bodyPr>
          <a:lstStyle/>
          <a:p>
            <a:r>
              <a:rPr lang="en-US" dirty="0" smtClean="0"/>
              <a:t>The ensemble ACCMIP  projection for tropospheric column ozone indicates an increase of 2-5 DU across the North Pacific Ocean and 5-7 DU across India and south China during 2000-2030, based on a business as usual RCP8.5 emissions scenario.</a:t>
            </a:r>
            <a:endParaRPr lang="en-US" dirty="0"/>
          </a:p>
        </p:txBody>
      </p:sp>
      <p:cxnSp>
        <p:nvCxnSpPr>
          <p:cNvPr id="7" name="Straight Arrow Connector 6"/>
          <p:cNvCxnSpPr/>
          <p:nvPr/>
        </p:nvCxnSpPr>
        <p:spPr>
          <a:xfrm>
            <a:off x="5361266" y="3439079"/>
            <a:ext cx="3411940" cy="2499732"/>
          </a:xfrm>
          <a:prstGeom prst="straightConnector1">
            <a:avLst/>
          </a:prstGeom>
          <a:ln w="444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951405" y="5938811"/>
            <a:ext cx="4058720" cy="703085"/>
          </a:xfrm>
          <a:prstGeom prst="rect">
            <a:avLst/>
          </a:prstGeom>
        </p:spPr>
      </p:pic>
    </p:spTree>
    <p:extLst>
      <p:ext uri="{BB962C8B-B14F-4D97-AF65-F5344CB8AC3E}">
        <p14:creationId xmlns:p14="http://schemas.microsoft.com/office/powerpoint/2010/main" val="2196619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76" y="141981"/>
            <a:ext cx="3657600" cy="5447645"/>
          </a:xfrm>
          <a:prstGeom prst="rect">
            <a:avLst/>
          </a:prstGeom>
          <a:noFill/>
        </p:spPr>
        <p:txBody>
          <a:bodyPr wrap="square" rtlCol="0">
            <a:spAutoFit/>
          </a:bodyPr>
          <a:lstStyle/>
          <a:p>
            <a:r>
              <a:rPr lang="en-US" dirty="0" smtClean="0">
                <a:solidFill>
                  <a:prstClr val="black"/>
                </a:solidFill>
              </a:rPr>
              <a:t>A recent study presented at the AGU 2015 Fall Meeting indicates that half of the tropospheric ozone burden increase since 1980 is due to increases in emissions. The other half of the increase is due to emissions shifting equatorward where ozone production efficiency is much greater.  This finding is of major importance and implies that even if ozone precursor emissions do not increase globally over the coming years, ozone will still increase globally if the emissions continue to shift equatorward. </a:t>
            </a:r>
          </a:p>
          <a:p>
            <a:endParaRPr lang="en-US" dirty="0">
              <a:solidFill>
                <a:prstClr val="black"/>
              </a:solidFill>
            </a:endParaRPr>
          </a:p>
          <a:p>
            <a:r>
              <a:rPr lang="en-US" sz="1200" dirty="0" smtClean="0">
                <a:solidFill>
                  <a:prstClr val="black"/>
                </a:solidFill>
              </a:rPr>
              <a:t>The study used the CAM-</a:t>
            </a:r>
            <a:r>
              <a:rPr lang="en-US" sz="1200" dirty="0" err="1" smtClean="0">
                <a:solidFill>
                  <a:prstClr val="black"/>
                </a:solidFill>
              </a:rPr>
              <a:t>Chem</a:t>
            </a:r>
            <a:r>
              <a:rPr lang="en-US" sz="1200" dirty="0">
                <a:solidFill>
                  <a:prstClr val="black"/>
                </a:solidFill>
              </a:rPr>
              <a:t> model </a:t>
            </a:r>
            <a:r>
              <a:rPr lang="en-US" sz="1200" dirty="0" smtClean="0">
                <a:solidFill>
                  <a:prstClr val="black"/>
                </a:solidFill>
              </a:rPr>
              <a:t>with </a:t>
            </a:r>
            <a:r>
              <a:rPr lang="en-US" sz="1200" dirty="0">
                <a:solidFill>
                  <a:prstClr val="black"/>
                </a:solidFill>
              </a:rPr>
              <a:t>horizontal resolution of 1.9</a:t>
            </a:r>
            <a:r>
              <a:rPr lang="en-US" sz="1200" dirty="0" smtClean="0">
                <a:solidFill>
                  <a:prstClr val="black"/>
                </a:solidFill>
              </a:rPr>
              <a:t>°×2.5°, </a:t>
            </a:r>
            <a:r>
              <a:rPr lang="en-US" sz="1200" dirty="0">
                <a:solidFill>
                  <a:prstClr val="black"/>
                </a:solidFill>
              </a:rPr>
              <a:t>and 56 vertical </a:t>
            </a:r>
            <a:r>
              <a:rPr lang="en-US" sz="1200" dirty="0" smtClean="0">
                <a:solidFill>
                  <a:prstClr val="black"/>
                </a:solidFill>
              </a:rPr>
              <a:t>levels.  NASA </a:t>
            </a:r>
            <a:r>
              <a:rPr lang="en-US" sz="1200" dirty="0">
                <a:solidFill>
                  <a:prstClr val="black"/>
                </a:solidFill>
              </a:rPr>
              <a:t>Goddard </a:t>
            </a:r>
            <a:r>
              <a:rPr lang="en-US" sz="1200" dirty="0" smtClean="0">
                <a:solidFill>
                  <a:prstClr val="black"/>
                </a:solidFill>
              </a:rPr>
              <a:t>GMAO </a:t>
            </a:r>
            <a:r>
              <a:rPr lang="en-US" sz="1200" dirty="0">
                <a:solidFill>
                  <a:prstClr val="black"/>
                </a:solidFill>
              </a:rPr>
              <a:t>GEOS-5 meteorology </a:t>
            </a:r>
            <a:r>
              <a:rPr lang="en-US" sz="1200" dirty="0" smtClean="0">
                <a:solidFill>
                  <a:prstClr val="black"/>
                </a:solidFill>
              </a:rPr>
              <a:t>was used to </a:t>
            </a:r>
            <a:r>
              <a:rPr lang="en-US" sz="1200" dirty="0">
                <a:solidFill>
                  <a:prstClr val="black"/>
                </a:solidFill>
              </a:rPr>
              <a:t>drive the model as a chemical transport model</a:t>
            </a:r>
            <a:r>
              <a:rPr lang="en-US" sz="1200" dirty="0" smtClean="0">
                <a:solidFill>
                  <a:prstClr val="black"/>
                </a:solidFill>
              </a:rPr>
              <a:t>.  Results were averaged over the years 2009-2012. </a:t>
            </a:r>
            <a:endParaRPr lang="en-US" sz="1200" dirty="0">
              <a:solidFill>
                <a:prstClr val="black"/>
              </a:solidFill>
            </a:endParaRPr>
          </a:p>
        </p:txBody>
      </p:sp>
      <p:sp>
        <p:nvSpPr>
          <p:cNvPr id="3" name="TextBox 2"/>
          <p:cNvSpPr txBox="1"/>
          <p:nvPr/>
        </p:nvSpPr>
        <p:spPr>
          <a:xfrm>
            <a:off x="104776" y="6328212"/>
            <a:ext cx="6943725" cy="523220"/>
          </a:xfrm>
          <a:prstGeom prst="rect">
            <a:avLst/>
          </a:prstGeom>
          <a:noFill/>
        </p:spPr>
        <p:txBody>
          <a:bodyPr wrap="square" rtlCol="0">
            <a:spAutoFit/>
          </a:bodyPr>
          <a:lstStyle/>
          <a:p>
            <a:r>
              <a:rPr lang="en-US" sz="1400" i="1" dirty="0" smtClean="0">
                <a:solidFill>
                  <a:prstClr val="black"/>
                </a:solidFill>
              </a:rPr>
              <a:t>Zhang, Y., O. R. Cooper and J. J. West (2016), Southward redistribution of emissions dominates the 1980 to 2010 tropospheric ozone change, in preparation for Nature Geoscience.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8229600" cy="444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834270" y="4477455"/>
            <a:ext cx="6978502" cy="2062103"/>
          </a:xfrm>
          <a:prstGeom prst="rect">
            <a:avLst/>
          </a:prstGeom>
          <a:noFill/>
        </p:spPr>
        <p:txBody>
          <a:bodyPr wrap="square" rtlCol="0">
            <a:spAutoFit/>
          </a:bodyPr>
          <a:lstStyle/>
          <a:p>
            <a:pPr marL="690563" indent="-690563"/>
            <a:r>
              <a:rPr lang="en-US" sz="1400" dirty="0" smtClean="0">
                <a:solidFill>
                  <a:prstClr val="black"/>
                </a:solidFill>
              </a:rPr>
              <a:t>Top left – increase in global tropospheric ozone burden over 1980-2010 due to the actual increase in emissions and the actual equatorward shift in emissions.</a:t>
            </a:r>
          </a:p>
          <a:p>
            <a:pPr marL="690563" indent="-690563"/>
            <a:r>
              <a:rPr lang="en-US" sz="1400" dirty="0" smtClean="0">
                <a:solidFill>
                  <a:prstClr val="black"/>
                </a:solidFill>
              </a:rPr>
              <a:t>Top right - increase in global tropospheric ozone burden over 1980-2010 when 1980 emissions are given the 2010 spatial distribution,  </a:t>
            </a:r>
            <a:r>
              <a:rPr lang="en-US" sz="1400" dirty="0" err="1" smtClean="0">
                <a:solidFill>
                  <a:prstClr val="black"/>
                </a:solidFill>
              </a:rPr>
              <a:t>i.e</a:t>
            </a:r>
            <a:r>
              <a:rPr lang="en-US" sz="1400" dirty="0" smtClean="0">
                <a:solidFill>
                  <a:prstClr val="black"/>
                </a:solidFill>
              </a:rPr>
              <a:t> equatorward shift.</a:t>
            </a:r>
          </a:p>
          <a:p>
            <a:pPr marL="690563" indent="-690563"/>
            <a:r>
              <a:rPr lang="en-US" sz="1400" dirty="0" smtClean="0">
                <a:solidFill>
                  <a:prstClr val="black"/>
                </a:solidFill>
              </a:rPr>
              <a:t>Bottom left - increase in global tropospheric ozone burden over 1980-2010 when emissions are allowed to increase but are kept in their 1980 locations.</a:t>
            </a:r>
          </a:p>
          <a:p>
            <a:pPr marL="690563" indent="-690563"/>
            <a:r>
              <a:rPr lang="en-US" sz="1400" dirty="0" smtClean="0">
                <a:solidFill>
                  <a:prstClr val="black"/>
                </a:solidFill>
              </a:rPr>
              <a:t>Bottom right - increase in global tropospheric ozone burden over 1980-2010 due to methane increases alone.</a:t>
            </a:r>
          </a:p>
          <a:p>
            <a:endParaRPr lang="en-US" sz="1600" dirty="0">
              <a:solidFill>
                <a:prstClr val="black"/>
              </a:solidFill>
            </a:endParaRPr>
          </a:p>
        </p:txBody>
      </p:sp>
    </p:spTree>
    <p:extLst>
      <p:ext uri="{BB962C8B-B14F-4D97-AF65-F5344CB8AC3E}">
        <p14:creationId xmlns:p14="http://schemas.microsoft.com/office/powerpoint/2010/main" val="3329027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22"/>
          <a:stretch/>
        </p:blipFill>
        <p:spPr>
          <a:xfrm>
            <a:off x="4390036" y="0"/>
            <a:ext cx="6529850" cy="6705600"/>
          </a:xfrm>
          <a:prstGeom prst="rect">
            <a:avLst/>
          </a:prstGeom>
        </p:spPr>
      </p:pic>
      <p:sp>
        <p:nvSpPr>
          <p:cNvPr id="4" name="TextBox 3"/>
          <p:cNvSpPr txBox="1"/>
          <p:nvPr/>
        </p:nvSpPr>
        <p:spPr>
          <a:xfrm>
            <a:off x="9474253" y="1506584"/>
            <a:ext cx="1752600" cy="2564805"/>
          </a:xfrm>
          <a:prstGeom prst="rect">
            <a:avLst/>
          </a:prstGeom>
          <a:noFill/>
        </p:spPr>
        <p:txBody>
          <a:bodyPr wrap="square" rtlCol="0">
            <a:spAutoFit/>
          </a:bodyPr>
          <a:lstStyle/>
          <a:p>
            <a:endParaRPr lang="en-US" sz="1400" dirty="0" smtClean="0">
              <a:solidFill>
                <a:prstClr val="black"/>
              </a:solidFill>
            </a:endParaRPr>
          </a:p>
          <a:p>
            <a:r>
              <a:rPr lang="en-US" sz="1400" dirty="0" smtClean="0">
                <a:solidFill>
                  <a:prstClr val="black"/>
                </a:solidFill>
              </a:rPr>
              <a:t>                       	</a:t>
            </a:r>
            <a:r>
              <a:rPr lang="en-US" sz="1400" b="1" dirty="0" smtClean="0">
                <a:solidFill>
                  <a:srgbClr val="0033CC"/>
                </a:solidFill>
              </a:rPr>
              <a:t>95%</a:t>
            </a:r>
          </a:p>
          <a:p>
            <a:endParaRPr lang="en-US" sz="1400" b="1" dirty="0" smtClean="0">
              <a:solidFill>
                <a:prstClr val="black"/>
              </a:solidFill>
            </a:endParaRPr>
          </a:p>
          <a:p>
            <a:endParaRPr lang="en-US" sz="1400" b="1" dirty="0" smtClean="0">
              <a:solidFill>
                <a:prstClr val="black"/>
              </a:solidFill>
            </a:endParaRPr>
          </a:p>
          <a:p>
            <a:endParaRPr lang="en-US" sz="1400" b="1" dirty="0" smtClean="0">
              <a:solidFill>
                <a:prstClr val="black"/>
              </a:solidFill>
            </a:endParaRPr>
          </a:p>
          <a:p>
            <a:r>
              <a:rPr lang="en-US" sz="1400" b="1" dirty="0">
                <a:solidFill>
                  <a:prstClr val="black"/>
                </a:solidFill>
              </a:rPr>
              <a:t>	</a:t>
            </a:r>
            <a:r>
              <a:rPr lang="en-US" sz="1400" b="1" dirty="0" smtClean="0">
                <a:solidFill>
                  <a:srgbClr val="FF0000"/>
                </a:solidFill>
              </a:rPr>
              <a:t>67 %</a:t>
            </a:r>
          </a:p>
          <a:p>
            <a:pPr>
              <a:spcBef>
                <a:spcPts val="200"/>
              </a:spcBef>
            </a:pPr>
            <a:r>
              <a:rPr lang="en-US" sz="1400" b="1" dirty="0" smtClean="0">
                <a:solidFill>
                  <a:prstClr val="black"/>
                </a:solidFill>
              </a:rPr>
              <a:t>	</a:t>
            </a:r>
            <a:r>
              <a:rPr lang="en-US" sz="1400" b="1" dirty="0" smtClean="0">
                <a:solidFill>
                  <a:srgbClr val="FFC000"/>
                </a:solidFill>
              </a:rPr>
              <a:t>50%</a:t>
            </a:r>
          </a:p>
          <a:p>
            <a:pPr>
              <a:spcBef>
                <a:spcPts val="600"/>
              </a:spcBef>
            </a:pPr>
            <a:r>
              <a:rPr lang="en-US" sz="1400" b="1" dirty="0">
                <a:solidFill>
                  <a:prstClr val="black"/>
                </a:solidFill>
              </a:rPr>
              <a:t>	</a:t>
            </a:r>
            <a:r>
              <a:rPr lang="en-US" sz="1400" b="1" dirty="0" smtClean="0">
                <a:solidFill>
                  <a:srgbClr val="FF0000"/>
                </a:solidFill>
              </a:rPr>
              <a:t>33%</a:t>
            </a:r>
          </a:p>
          <a:p>
            <a:r>
              <a:rPr lang="en-US" sz="1400" b="1" dirty="0" smtClean="0">
                <a:solidFill>
                  <a:prstClr val="black"/>
                </a:solidFill>
              </a:rPr>
              <a:t>	</a:t>
            </a:r>
          </a:p>
          <a:p>
            <a:endParaRPr lang="en-US" sz="1400" b="1" dirty="0" smtClean="0">
              <a:solidFill>
                <a:prstClr val="black"/>
              </a:solidFill>
            </a:endParaRPr>
          </a:p>
          <a:p>
            <a:r>
              <a:rPr lang="en-US" sz="1400" b="1" dirty="0">
                <a:solidFill>
                  <a:prstClr val="black"/>
                </a:solidFill>
              </a:rPr>
              <a:t>	</a:t>
            </a:r>
            <a:r>
              <a:rPr lang="en-US" sz="1400" b="1" dirty="0" smtClean="0">
                <a:solidFill>
                  <a:srgbClr val="0033CC"/>
                </a:solidFill>
              </a:rPr>
              <a:t>5 %</a:t>
            </a:r>
            <a:endParaRPr lang="en-US" sz="1400" b="1" dirty="0">
              <a:solidFill>
                <a:srgbClr val="0033CC"/>
              </a:solidFill>
            </a:endParaRPr>
          </a:p>
        </p:txBody>
      </p:sp>
      <p:sp>
        <p:nvSpPr>
          <p:cNvPr id="5" name="TextBox 4"/>
          <p:cNvSpPr txBox="1"/>
          <p:nvPr/>
        </p:nvSpPr>
        <p:spPr>
          <a:xfrm>
            <a:off x="4542436" y="5929906"/>
            <a:ext cx="3432478" cy="646331"/>
          </a:xfrm>
          <a:prstGeom prst="rect">
            <a:avLst/>
          </a:prstGeom>
          <a:noFill/>
        </p:spPr>
        <p:txBody>
          <a:bodyPr wrap="none" rtlCol="0">
            <a:spAutoFit/>
          </a:bodyPr>
          <a:lstStyle/>
          <a:p>
            <a:r>
              <a:rPr lang="en-US" dirty="0" smtClean="0">
                <a:solidFill>
                  <a:prstClr val="black"/>
                </a:solidFill>
              </a:rPr>
              <a:t>Annual mean ozone has increased </a:t>
            </a:r>
          </a:p>
          <a:p>
            <a:r>
              <a:rPr lang="en-US" dirty="0" smtClean="0">
                <a:solidFill>
                  <a:prstClr val="black"/>
                </a:solidFill>
              </a:rPr>
              <a:t>by 17% during 1974-2014.</a:t>
            </a:r>
            <a:endParaRPr lang="en-US" dirty="0">
              <a:solidFill>
                <a:prstClr val="black"/>
              </a:solidFill>
            </a:endParaRPr>
          </a:p>
        </p:txBody>
      </p:sp>
      <p:sp>
        <p:nvSpPr>
          <p:cNvPr id="7" name="TextBox 6"/>
          <p:cNvSpPr txBox="1"/>
          <p:nvPr/>
        </p:nvSpPr>
        <p:spPr>
          <a:xfrm>
            <a:off x="5228236" y="6553200"/>
            <a:ext cx="4495800" cy="338554"/>
          </a:xfrm>
          <a:prstGeom prst="rect">
            <a:avLst/>
          </a:prstGeom>
          <a:solidFill>
            <a:schemeClr val="bg1"/>
          </a:solidFill>
        </p:spPr>
        <p:txBody>
          <a:bodyPr wrap="square" rtlCol="0">
            <a:spAutoFit/>
          </a:bodyPr>
          <a:lstStyle/>
          <a:p>
            <a:r>
              <a:rPr lang="en-US" sz="1600" dirty="0" smtClean="0"/>
              <a:t>Data collected by NOAA Global Monitoring Division</a:t>
            </a:r>
            <a:endParaRPr lang="en-US" sz="1600" dirty="0"/>
          </a:p>
        </p:txBody>
      </p:sp>
      <p:sp>
        <p:nvSpPr>
          <p:cNvPr id="2" name="TextBox 1"/>
          <p:cNvSpPr txBox="1"/>
          <p:nvPr/>
        </p:nvSpPr>
        <p:spPr>
          <a:xfrm>
            <a:off x="276447" y="340242"/>
            <a:ext cx="4029739" cy="2585323"/>
          </a:xfrm>
          <a:prstGeom prst="rect">
            <a:avLst/>
          </a:prstGeom>
          <a:noFill/>
        </p:spPr>
        <p:txBody>
          <a:bodyPr wrap="square" rtlCol="0">
            <a:spAutoFit/>
          </a:bodyPr>
          <a:lstStyle/>
          <a:p>
            <a:r>
              <a:rPr lang="en-US" dirty="0" smtClean="0"/>
              <a:t>Mauna Loa is the best site for documenting the change in Northern Hemisphere ozone because it has a 40-yr record and samples the lower free troposphere (when using nighttime data).</a:t>
            </a:r>
          </a:p>
          <a:p>
            <a:endParaRPr lang="en-US" dirty="0"/>
          </a:p>
          <a:p>
            <a:r>
              <a:rPr lang="en-US" dirty="0" smtClean="0"/>
              <a:t>Ozone has increased steadily since 1974 at the rate of 0.16 </a:t>
            </a:r>
            <a:r>
              <a:rPr lang="en-US" dirty="0" err="1" smtClean="0"/>
              <a:t>ppbv</a:t>
            </a:r>
            <a:r>
              <a:rPr lang="en-US" dirty="0" smtClean="0"/>
              <a:t> yr</a:t>
            </a:r>
            <a:r>
              <a:rPr lang="en-US" baseline="30000" dirty="0" smtClean="0"/>
              <a:t>-1</a:t>
            </a:r>
            <a:r>
              <a:rPr lang="en-US" dirty="0" smtClean="0"/>
              <a:t>.  </a:t>
            </a:r>
            <a:endParaRPr lang="en-US" dirty="0"/>
          </a:p>
        </p:txBody>
      </p:sp>
    </p:spTree>
    <p:extLst>
      <p:ext uri="{BB962C8B-B14F-4D97-AF65-F5344CB8AC3E}">
        <p14:creationId xmlns:p14="http://schemas.microsoft.com/office/powerpoint/2010/main" val="217028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47" y="907511"/>
            <a:ext cx="1493266" cy="1474182"/>
          </a:xfrm>
          <a:prstGeom prst="rect">
            <a:avLst/>
          </a:prstGeom>
        </p:spPr>
      </p:pic>
      <p:pic>
        <p:nvPicPr>
          <p:cNvPr id="4" name="Picture 4" descr="http://www.igacproject.org/sites/all/themes/bluemasters/images/LogoFiles/IGACLogo/IGAC_144dpi_T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2045" y="907511"/>
            <a:ext cx="1474281" cy="14827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56746" y="954197"/>
            <a:ext cx="6852212" cy="1538883"/>
          </a:xfrm>
          <a:prstGeom prst="rect">
            <a:avLst/>
          </a:prstGeom>
          <a:noFill/>
        </p:spPr>
        <p:txBody>
          <a:bodyPr wrap="square" rtlCol="0">
            <a:spAutoFit/>
          </a:bodyPr>
          <a:lstStyle/>
          <a:p>
            <a:pPr>
              <a:spcAft>
                <a:spcPts val="600"/>
              </a:spcAft>
            </a:pPr>
            <a:r>
              <a:rPr lang="en-US" sz="2400" dirty="0"/>
              <a:t>IGAC’s newest Activity:</a:t>
            </a:r>
          </a:p>
          <a:p>
            <a:r>
              <a:rPr lang="en-US" sz="2400" b="1" dirty="0"/>
              <a:t>Tropospheric Ozone Assessment Report (TOAR)</a:t>
            </a:r>
          </a:p>
          <a:p>
            <a:pPr>
              <a:spcBef>
                <a:spcPts val="600"/>
              </a:spcBef>
            </a:pPr>
            <a:r>
              <a:rPr lang="en-US" dirty="0"/>
              <a:t>Global metrics for climate change, human health and </a:t>
            </a:r>
          </a:p>
          <a:p>
            <a:r>
              <a:rPr lang="en-US" dirty="0"/>
              <a:t>crop/ecosystem research</a:t>
            </a:r>
          </a:p>
        </p:txBody>
      </p:sp>
      <p:sp>
        <p:nvSpPr>
          <p:cNvPr id="6" name="TextBox 5"/>
          <p:cNvSpPr txBox="1"/>
          <p:nvPr/>
        </p:nvSpPr>
        <p:spPr>
          <a:xfrm>
            <a:off x="2766833" y="2756644"/>
            <a:ext cx="7053442" cy="2893100"/>
          </a:xfrm>
          <a:prstGeom prst="rect">
            <a:avLst/>
          </a:prstGeom>
          <a:noFill/>
        </p:spPr>
        <p:txBody>
          <a:bodyPr wrap="square" rtlCol="0">
            <a:spAutoFit/>
          </a:bodyPr>
          <a:lstStyle/>
          <a:p>
            <a:pPr>
              <a:spcAft>
                <a:spcPts val="600"/>
              </a:spcAft>
            </a:pPr>
            <a:r>
              <a:rPr lang="en-US" b="1" dirty="0" smtClean="0"/>
              <a:t>Mission:</a:t>
            </a:r>
          </a:p>
          <a:p>
            <a:pPr>
              <a:spcAft>
                <a:spcPts val="600"/>
              </a:spcAft>
            </a:pPr>
            <a:r>
              <a:rPr lang="en-US" sz="1600" dirty="0" smtClean="0"/>
              <a:t>Provide the research community with an up-to-date global assessment of tropospheric ozone’s distribution and trends from the surface to the </a:t>
            </a:r>
            <a:r>
              <a:rPr lang="en-US" sz="1600" dirty="0" err="1" smtClean="0"/>
              <a:t>tropopause</a:t>
            </a:r>
            <a:r>
              <a:rPr lang="en-US" sz="1600" dirty="0" smtClean="0"/>
              <a:t>. </a:t>
            </a:r>
          </a:p>
          <a:p>
            <a:pPr>
              <a:spcAft>
                <a:spcPts val="600"/>
              </a:spcAft>
            </a:pPr>
            <a:r>
              <a:rPr lang="en-US" sz="1600" dirty="0"/>
              <a:t>F</a:t>
            </a:r>
            <a:r>
              <a:rPr lang="en-US" sz="1600" dirty="0" smtClean="0"/>
              <a:t>acilitate </a:t>
            </a:r>
            <a:r>
              <a:rPr lang="en-US" sz="1600" dirty="0"/>
              <a:t>access to the ozone metrics necessary for quantifying ozone’s impact on human health and crop/ecosystem </a:t>
            </a:r>
            <a:r>
              <a:rPr lang="en-US" sz="1600" dirty="0" smtClean="0"/>
              <a:t>productivity.</a:t>
            </a:r>
          </a:p>
          <a:p>
            <a:pPr>
              <a:spcAft>
                <a:spcPts val="600"/>
              </a:spcAft>
            </a:pPr>
            <a:endParaRPr lang="en-US" sz="1600" dirty="0"/>
          </a:p>
          <a:p>
            <a:pPr lvl="0" algn="ctr">
              <a:spcAft>
                <a:spcPts val="600"/>
              </a:spcAft>
            </a:pPr>
            <a:r>
              <a:rPr lang="en-US" sz="2000" b="1" dirty="0" smtClean="0">
                <a:solidFill>
                  <a:srgbClr val="FF0000"/>
                </a:solidFill>
              </a:rPr>
              <a:t>&gt;200 </a:t>
            </a:r>
            <a:r>
              <a:rPr lang="en-US" sz="2000" b="1" dirty="0">
                <a:solidFill>
                  <a:srgbClr val="FF0000"/>
                </a:solidFill>
              </a:rPr>
              <a:t>scientists from </a:t>
            </a:r>
            <a:r>
              <a:rPr lang="en-US" sz="2000" b="1" dirty="0" smtClean="0">
                <a:solidFill>
                  <a:srgbClr val="FF0000"/>
                </a:solidFill>
              </a:rPr>
              <a:t>36 </a:t>
            </a:r>
            <a:r>
              <a:rPr lang="en-US" sz="2000" b="1" dirty="0">
                <a:solidFill>
                  <a:srgbClr val="FF0000"/>
                </a:solidFill>
              </a:rPr>
              <a:t>nations, representing all 7 continents</a:t>
            </a:r>
          </a:p>
          <a:p>
            <a:pPr lvl="0">
              <a:spcAft>
                <a:spcPts val="600"/>
              </a:spcAft>
            </a:pPr>
            <a:endParaRPr lang="en-US" b="1" dirty="0">
              <a:solidFill>
                <a:prstClr val="black"/>
              </a:solidFill>
            </a:endParaRPr>
          </a:p>
          <a:p>
            <a:pPr>
              <a:spcAft>
                <a:spcPts val="600"/>
              </a:spcAft>
            </a:pPr>
            <a:endParaRPr lang="en-US" sz="1600" dirty="0" smtClean="0"/>
          </a:p>
        </p:txBody>
      </p:sp>
      <p:sp>
        <p:nvSpPr>
          <p:cNvPr id="8" name="TextBox 7"/>
          <p:cNvSpPr txBox="1"/>
          <p:nvPr/>
        </p:nvSpPr>
        <p:spPr>
          <a:xfrm>
            <a:off x="275856" y="5693138"/>
            <a:ext cx="1748695" cy="372979"/>
          </a:xfrm>
          <a:prstGeom prst="rect">
            <a:avLst/>
          </a:prstGeom>
          <a:noFill/>
        </p:spPr>
        <p:txBody>
          <a:bodyPr wrap="square" rtlCol="0">
            <a:spAutoFit/>
          </a:bodyPr>
          <a:lstStyle/>
          <a:p>
            <a:r>
              <a:rPr lang="en-US" b="1" dirty="0" smtClean="0"/>
              <a:t>Stakeholders:  </a:t>
            </a:r>
            <a:endParaRPr lang="en-US" b="1" dirty="0"/>
          </a:p>
        </p:txBody>
      </p:sp>
      <p:pic>
        <p:nvPicPr>
          <p:cNvPr id="9" name="Picture 2" descr="http://www.tobaccofreeworld.info/wp-content/uploads/2014/03/WHO-logo-new-vertical_1.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0531" y="5571219"/>
            <a:ext cx="987320" cy="1009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1829" y="5477162"/>
            <a:ext cx="1798446" cy="1056230"/>
          </a:xfrm>
          <a:prstGeom prst="rect">
            <a:avLst/>
          </a:prstGeom>
        </p:spPr>
      </p:pic>
      <p:pic>
        <p:nvPicPr>
          <p:cNvPr id="11" name="Picture 10"/>
          <p:cNvPicPr>
            <a:picLocks noChangeAspect="1"/>
          </p:cNvPicPr>
          <p:nvPr/>
        </p:nvPicPr>
        <p:blipFill>
          <a:blip r:embed="rId6"/>
          <a:stretch>
            <a:fillRect/>
          </a:stretch>
        </p:blipFill>
        <p:spPr>
          <a:xfrm>
            <a:off x="7803311" y="5842082"/>
            <a:ext cx="3670670" cy="516188"/>
          </a:xfrm>
          <a:prstGeom prst="rect">
            <a:avLst/>
          </a:prstGeom>
        </p:spPr>
      </p:pic>
      <p:pic>
        <p:nvPicPr>
          <p:cNvPr id="12" name="Picture 11"/>
          <p:cNvPicPr>
            <a:picLocks noChangeAspect="1"/>
          </p:cNvPicPr>
          <p:nvPr/>
        </p:nvPicPr>
        <p:blipFill>
          <a:blip r:embed="rId7"/>
          <a:stretch>
            <a:fillRect/>
          </a:stretch>
        </p:blipFill>
        <p:spPr>
          <a:xfrm>
            <a:off x="2131799" y="5609021"/>
            <a:ext cx="1362588" cy="1046960"/>
          </a:xfrm>
          <a:prstGeom prst="rect">
            <a:avLst/>
          </a:prstGeom>
        </p:spPr>
      </p:pic>
    </p:spTree>
    <p:extLst>
      <p:ext uri="{BB962C8B-B14F-4D97-AF65-F5344CB8AC3E}">
        <p14:creationId xmlns:p14="http://schemas.microsoft.com/office/powerpoint/2010/main" val="3106170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91892" y="46708"/>
            <a:ext cx="4265429" cy="3029325"/>
          </a:xfrm>
          <a:prstGeom prst="rect">
            <a:avLst/>
          </a:prstGeom>
        </p:spPr>
      </p:pic>
      <p:pic>
        <p:nvPicPr>
          <p:cNvPr id="5" name="Picture 4"/>
          <p:cNvPicPr>
            <a:picLocks noChangeAspect="1"/>
          </p:cNvPicPr>
          <p:nvPr/>
        </p:nvPicPr>
        <p:blipFill>
          <a:blip r:embed="rId3"/>
          <a:stretch>
            <a:fillRect/>
          </a:stretch>
        </p:blipFill>
        <p:spPr>
          <a:xfrm>
            <a:off x="7791892" y="3129198"/>
            <a:ext cx="4295171" cy="3090862"/>
          </a:xfrm>
          <a:prstGeom prst="rect">
            <a:avLst/>
          </a:prstGeom>
        </p:spPr>
      </p:pic>
      <p:sp>
        <p:nvSpPr>
          <p:cNvPr id="6" name="TextBox 5"/>
          <p:cNvSpPr txBox="1"/>
          <p:nvPr/>
        </p:nvSpPr>
        <p:spPr>
          <a:xfrm>
            <a:off x="6858001" y="6273225"/>
            <a:ext cx="5418396" cy="569387"/>
          </a:xfrm>
          <a:prstGeom prst="rect">
            <a:avLst/>
          </a:prstGeom>
          <a:noFill/>
        </p:spPr>
        <p:txBody>
          <a:bodyPr wrap="square" rtlCol="0">
            <a:spAutoFit/>
          </a:bodyPr>
          <a:lstStyle/>
          <a:p>
            <a:pPr>
              <a:spcAft>
                <a:spcPts val="600"/>
              </a:spcAft>
            </a:pPr>
            <a:r>
              <a:rPr lang="en-US" sz="1400" b="1" dirty="0" smtClean="0"/>
              <a:t>                                      Global CO2 emissions through 2014.</a:t>
            </a:r>
          </a:p>
          <a:p>
            <a:r>
              <a:rPr lang="en-US" sz="1200" i="1" dirty="0" smtClean="0"/>
              <a:t>Le </a:t>
            </a:r>
            <a:r>
              <a:rPr lang="en-US" sz="1200" i="1" dirty="0" err="1" smtClean="0"/>
              <a:t>Quéré</a:t>
            </a:r>
            <a:r>
              <a:rPr lang="en-US" sz="1200" i="1" dirty="0" smtClean="0"/>
              <a:t> et al., Global Carbon Budget 2015, Earth Syst. Sci. Data, 7, 349–396, 2015</a:t>
            </a:r>
            <a:r>
              <a:rPr lang="en-US" sz="1200" dirty="0" smtClean="0"/>
              <a:t>. </a:t>
            </a:r>
            <a:endParaRPr lang="en-US" sz="1200" dirty="0"/>
          </a:p>
        </p:txBody>
      </p:sp>
      <p:pic>
        <p:nvPicPr>
          <p:cNvPr id="7" name="Picture 6"/>
          <p:cNvPicPr>
            <a:picLocks noChangeAspect="1"/>
          </p:cNvPicPr>
          <p:nvPr/>
        </p:nvPicPr>
        <p:blipFill>
          <a:blip r:embed="rId4"/>
          <a:stretch>
            <a:fillRect/>
          </a:stretch>
        </p:blipFill>
        <p:spPr>
          <a:xfrm>
            <a:off x="740754" y="993392"/>
            <a:ext cx="5410761" cy="4165282"/>
          </a:xfrm>
          <a:prstGeom prst="rect">
            <a:avLst/>
          </a:prstGeom>
        </p:spPr>
      </p:pic>
    </p:spTree>
    <p:extLst>
      <p:ext uri="{BB962C8B-B14F-4D97-AF65-F5344CB8AC3E}">
        <p14:creationId xmlns:p14="http://schemas.microsoft.com/office/powerpoint/2010/main" val="4285741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ib.utexas.edu/maps/world_maps/txu-oclc-264266980-world_pol_200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0" y="-31532"/>
            <a:ext cx="12195174" cy="6889532"/>
          </a:xfrm>
          <a:prstGeom prst="rect">
            <a:avLst/>
          </a:prstGeom>
          <a:noFill/>
          <a:extLst>
            <a:ext uri="{909E8E84-426E-40DD-AFC4-6F175D3DCCD1}">
              <a14:hiddenFill xmlns:a14="http://schemas.microsoft.com/office/drawing/2010/main">
                <a:solidFill>
                  <a:srgbClr val="FFFFFF"/>
                </a:solidFill>
              </a14:hiddenFill>
            </a:ext>
          </a:extLst>
        </p:spPr>
      </p:pic>
      <p:sp>
        <p:nvSpPr>
          <p:cNvPr id="3" name="5-Point Star 2"/>
          <p:cNvSpPr/>
          <p:nvPr/>
        </p:nvSpPr>
        <p:spPr>
          <a:xfrm>
            <a:off x="2459273" y="1885950"/>
            <a:ext cx="445851" cy="419100"/>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5-Point Star 4"/>
          <p:cNvSpPr/>
          <p:nvPr/>
        </p:nvSpPr>
        <p:spPr>
          <a:xfrm>
            <a:off x="2623022" y="1162050"/>
            <a:ext cx="445851" cy="419100"/>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5-Point Star 5"/>
          <p:cNvSpPr/>
          <p:nvPr/>
        </p:nvSpPr>
        <p:spPr>
          <a:xfrm>
            <a:off x="5545122" y="1371600"/>
            <a:ext cx="266951" cy="250934"/>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5-Point Star 6"/>
          <p:cNvSpPr/>
          <p:nvPr/>
        </p:nvSpPr>
        <p:spPr>
          <a:xfrm>
            <a:off x="5896620" y="1168252"/>
            <a:ext cx="203127" cy="229064"/>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5-Point Star 7"/>
          <p:cNvSpPr/>
          <p:nvPr/>
        </p:nvSpPr>
        <p:spPr>
          <a:xfrm>
            <a:off x="5659673" y="2336508"/>
            <a:ext cx="434502" cy="408432"/>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5-Point Star 8"/>
          <p:cNvSpPr/>
          <p:nvPr/>
        </p:nvSpPr>
        <p:spPr>
          <a:xfrm>
            <a:off x="6553870" y="2460734"/>
            <a:ext cx="322508" cy="303158"/>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5-Point Star 9"/>
          <p:cNvSpPr/>
          <p:nvPr/>
        </p:nvSpPr>
        <p:spPr>
          <a:xfrm>
            <a:off x="3607948" y="4857750"/>
            <a:ext cx="372382" cy="350039"/>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5-Point Star 10"/>
          <p:cNvSpPr/>
          <p:nvPr/>
        </p:nvSpPr>
        <p:spPr>
          <a:xfrm>
            <a:off x="9936397" y="4333875"/>
            <a:ext cx="445851" cy="419100"/>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5-Point Star 11"/>
          <p:cNvSpPr/>
          <p:nvPr/>
        </p:nvSpPr>
        <p:spPr>
          <a:xfrm>
            <a:off x="6116873" y="1733550"/>
            <a:ext cx="162128" cy="152400"/>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5-Point Star 12"/>
          <p:cNvSpPr/>
          <p:nvPr/>
        </p:nvSpPr>
        <p:spPr>
          <a:xfrm>
            <a:off x="5718699" y="1582221"/>
            <a:ext cx="203874" cy="191642"/>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5-Point Star 13"/>
          <p:cNvSpPr/>
          <p:nvPr/>
        </p:nvSpPr>
        <p:spPr>
          <a:xfrm>
            <a:off x="3488440" y="4171950"/>
            <a:ext cx="239014" cy="224673"/>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5-Point Star 14"/>
          <p:cNvSpPr/>
          <p:nvPr/>
        </p:nvSpPr>
        <p:spPr>
          <a:xfrm>
            <a:off x="3708638" y="3651997"/>
            <a:ext cx="445851" cy="419100"/>
          </a:xfrm>
          <a:prstGeom prst="star5">
            <a:avLst>
              <a:gd name="adj" fmla="val 15228"/>
              <a:gd name="hf" fmla="val 105146"/>
              <a:gd name="vf" fmla="val 110557"/>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5-Point Star 15"/>
          <p:cNvSpPr/>
          <p:nvPr/>
        </p:nvSpPr>
        <p:spPr>
          <a:xfrm>
            <a:off x="3313686" y="4788647"/>
            <a:ext cx="283723" cy="266700"/>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5-Point Star 16"/>
          <p:cNvSpPr/>
          <p:nvPr/>
        </p:nvSpPr>
        <p:spPr>
          <a:xfrm>
            <a:off x="9050556" y="2071626"/>
            <a:ext cx="445851" cy="419100"/>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5-Point Star 17"/>
          <p:cNvSpPr/>
          <p:nvPr/>
        </p:nvSpPr>
        <p:spPr>
          <a:xfrm>
            <a:off x="3164075" y="3310700"/>
            <a:ext cx="299221" cy="281268"/>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5-Point Star 18"/>
          <p:cNvSpPr/>
          <p:nvPr/>
        </p:nvSpPr>
        <p:spPr>
          <a:xfrm>
            <a:off x="6200003" y="1643287"/>
            <a:ext cx="115842" cy="130576"/>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5-Point Star 19"/>
          <p:cNvSpPr/>
          <p:nvPr/>
        </p:nvSpPr>
        <p:spPr>
          <a:xfrm>
            <a:off x="6019189" y="1426580"/>
            <a:ext cx="149971" cy="140973"/>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5-Point Star 20"/>
          <p:cNvSpPr/>
          <p:nvPr/>
        </p:nvSpPr>
        <p:spPr>
          <a:xfrm>
            <a:off x="5785306" y="1796824"/>
            <a:ext cx="183235" cy="172241"/>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5-Point Star 21"/>
          <p:cNvSpPr/>
          <p:nvPr/>
        </p:nvSpPr>
        <p:spPr>
          <a:xfrm>
            <a:off x="6014323" y="1583461"/>
            <a:ext cx="163654" cy="153835"/>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5-Point Star 22"/>
          <p:cNvSpPr/>
          <p:nvPr/>
        </p:nvSpPr>
        <p:spPr>
          <a:xfrm>
            <a:off x="6398870" y="2107301"/>
            <a:ext cx="155000" cy="145700"/>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5-Point Star 23"/>
          <p:cNvSpPr/>
          <p:nvPr/>
        </p:nvSpPr>
        <p:spPr>
          <a:xfrm>
            <a:off x="8132553" y="2581195"/>
            <a:ext cx="388717" cy="365394"/>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5" name="5-Point Star 24"/>
          <p:cNvSpPr/>
          <p:nvPr/>
        </p:nvSpPr>
        <p:spPr>
          <a:xfrm>
            <a:off x="6766321" y="2253001"/>
            <a:ext cx="158382" cy="148879"/>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5-Point Star 25"/>
          <p:cNvSpPr/>
          <p:nvPr/>
        </p:nvSpPr>
        <p:spPr>
          <a:xfrm>
            <a:off x="6093607" y="1934502"/>
            <a:ext cx="164285" cy="154427"/>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5-Point Star 26"/>
          <p:cNvSpPr/>
          <p:nvPr/>
        </p:nvSpPr>
        <p:spPr>
          <a:xfrm>
            <a:off x="10014482" y="2084157"/>
            <a:ext cx="289679" cy="272298"/>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8" name="5-Point Star 27"/>
          <p:cNvSpPr/>
          <p:nvPr/>
        </p:nvSpPr>
        <p:spPr>
          <a:xfrm>
            <a:off x="9733177" y="2180151"/>
            <a:ext cx="142713" cy="145386"/>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5-Point Star 28"/>
          <p:cNvSpPr/>
          <p:nvPr/>
        </p:nvSpPr>
        <p:spPr>
          <a:xfrm>
            <a:off x="7843641" y="2412402"/>
            <a:ext cx="273024" cy="256643"/>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0" name="5-Point Star 29"/>
          <p:cNvSpPr/>
          <p:nvPr/>
        </p:nvSpPr>
        <p:spPr>
          <a:xfrm>
            <a:off x="3068873" y="3781013"/>
            <a:ext cx="297077" cy="279252"/>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5-Point Star 30"/>
          <p:cNvSpPr/>
          <p:nvPr/>
        </p:nvSpPr>
        <p:spPr>
          <a:xfrm>
            <a:off x="7593835" y="1007480"/>
            <a:ext cx="445851" cy="419100"/>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 name="5-Point Star 31"/>
          <p:cNvSpPr/>
          <p:nvPr/>
        </p:nvSpPr>
        <p:spPr>
          <a:xfrm>
            <a:off x="6407708" y="4651254"/>
            <a:ext cx="292324" cy="274785"/>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3" name="5-Point Star 32"/>
          <p:cNvSpPr/>
          <p:nvPr/>
        </p:nvSpPr>
        <p:spPr>
          <a:xfrm>
            <a:off x="5574387" y="1992026"/>
            <a:ext cx="210919" cy="198264"/>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5-Point Star 33"/>
          <p:cNvSpPr/>
          <p:nvPr/>
        </p:nvSpPr>
        <p:spPr>
          <a:xfrm>
            <a:off x="5979113" y="1764759"/>
            <a:ext cx="124623" cy="117146"/>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5" name="5-Point Star 34"/>
          <p:cNvSpPr/>
          <p:nvPr/>
        </p:nvSpPr>
        <p:spPr>
          <a:xfrm>
            <a:off x="5875346" y="1535695"/>
            <a:ext cx="125163" cy="117653"/>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5-Point Star 35"/>
          <p:cNvSpPr/>
          <p:nvPr/>
        </p:nvSpPr>
        <p:spPr>
          <a:xfrm>
            <a:off x="6605127" y="6248999"/>
            <a:ext cx="445851" cy="419100"/>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 name="5-Point Star 36"/>
          <p:cNvSpPr/>
          <p:nvPr/>
        </p:nvSpPr>
        <p:spPr>
          <a:xfrm>
            <a:off x="10954870" y="5088111"/>
            <a:ext cx="276483" cy="259894"/>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2905124" y="-31398"/>
            <a:ext cx="6559997" cy="461665"/>
          </a:xfrm>
          <a:prstGeom prst="rect">
            <a:avLst/>
          </a:prstGeom>
          <a:noFill/>
        </p:spPr>
        <p:txBody>
          <a:bodyPr wrap="square" rtlCol="0">
            <a:spAutoFit/>
          </a:bodyPr>
          <a:lstStyle/>
          <a:p>
            <a:r>
              <a:rPr lang="en-US" sz="2400" b="1" dirty="0" smtClean="0">
                <a:solidFill>
                  <a:srgbClr val="FF0000"/>
                </a:solidFill>
              </a:rPr>
              <a:t>TOAR membership:  206 scientists from 36 nations</a:t>
            </a:r>
            <a:endParaRPr lang="en-US" sz="2400" b="1" dirty="0">
              <a:solidFill>
                <a:srgbClr val="FF0000"/>
              </a:solidFill>
            </a:endParaRPr>
          </a:p>
        </p:txBody>
      </p:sp>
      <p:sp>
        <p:nvSpPr>
          <p:cNvPr id="40" name="5-Point Star 39"/>
          <p:cNvSpPr/>
          <p:nvPr/>
        </p:nvSpPr>
        <p:spPr>
          <a:xfrm>
            <a:off x="6103736" y="1187014"/>
            <a:ext cx="212109" cy="237765"/>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1" name="5-Point Star 40"/>
          <p:cNvSpPr/>
          <p:nvPr/>
        </p:nvSpPr>
        <p:spPr>
          <a:xfrm>
            <a:off x="7107041" y="2564802"/>
            <a:ext cx="273024" cy="256643"/>
          </a:xfrm>
          <a:prstGeom prst="star5">
            <a:avLst/>
          </a:prstGeom>
          <a:solidFill>
            <a:srgbClr val="FF0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8316026" y="1875959"/>
            <a:ext cx="605678" cy="584775"/>
          </a:xfrm>
          <a:prstGeom prst="rect">
            <a:avLst/>
          </a:prstGeom>
          <a:noFill/>
          <a:effectLst>
            <a:outerShdw blurRad="50800" dist="38100" dir="2700000" algn="tl" rotWithShape="0">
              <a:prstClr val="black">
                <a:alpha val="83000"/>
              </a:prstClr>
            </a:outerShdw>
          </a:effectLst>
        </p:spPr>
        <p:txBody>
          <a:bodyPr wrap="square" rtlCol="0">
            <a:spAutoFit/>
          </a:bodyPr>
          <a:lstStyle/>
          <a:p>
            <a:r>
              <a:rPr lang="en-US" sz="3200" b="1" dirty="0" smtClean="0">
                <a:solidFill>
                  <a:srgbClr val="FF0000"/>
                </a:solidFill>
              </a:rPr>
              <a:t>16</a:t>
            </a:r>
            <a:endParaRPr lang="en-US" sz="3200" b="1" dirty="0">
              <a:solidFill>
                <a:srgbClr val="FF0000"/>
              </a:solidFill>
            </a:endParaRPr>
          </a:p>
        </p:txBody>
      </p:sp>
    </p:spTree>
    <p:extLst>
      <p:ext uri="{BB962C8B-B14F-4D97-AF65-F5344CB8AC3E}">
        <p14:creationId xmlns:p14="http://schemas.microsoft.com/office/powerpoint/2010/main" val="166119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1000" tmFilter="0, 0; .2, .5; .8, .5; 1, 0"/>
                                        <p:tgtEl>
                                          <p:spTgt spid="5"/>
                                        </p:tgtEl>
                                      </p:cBhvr>
                                    </p:animEffect>
                                    <p:animScale>
                                      <p:cBhvr>
                                        <p:cTn id="10" dur="500" autoRev="1" fill="hold"/>
                                        <p:tgtEl>
                                          <p:spTgt spid="5"/>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cTn>
                              </p:par>
                              <p:par>
                                <p:cTn id="14" presetID="26" presetClass="emph" presetSubtype="0" repeatCount="indefinite" fill="hold" grpId="0" nodeType="withEffect">
                                  <p:stCondLst>
                                    <p:cond delay="0"/>
                                  </p:stCondLst>
                                  <p:childTnLst>
                                    <p:animEffect transition="out" filter="fade">
                                      <p:cBhvr>
                                        <p:cTn id="15" dur="1000" tmFilter="0, 0; .2, .5; .8, .5; 1, 0"/>
                                        <p:tgtEl>
                                          <p:spTgt spid="7"/>
                                        </p:tgtEl>
                                      </p:cBhvr>
                                    </p:animEffect>
                                    <p:animScale>
                                      <p:cBhvr>
                                        <p:cTn id="16" dur="500" autoRev="1" fill="hold"/>
                                        <p:tgtEl>
                                          <p:spTgt spid="7"/>
                                        </p:tgtEl>
                                      </p:cBhvr>
                                      <p:by x="105000" y="105000"/>
                                    </p:animScale>
                                  </p:childTnLst>
                                </p:cTn>
                              </p:par>
                              <p:par>
                                <p:cTn id="17" presetID="26" presetClass="emph" presetSubtype="0" repeatCount="indefinite" fill="hold" grpId="0" nodeType="withEffect">
                                  <p:stCondLst>
                                    <p:cond delay="0"/>
                                  </p:stCondLst>
                                  <p:childTnLst>
                                    <p:animEffect transition="out" filter="fade">
                                      <p:cBhvr>
                                        <p:cTn id="18" dur="1000" tmFilter="0, 0; .2, .5; .8, .5; 1, 0"/>
                                        <p:tgtEl>
                                          <p:spTgt spid="8"/>
                                        </p:tgtEl>
                                      </p:cBhvr>
                                    </p:animEffect>
                                    <p:animScale>
                                      <p:cBhvr>
                                        <p:cTn id="19" dur="500" autoRev="1" fill="hold"/>
                                        <p:tgtEl>
                                          <p:spTgt spid="8"/>
                                        </p:tgtEl>
                                      </p:cBhvr>
                                      <p:by x="105000" y="105000"/>
                                    </p:animScale>
                                  </p:childTnLst>
                                </p:cTn>
                              </p:par>
                              <p:par>
                                <p:cTn id="20" presetID="26" presetClass="emph" presetSubtype="0" repeatCount="indefinite" fill="hold" grpId="0" nodeType="withEffect">
                                  <p:stCondLst>
                                    <p:cond delay="0"/>
                                  </p:stCondLst>
                                  <p:childTnLst>
                                    <p:animEffect transition="out" filter="fade">
                                      <p:cBhvr>
                                        <p:cTn id="21" dur="1000" tmFilter="0, 0; .2, .5; .8, .5; 1, 0"/>
                                        <p:tgtEl>
                                          <p:spTgt spid="9"/>
                                        </p:tgtEl>
                                      </p:cBhvr>
                                    </p:animEffect>
                                    <p:animScale>
                                      <p:cBhvr>
                                        <p:cTn id="22" dur="500" autoRev="1" fill="hold"/>
                                        <p:tgtEl>
                                          <p:spTgt spid="9"/>
                                        </p:tgtEl>
                                      </p:cBhvr>
                                      <p:by x="105000" y="105000"/>
                                    </p:animScale>
                                  </p:childTnLst>
                                </p:cTn>
                              </p:par>
                              <p:par>
                                <p:cTn id="23" presetID="26" presetClass="emph" presetSubtype="0" repeatCount="indefinite" fill="hold" grpId="0" nodeType="withEffect">
                                  <p:stCondLst>
                                    <p:cond delay="0"/>
                                  </p:stCondLst>
                                  <p:childTnLst>
                                    <p:animEffect transition="out" filter="fade">
                                      <p:cBhvr>
                                        <p:cTn id="24" dur="1000" tmFilter="0, 0; .2, .5; .8, .5; 1, 0"/>
                                        <p:tgtEl>
                                          <p:spTgt spid="10"/>
                                        </p:tgtEl>
                                      </p:cBhvr>
                                    </p:animEffect>
                                    <p:animScale>
                                      <p:cBhvr>
                                        <p:cTn id="25" dur="500" autoRev="1" fill="hold"/>
                                        <p:tgtEl>
                                          <p:spTgt spid="10"/>
                                        </p:tgtEl>
                                      </p:cBhvr>
                                      <p:by x="105000" y="105000"/>
                                    </p:animScale>
                                  </p:childTnLst>
                                </p:cTn>
                              </p:par>
                              <p:par>
                                <p:cTn id="26" presetID="26" presetClass="emph" presetSubtype="0" repeatCount="indefinite" fill="hold" grpId="0" nodeType="withEffect">
                                  <p:stCondLst>
                                    <p:cond delay="0"/>
                                  </p:stCondLst>
                                  <p:childTnLst>
                                    <p:animEffect transition="out" filter="fade">
                                      <p:cBhvr>
                                        <p:cTn id="27" dur="1000" tmFilter="0, 0; .2, .5; .8, .5; 1, 0"/>
                                        <p:tgtEl>
                                          <p:spTgt spid="11"/>
                                        </p:tgtEl>
                                      </p:cBhvr>
                                    </p:animEffect>
                                    <p:animScale>
                                      <p:cBhvr>
                                        <p:cTn id="28" dur="500" autoRev="1" fill="hold"/>
                                        <p:tgtEl>
                                          <p:spTgt spid="11"/>
                                        </p:tgtEl>
                                      </p:cBhvr>
                                      <p:by x="105000" y="105000"/>
                                    </p:animScale>
                                  </p:childTnLst>
                                </p:cTn>
                              </p:par>
                              <p:par>
                                <p:cTn id="29" presetID="26" presetClass="emph" presetSubtype="0" repeatCount="indefinite" fill="hold" grpId="0" nodeType="withEffect">
                                  <p:stCondLst>
                                    <p:cond delay="0"/>
                                  </p:stCondLst>
                                  <p:childTnLst>
                                    <p:animEffect transition="out" filter="fade">
                                      <p:cBhvr>
                                        <p:cTn id="30" dur="1000" tmFilter="0, 0; .2, .5; .8, .5; 1, 0"/>
                                        <p:tgtEl>
                                          <p:spTgt spid="12"/>
                                        </p:tgtEl>
                                      </p:cBhvr>
                                    </p:animEffect>
                                    <p:animScale>
                                      <p:cBhvr>
                                        <p:cTn id="31" dur="500" autoRev="1" fill="hold"/>
                                        <p:tgtEl>
                                          <p:spTgt spid="12"/>
                                        </p:tgtEl>
                                      </p:cBhvr>
                                      <p:by x="105000" y="105000"/>
                                    </p:animScale>
                                  </p:childTnLst>
                                </p:cTn>
                              </p:par>
                              <p:par>
                                <p:cTn id="32" presetID="26" presetClass="emph" presetSubtype="0" repeatCount="indefinite" fill="hold" grpId="0" nodeType="withEffect">
                                  <p:stCondLst>
                                    <p:cond delay="0"/>
                                  </p:stCondLst>
                                  <p:childTnLst>
                                    <p:animEffect transition="out" filter="fade">
                                      <p:cBhvr>
                                        <p:cTn id="33" dur="1000" tmFilter="0, 0; .2, .5; .8, .5; 1, 0"/>
                                        <p:tgtEl>
                                          <p:spTgt spid="13"/>
                                        </p:tgtEl>
                                      </p:cBhvr>
                                    </p:animEffect>
                                    <p:animScale>
                                      <p:cBhvr>
                                        <p:cTn id="34" dur="500" autoRev="1" fill="hold"/>
                                        <p:tgtEl>
                                          <p:spTgt spid="13"/>
                                        </p:tgtEl>
                                      </p:cBhvr>
                                      <p:by x="105000" y="105000"/>
                                    </p:animScale>
                                  </p:childTnLst>
                                </p:cTn>
                              </p:par>
                              <p:par>
                                <p:cTn id="35" presetID="26" presetClass="emph" presetSubtype="0" repeatCount="indefinite" fill="hold" grpId="0" nodeType="withEffect">
                                  <p:stCondLst>
                                    <p:cond delay="0"/>
                                  </p:stCondLst>
                                  <p:childTnLst>
                                    <p:animEffect transition="out" filter="fade">
                                      <p:cBhvr>
                                        <p:cTn id="36" dur="1000" tmFilter="0, 0; .2, .5; .8, .5; 1, 0"/>
                                        <p:tgtEl>
                                          <p:spTgt spid="14"/>
                                        </p:tgtEl>
                                      </p:cBhvr>
                                    </p:animEffect>
                                    <p:animScale>
                                      <p:cBhvr>
                                        <p:cTn id="37" dur="500" autoRev="1" fill="hold"/>
                                        <p:tgtEl>
                                          <p:spTgt spid="14"/>
                                        </p:tgtEl>
                                      </p:cBhvr>
                                      <p:by x="105000" y="105000"/>
                                    </p:animScale>
                                  </p:childTnLst>
                                </p:cTn>
                              </p:par>
                              <p:par>
                                <p:cTn id="38" presetID="26" presetClass="emph" presetSubtype="0" repeatCount="indefinite" fill="hold" grpId="0" nodeType="withEffect">
                                  <p:stCondLst>
                                    <p:cond delay="0"/>
                                  </p:stCondLst>
                                  <p:childTnLst>
                                    <p:animEffect transition="out" filter="fade">
                                      <p:cBhvr>
                                        <p:cTn id="39" dur="1000" tmFilter="0, 0; .2, .5; .8, .5; 1, 0"/>
                                        <p:tgtEl>
                                          <p:spTgt spid="15"/>
                                        </p:tgtEl>
                                      </p:cBhvr>
                                    </p:animEffect>
                                    <p:animScale>
                                      <p:cBhvr>
                                        <p:cTn id="40" dur="500" autoRev="1" fill="hold"/>
                                        <p:tgtEl>
                                          <p:spTgt spid="15"/>
                                        </p:tgtEl>
                                      </p:cBhvr>
                                      <p:by x="105000" y="105000"/>
                                    </p:animScale>
                                  </p:childTnLst>
                                </p:cTn>
                              </p:par>
                              <p:par>
                                <p:cTn id="41" presetID="26" presetClass="emph" presetSubtype="0" repeatCount="indefinite" fill="hold" grpId="0" nodeType="withEffect">
                                  <p:stCondLst>
                                    <p:cond delay="0"/>
                                  </p:stCondLst>
                                  <p:childTnLst>
                                    <p:animEffect transition="out" filter="fade">
                                      <p:cBhvr>
                                        <p:cTn id="42" dur="1000" tmFilter="0, 0; .2, .5; .8, .5; 1, 0"/>
                                        <p:tgtEl>
                                          <p:spTgt spid="16"/>
                                        </p:tgtEl>
                                      </p:cBhvr>
                                    </p:animEffect>
                                    <p:animScale>
                                      <p:cBhvr>
                                        <p:cTn id="43" dur="500" autoRev="1" fill="hold"/>
                                        <p:tgtEl>
                                          <p:spTgt spid="16"/>
                                        </p:tgtEl>
                                      </p:cBhvr>
                                      <p:by x="105000" y="105000"/>
                                    </p:animScale>
                                  </p:childTnLst>
                                </p:cTn>
                              </p:par>
                              <p:par>
                                <p:cTn id="44" presetID="26" presetClass="emph" presetSubtype="0" repeatCount="indefinite" fill="hold" grpId="0" nodeType="withEffect">
                                  <p:stCondLst>
                                    <p:cond delay="0"/>
                                  </p:stCondLst>
                                  <p:childTnLst>
                                    <p:animEffect transition="out" filter="fade">
                                      <p:cBhvr>
                                        <p:cTn id="45" dur="1000" tmFilter="0, 0; .2, .5; .8, .5; 1, 0"/>
                                        <p:tgtEl>
                                          <p:spTgt spid="17"/>
                                        </p:tgtEl>
                                      </p:cBhvr>
                                    </p:animEffect>
                                    <p:animScale>
                                      <p:cBhvr>
                                        <p:cTn id="46" dur="500" autoRev="1" fill="hold"/>
                                        <p:tgtEl>
                                          <p:spTgt spid="17"/>
                                        </p:tgtEl>
                                      </p:cBhvr>
                                      <p:by x="105000" y="105000"/>
                                    </p:animScale>
                                  </p:childTnLst>
                                </p:cTn>
                              </p:par>
                              <p:par>
                                <p:cTn id="47" presetID="26" presetClass="emph" presetSubtype="0" repeatCount="indefinite" fill="hold" grpId="0" nodeType="withEffect">
                                  <p:stCondLst>
                                    <p:cond delay="0"/>
                                  </p:stCondLst>
                                  <p:childTnLst>
                                    <p:animEffect transition="out" filter="fade">
                                      <p:cBhvr>
                                        <p:cTn id="48" dur="1000" tmFilter="0, 0; .2, .5; .8, .5; 1, 0"/>
                                        <p:tgtEl>
                                          <p:spTgt spid="18"/>
                                        </p:tgtEl>
                                      </p:cBhvr>
                                    </p:animEffect>
                                    <p:animScale>
                                      <p:cBhvr>
                                        <p:cTn id="49" dur="500" autoRev="1" fill="hold"/>
                                        <p:tgtEl>
                                          <p:spTgt spid="18"/>
                                        </p:tgtEl>
                                      </p:cBhvr>
                                      <p:by x="105000" y="105000"/>
                                    </p:animScale>
                                  </p:childTnLst>
                                </p:cTn>
                              </p:par>
                              <p:par>
                                <p:cTn id="50" presetID="26" presetClass="emph" presetSubtype="0" repeatCount="indefinite" fill="hold" grpId="0" nodeType="withEffect">
                                  <p:stCondLst>
                                    <p:cond delay="0"/>
                                  </p:stCondLst>
                                  <p:childTnLst>
                                    <p:animEffect transition="out" filter="fade">
                                      <p:cBhvr>
                                        <p:cTn id="51" dur="1000" tmFilter="0, 0; .2, .5; .8, .5; 1, 0"/>
                                        <p:tgtEl>
                                          <p:spTgt spid="19"/>
                                        </p:tgtEl>
                                      </p:cBhvr>
                                    </p:animEffect>
                                    <p:animScale>
                                      <p:cBhvr>
                                        <p:cTn id="52" dur="500" autoRev="1" fill="hold"/>
                                        <p:tgtEl>
                                          <p:spTgt spid="19"/>
                                        </p:tgtEl>
                                      </p:cBhvr>
                                      <p:by x="105000" y="105000"/>
                                    </p:animScale>
                                  </p:childTnLst>
                                </p:cTn>
                              </p:par>
                              <p:par>
                                <p:cTn id="53" presetID="26" presetClass="emph" presetSubtype="0" repeatCount="indefinite" fill="hold" grpId="0" nodeType="withEffect">
                                  <p:stCondLst>
                                    <p:cond delay="0"/>
                                  </p:stCondLst>
                                  <p:childTnLst>
                                    <p:animEffect transition="out" filter="fade">
                                      <p:cBhvr>
                                        <p:cTn id="54" dur="1000" tmFilter="0, 0; .2, .5; .8, .5; 1, 0"/>
                                        <p:tgtEl>
                                          <p:spTgt spid="20"/>
                                        </p:tgtEl>
                                      </p:cBhvr>
                                    </p:animEffect>
                                    <p:animScale>
                                      <p:cBhvr>
                                        <p:cTn id="55" dur="500" autoRev="1" fill="hold"/>
                                        <p:tgtEl>
                                          <p:spTgt spid="20"/>
                                        </p:tgtEl>
                                      </p:cBhvr>
                                      <p:by x="105000" y="105000"/>
                                    </p:animScale>
                                  </p:childTnLst>
                                </p:cTn>
                              </p:par>
                              <p:par>
                                <p:cTn id="56" presetID="26" presetClass="emph" presetSubtype="0" repeatCount="indefinite" fill="hold" grpId="0" nodeType="withEffect">
                                  <p:stCondLst>
                                    <p:cond delay="0"/>
                                  </p:stCondLst>
                                  <p:childTnLst>
                                    <p:animEffect transition="out" filter="fade">
                                      <p:cBhvr>
                                        <p:cTn id="57" dur="1000" tmFilter="0, 0; .2, .5; .8, .5; 1, 0"/>
                                        <p:tgtEl>
                                          <p:spTgt spid="21"/>
                                        </p:tgtEl>
                                      </p:cBhvr>
                                    </p:animEffect>
                                    <p:animScale>
                                      <p:cBhvr>
                                        <p:cTn id="58" dur="500" autoRev="1" fill="hold"/>
                                        <p:tgtEl>
                                          <p:spTgt spid="21"/>
                                        </p:tgtEl>
                                      </p:cBhvr>
                                      <p:by x="105000" y="105000"/>
                                    </p:animScale>
                                  </p:childTnLst>
                                </p:cTn>
                              </p:par>
                              <p:par>
                                <p:cTn id="59" presetID="26" presetClass="emph" presetSubtype="0" repeatCount="indefinite" fill="hold" grpId="0" nodeType="withEffect">
                                  <p:stCondLst>
                                    <p:cond delay="0"/>
                                  </p:stCondLst>
                                  <p:childTnLst>
                                    <p:animEffect transition="out" filter="fade">
                                      <p:cBhvr>
                                        <p:cTn id="60" dur="1000" tmFilter="0, 0; .2, .5; .8, .5; 1, 0"/>
                                        <p:tgtEl>
                                          <p:spTgt spid="22"/>
                                        </p:tgtEl>
                                      </p:cBhvr>
                                    </p:animEffect>
                                    <p:animScale>
                                      <p:cBhvr>
                                        <p:cTn id="61" dur="500" autoRev="1" fill="hold"/>
                                        <p:tgtEl>
                                          <p:spTgt spid="22"/>
                                        </p:tgtEl>
                                      </p:cBhvr>
                                      <p:by x="105000" y="105000"/>
                                    </p:animScale>
                                  </p:childTnLst>
                                </p:cTn>
                              </p:par>
                              <p:par>
                                <p:cTn id="62" presetID="26" presetClass="emph" presetSubtype="0" repeatCount="indefinite" fill="hold" grpId="0" nodeType="withEffect">
                                  <p:stCondLst>
                                    <p:cond delay="0"/>
                                  </p:stCondLst>
                                  <p:childTnLst>
                                    <p:animEffect transition="out" filter="fade">
                                      <p:cBhvr>
                                        <p:cTn id="63" dur="1000" tmFilter="0, 0; .2, .5; .8, .5; 1, 0"/>
                                        <p:tgtEl>
                                          <p:spTgt spid="23"/>
                                        </p:tgtEl>
                                      </p:cBhvr>
                                    </p:animEffect>
                                    <p:animScale>
                                      <p:cBhvr>
                                        <p:cTn id="64" dur="500" autoRev="1" fill="hold"/>
                                        <p:tgtEl>
                                          <p:spTgt spid="23"/>
                                        </p:tgtEl>
                                      </p:cBhvr>
                                      <p:by x="105000" y="105000"/>
                                    </p:animScale>
                                  </p:childTnLst>
                                </p:cTn>
                              </p:par>
                              <p:par>
                                <p:cTn id="65" presetID="26" presetClass="emph" presetSubtype="0" repeatCount="indefinite" fill="hold" grpId="0" nodeType="withEffect">
                                  <p:stCondLst>
                                    <p:cond delay="0"/>
                                  </p:stCondLst>
                                  <p:childTnLst>
                                    <p:animEffect transition="out" filter="fade">
                                      <p:cBhvr>
                                        <p:cTn id="66" dur="1000" tmFilter="0, 0; .2, .5; .8, .5; 1, 0"/>
                                        <p:tgtEl>
                                          <p:spTgt spid="24"/>
                                        </p:tgtEl>
                                      </p:cBhvr>
                                    </p:animEffect>
                                    <p:animScale>
                                      <p:cBhvr>
                                        <p:cTn id="67" dur="500" autoRev="1" fill="hold"/>
                                        <p:tgtEl>
                                          <p:spTgt spid="24"/>
                                        </p:tgtEl>
                                      </p:cBhvr>
                                      <p:by x="105000" y="105000"/>
                                    </p:animScale>
                                  </p:childTnLst>
                                </p:cTn>
                              </p:par>
                              <p:par>
                                <p:cTn id="68" presetID="26" presetClass="emph" presetSubtype="0" repeatCount="indefinite" fill="hold" grpId="0" nodeType="withEffect">
                                  <p:stCondLst>
                                    <p:cond delay="0"/>
                                  </p:stCondLst>
                                  <p:childTnLst>
                                    <p:animEffect transition="out" filter="fade">
                                      <p:cBhvr>
                                        <p:cTn id="69" dur="1000" tmFilter="0, 0; .2, .5; .8, .5; 1, 0"/>
                                        <p:tgtEl>
                                          <p:spTgt spid="25"/>
                                        </p:tgtEl>
                                      </p:cBhvr>
                                    </p:animEffect>
                                    <p:animScale>
                                      <p:cBhvr>
                                        <p:cTn id="70" dur="500" autoRev="1" fill="hold"/>
                                        <p:tgtEl>
                                          <p:spTgt spid="25"/>
                                        </p:tgtEl>
                                      </p:cBhvr>
                                      <p:by x="105000" y="105000"/>
                                    </p:animScale>
                                  </p:childTnLst>
                                </p:cTn>
                              </p:par>
                              <p:par>
                                <p:cTn id="71" presetID="26" presetClass="emph" presetSubtype="0" repeatCount="indefinite" fill="hold" grpId="0" nodeType="withEffect">
                                  <p:stCondLst>
                                    <p:cond delay="0"/>
                                  </p:stCondLst>
                                  <p:childTnLst>
                                    <p:animEffect transition="out" filter="fade">
                                      <p:cBhvr>
                                        <p:cTn id="72" dur="1000" tmFilter="0, 0; .2, .5; .8, .5; 1, 0"/>
                                        <p:tgtEl>
                                          <p:spTgt spid="26"/>
                                        </p:tgtEl>
                                      </p:cBhvr>
                                    </p:animEffect>
                                    <p:animScale>
                                      <p:cBhvr>
                                        <p:cTn id="73" dur="500" autoRev="1" fill="hold"/>
                                        <p:tgtEl>
                                          <p:spTgt spid="26"/>
                                        </p:tgtEl>
                                      </p:cBhvr>
                                      <p:by x="105000" y="105000"/>
                                    </p:animScale>
                                  </p:childTnLst>
                                </p:cTn>
                              </p:par>
                              <p:par>
                                <p:cTn id="74" presetID="26" presetClass="emph" presetSubtype="0" repeatCount="indefinite" fill="hold" grpId="0" nodeType="withEffect">
                                  <p:stCondLst>
                                    <p:cond delay="0"/>
                                  </p:stCondLst>
                                  <p:childTnLst>
                                    <p:animEffect transition="out" filter="fade">
                                      <p:cBhvr>
                                        <p:cTn id="75" dur="1000" tmFilter="0, 0; .2, .5; .8, .5; 1, 0"/>
                                        <p:tgtEl>
                                          <p:spTgt spid="27"/>
                                        </p:tgtEl>
                                      </p:cBhvr>
                                    </p:animEffect>
                                    <p:animScale>
                                      <p:cBhvr>
                                        <p:cTn id="76" dur="500" autoRev="1" fill="hold"/>
                                        <p:tgtEl>
                                          <p:spTgt spid="27"/>
                                        </p:tgtEl>
                                      </p:cBhvr>
                                      <p:by x="105000" y="105000"/>
                                    </p:animScale>
                                  </p:childTnLst>
                                </p:cTn>
                              </p:par>
                              <p:par>
                                <p:cTn id="77" presetID="26" presetClass="emph" presetSubtype="0" repeatCount="indefinite" fill="hold" grpId="0" nodeType="withEffect">
                                  <p:stCondLst>
                                    <p:cond delay="0"/>
                                  </p:stCondLst>
                                  <p:childTnLst>
                                    <p:animEffect transition="out" filter="fade">
                                      <p:cBhvr>
                                        <p:cTn id="78" dur="1000" tmFilter="0, 0; .2, .5; .8, .5; 1, 0"/>
                                        <p:tgtEl>
                                          <p:spTgt spid="28"/>
                                        </p:tgtEl>
                                      </p:cBhvr>
                                    </p:animEffect>
                                    <p:animScale>
                                      <p:cBhvr>
                                        <p:cTn id="79" dur="500" autoRev="1" fill="hold"/>
                                        <p:tgtEl>
                                          <p:spTgt spid="28"/>
                                        </p:tgtEl>
                                      </p:cBhvr>
                                      <p:by x="105000" y="105000"/>
                                    </p:animScale>
                                  </p:childTnLst>
                                </p:cTn>
                              </p:par>
                              <p:par>
                                <p:cTn id="80" presetID="26" presetClass="emph" presetSubtype="0" repeatCount="indefinite" fill="hold" grpId="0" nodeType="withEffect">
                                  <p:stCondLst>
                                    <p:cond delay="0"/>
                                  </p:stCondLst>
                                  <p:childTnLst>
                                    <p:animEffect transition="out" filter="fade">
                                      <p:cBhvr>
                                        <p:cTn id="81" dur="1000" tmFilter="0, 0; .2, .5; .8, .5; 1, 0"/>
                                        <p:tgtEl>
                                          <p:spTgt spid="29"/>
                                        </p:tgtEl>
                                      </p:cBhvr>
                                    </p:animEffect>
                                    <p:animScale>
                                      <p:cBhvr>
                                        <p:cTn id="82" dur="500" autoRev="1" fill="hold"/>
                                        <p:tgtEl>
                                          <p:spTgt spid="29"/>
                                        </p:tgtEl>
                                      </p:cBhvr>
                                      <p:by x="105000" y="105000"/>
                                    </p:animScale>
                                  </p:childTnLst>
                                </p:cTn>
                              </p:par>
                              <p:par>
                                <p:cTn id="83" presetID="26" presetClass="emph" presetSubtype="0" repeatCount="indefinite" fill="hold" grpId="0" nodeType="withEffect">
                                  <p:stCondLst>
                                    <p:cond delay="0"/>
                                  </p:stCondLst>
                                  <p:childTnLst>
                                    <p:animEffect transition="out" filter="fade">
                                      <p:cBhvr>
                                        <p:cTn id="84" dur="1000" tmFilter="0, 0; .2, .5; .8, .5; 1, 0"/>
                                        <p:tgtEl>
                                          <p:spTgt spid="30"/>
                                        </p:tgtEl>
                                      </p:cBhvr>
                                    </p:animEffect>
                                    <p:animScale>
                                      <p:cBhvr>
                                        <p:cTn id="85" dur="500" autoRev="1" fill="hold"/>
                                        <p:tgtEl>
                                          <p:spTgt spid="30"/>
                                        </p:tgtEl>
                                      </p:cBhvr>
                                      <p:by x="105000" y="105000"/>
                                    </p:animScale>
                                  </p:childTnLst>
                                </p:cTn>
                              </p:par>
                              <p:par>
                                <p:cTn id="86" presetID="26" presetClass="emph" presetSubtype="0" repeatCount="indefinite" fill="hold" grpId="0" nodeType="withEffect">
                                  <p:stCondLst>
                                    <p:cond delay="0"/>
                                  </p:stCondLst>
                                  <p:childTnLst>
                                    <p:animEffect transition="out" filter="fade">
                                      <p:cBhvr>
                                        <p:cTn id="87" dur="1000" tmFilter="0, 0; .2, .5; .8, .5; 1, 0"/>
                                        <p:tgtEl>
                                          <p:spTgt spid="31"/>
                                        </p:tgtEl>
                                      </p:cBhvr>
                                    </p:animEffect>
                                    <p:animScale>
                                      <p:cBhvr>
                                        <p:cTn id="88" dur="500" autoRev="1" fill="hold"/>
                                        <p:tgtEl>
                                          <p:spTgt spid="31"/>
                                        </p:tgtEl>
                                      </p:cBhvr>
                                      <p:by x="105000" y="105000"/>
                                    </p:animScale>
                                  </p:childTnLst>
                                </p:cTn>
                              </p:par>
                              <p:par>
                                <p:cTn id="89" presetID="26" presetClass="emph" presetSubtype="0" repeatCount="indefinite" fill="hold" grpId="0" nodeType="withEffect">
                                  <p:stCondLst>
                                    <p:cond delay="0"/>
                                  </p:stCondLst>
                                  <p:childTnLst>
                                    <p:animEffect transition="out" filter="fade">
                                      <p:cBhvr>
                                        <p:cTn id="90" dur="1000" tmFilter="0, 0; .2, .5; .8, .5; 1, 0"/>
                                        <p:tgtEl>
                                          <p:spTgt spid="32"/>
                                        </p:tgtEl>
                                      </p:cBhvr>
                                    </p:animEffect>
                                    <p:animScale>
                                      <p:cBhvr>
                                        <p:cTn id="91" dur="500" autoRev="1" fill="hold"/>
                                        <p:tgtEl>
                                          <p:spTgt spid="32"/>
                                        </p:tgtEl>
                                      </p:cBhvr>
                                      <p:by x="105000" y="105000"/>
                                    </p:animScale>
                                  </p:childTnLst>
                                </p:cTn>
                              </p:par>
                              <p:par>
                                <p:cTn id="92" presetID="26" presetClass="emph" presetSubtype="0" repeatCount="indefinite" fill="hold" grpId="0" nodeType="withEffect">
                                  <p:stCondLst>
                                    <p:cond delay="0"/>
                                  </p:stCondLst>
                                  <p:childTnLst>
                                    <p:animEffect transition="out" filter="fade">
                                      <p:cBhvr>
                                        <p:cTn id="93" dur="1000" tmFilter="0, 0; .2, .5; .8, .5; 1, 0"/>
                                        <p:tgtEl>
                                          <p:spTgt spid="33"/>
                                        </p:tgtEl>
                                      </p:cBhvr>
                                    </p:animEffect>
                                    <p:animScale>
                                      <p:cBhvr>
                                        <p:cTn id="94" dur="500" autoRev="1" fill="hold"/>
                                        <p:tgtEl>
                                          <p:spTgt spid="33"/>
                                        </p:tgtEl>
                                      </p:cBhvr>
                                      <p:by x="105000" y="105000"/>
                                    </p:animScale>
                                  </p:childTnLst>
                                </p:cTn>
                              </p:par>
                              <p:par>
                                <p:cTn id="95" presetID="26" presetClass="emph" presetSubtype="0" repeatCount="indefinite" fill="hold" grpId="0" nodeType="withEffect">
                                  <p:stCondLst>
                                    <p:cond delay="0"/>
                                  </p:stCondLst>
                                  <p:childTnLst>
                                    <p:animEffect transition="out" filter="fade">
                                      <p:cBhvr>
                                        <p:cTn id="96" dur="1000" tmFilter="0, 0; .2, .5; .8, .5; 1, 0"/>
                                        <p:tgtEl>
                                          <p:spTgt spid="34"/>
                                        </p:tgtEl>
                                      </p:cBhvr>
                                    </p:animEffect>
                                    <p:animScale>
                                      <p:cBhvr>
                                        <p:cTn id="97" dur="500" autoRev="1" fill="hold"/>
                                        <p:tgtEl>
                                          <p:spTgt spid="34"/>
                                        </p:tgtEl>
                                      </p:cBhvr>
                                      <p:by x="105000" y="105000"/>
                                    </p:animScale>
                                  </p:childTnLst>
                                </p:cTn>
                              </p:par>
                              <p:par>
                                <p:cTn id="98" presetID="26" presetClass="emph" presetSubtype="0" repeatCount="indefinite" fill="hold" grpId="0" nodeType="withEffect">
                                  <p:stCondLst>
                                    <p:cond delay="0"/>
                                  </p:stCondLst>
                                  <p:childTnLst>
                                    <p:animEffect transition="out" filter="fade">
                                      <p:cBhvr>
                                        <p:cTn id="99" dur="1000" tmFilter="0, 0; .2, .5; .8, .5; 1, 0"/>
                                        <p:tgtEl>
                                          <p:spTgt spid="35"/>
                                        </p:tgtEl>
                                      </p:cBhvr>
                                    </p:animEffect>
                                    <p:animScale>
                                      <p:cBhvr>
                                        <p:cTn id="100" dur="500" autoRev="1" fill="hold"/>
                                        <p:tgtEl>
                                          <p:spTgt spid="35"/>
                                        </p:tgtEl>
                                      </p:cBhvr>
                                      <p:by x="105000" y="105000"/>
                                    </p:animScale>
                                  </p:childTnLst>
                                </p:cTn>
                              </p:par>
                              <p:par>
                                <p:cTn id="101" presetID="26" presetClass="emph" presetSubtype="0" repeatCount="indefinite" fill="hold" grpId="0" nodeType="withEffect">
                                  <p:stCondLst>
                                    <p:cond delay="0"/>
                                  </p:stCondLst>
                                  <p:childTnLst>
                                    <p:animEffect transition="out" filter="fade">
                                      <p:cBhvr>
                                        <p:cTn id="102" dur="1000" tmFilter="0, 0; .2, .5; .8, .5; 1, 0"/>
                                        <p:tgtEl>
                                          <p:spTgt spid="36"/>
                                        </p:tgtEl>
                                      </p:cBhvr>
                                    </p:animEffect>
                                    <p:animScale>
                                      <p:cBhvr>
                                        <p:cTn id="103" dur="500" autoRev="1" fill="hold"/>
                                        <p:tgtEl>
                                          <p:spTgt spid="36"/>
                                        </p:tgtEl>
                                      </p:cBhvr>
                                      <p:by x="105000" y="105000"/>
                                    </p:animScale>
                                  </p:childTnLst>
                                </p:cTn>
                              </p:par>
                              <p:par>
                                <p:cTn id="104" presetID="26" presetClass="emph" presetSubtype="0" repeatCount="indefinite" fill="hold" grpId="0" nodeType="withEffect">
                                  <p:stCondLst>
                                    <p:cond delay="0"/>
                                  </p:stCondLst>
                                  <p:childTnLst>
                                    <p:animEffect transition="out" filter="fade">
                                      <p:cBhvr>
                                        <p:cTn id="105" dur="1000" tmFilter="0, 0; .2, .5; .8, .5; 1, 0"/>
                                        <p:tgtEl>
                                          <p:spTgt spid="37"/>
                                        </p:tgtEl>
                                      </p:cBhvr>
                                    </p:animEffect>
                                    <p:animScale>
                                      <p:cBhvr>
                                        <p:cTn id="106" dur="500" autoRev="1" fill="hold"/>
                                        <p:tgtEl>
                                          <p:spTgt spid="37"/>
                                        </p:tgtEl>
                                      </p:cBhvr>
                                      <p:by x="105000" y="105000"/>
                                    </p:animScale>
                                  </p:childTnLst>
                                </p:cTn>
                              </p:par>
                              <p:par>
                                <p:cTn id="107" presetID="26" presetClass="emph" presetSubtype="0" repeatCount="indefinite" fill="hold" grpId="0" nodeType="withEffect">
                                  <p:stCondLst>
                                    <p:cond delay="0"/>
                                  </p:stCondLst>
                                  <p:childTnLst>
                                    <p:animEffect transition="out" filter="fade">
                                      <p:cBhvr>
                                        <p:cTn id="108" dur="1000" tmFilter="0, 0; .2, .5; .8, .5; 1, 0"/>
                                        <p:tgtEl>
                                          <p:spTgt spid="40"/>
                                        </p:tgtEl>
                                      </p:cBhvr>
                                    </p:animEffect>
                                    <p:animScale>
                                      <p:cBhvr>
                                        <p:cTn id="109" dur="500" autoRev="1" fill="hold"/>
                                        <p:tgtEl>
                                          <p:spTgt spid="40"/>
                                        </p:tgtEl>
                                      </p:cBhvr>
                                      <p:by x="105000" y="105000"/>
                                    </p:animScale>
                                  </p:childTnLst>
                                </p:cTn>
                              </p:par>
                              <p:par>
                                <p:cTn id="110" presetID="26" presetClass="emph" presetSubtype="0" repeatCount="indefinite" fill="hold" grpId="0" nodeType="withEffect">
                                  <p:stCondLst>
                                    <p:cond delay="0"/>
                                  </p:stCondLst>
                                  <p:childTnLst>
                                    <p:animEffect transition="out" filter="fade">
                                      <p:cBhvr>
                                        <p:cTn id="111" dur="1000" tmFilter="0, 0; .2, .5; .8, .5; 1, 0"/>
                                        <p:tgtEl>
                                          <p:spTgt spid="41"/>
                                        </p:tgtEl>
                                      </p:cBhvr>
                                    </p:animEffect>
                                    <p:animScale>
                                      <p:cBhvr>
                                        <p:cTn id="112" dur="50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329" y="606129"/>
            <a:ext cx="10002155" cy="5232202"/>
          </a:xfrm>
          <a:prstGeom prst="rect">
            <a:avLst/>
          </a:prstGeom>
          <a:noFill/>
        </p:spPr>
        <p:txBody>
          <a:bodyPr wrap="square" rtlCol="0">
            <a:spAutoFit/>
          </a:bodyPr>
          <a:lstStyle/>
          <a:p>
            <a:pPr>
              <a:spcAft>
                <a:spcPts val="1200"/>
              </a:spcAft>
            </a:pPr>
            <a:r>
              <a:rPr lang="en-US" sz="2800" b="1" u="sng" dirty="0" smtClean="0"/>
              <a:t>TOAR timeline</a:t>
            </a:r>
          </a:p>
          <a:p>
            <a:pPr>
              <a:spcAft>
                <a:spcPts val="1200"/>
              </a:spcAft>
            </a:pPr>
            <a:r>
              <a:rPr lang="en-US" sz="2400" dirty="0" smtClean="0"/>
              <a:t>January 25, 2015: 	TOAR is officially announced</a:t>
            </a:r>
          </a:p>
          <a:p>
            <a:pPr>
              <a:spcAft>
                <a:spcPts val="1200"/>
              </a:spcAft>
            </a:pPr>
            <a:r>
              <a:rPr lang="en-US" sz="2400" dirty="0" smtClean="0"/>
              <a:t>Feb-March, 2015:  	Formation of working groups and chapter teams</a:t>
            </a:r>
          </a:p>
          <a:p>
            <a:pPr>
              <a:spcAft>
                <a:spcPts val="1200"/>
              </a:spcAft>
            </a:pPr>
            <a:r>
              <a:rPr lang="en-US" sz="2400" dirty="0" smtClean="0"/>
              <a:t>April 28-30, 2015: 	Workshop 1.02 in Madrid</a:t>
            </a:r>
          </a:p>
          <a:p>
            <a:pPr>
              <a:spcAft>
                <a:spcPts val="1200"/>
              </a:spcAft>
            </a:pPr>
            <a:r>
              <a:rPr lang="en-US" sz="2400" dirty="0" smtClean="0"/>
              <a:t>September 2015:  	TOAR database goes live</a:t>
            </a:r>
          </a:p>
          <a:p>
            <a:pPr>
              <a:spcAft>
                <a:spcPts val="1200"/>
              </a:spcAft>
            </a:pPr>
            <a:r>
              <a:rPr lang="en-US" sz="2400" dirty="0" smtClean="0"/>
              <a:t>December 2015:	First drafts of TOAR Chapters available for comment</a:t>
            </a:r>
          </a:p>
          <a:p>
            <a:pPr>
              <a:spcAft>
                <a:spcPts val="1200"/>
              </a:spcAft>
            </a:pPr>
            <a:r>
              <a:rPr lang="en-US" sz="2400" dirty="0" smtClean="0"/>
              <a:t>Jan. 25-27, 2016:	Workshop 1.03 in Beijing</a:t>
            </a:r>
            <a:endParaRPr lang="en-US" sz="2400" dirty="0"/>
          </a:p>
          <a:p>
            <a:pPr>
              <a:spcAft>
                <a:spcPts val="1200"/>
              </a:spcAft>
            </a:pPr>
            <a:r>
              <a:rPr lang="en-US" sz="2400" dirty="0" smtClean="0"/>
              <a:t>April-June 2016:	Big Data analysis of TOAR database</a:t>
            </a:r>
          </a:p>
          <a:p>
            <a:pPr>
              <a:spcAft>
                <a:spcPts val="1200"/>
              </a:spcAft>
            </a:pPr>
            <a:r>
              <a:rPr lang="en-US" sz="2400" dirty="0" smtClean="0"/>
              <a:t>September 2016:  	Second drafts of chapters due</a:t>
            </a:r>
          </a:p>
          <a:p>
            <a:pPr>
              <a:spcAft>
                <a:spcPts val="1200"/>
              </a:spcAft>
            </a:pPr>
            <a:r>
              <a:rPr lang="en-US" sz="2400" dirty="0" smtClean="0"/>
              <a:t>December 2016:  	Submit chapters to a journal for peer-review</a:t>
            </a:r>
            <a:endParaRPr lang="en-US" sz="2400" dirty="0"/>
          </a:p>
        </p:txBody>
      </p:sp>
    </p:spTree>
    <p:extLst>
      <p:ext uri="{BB962C8B-B14F-4D97-AF65-F5344CB8AC3E}">
        <p14:creationId xmlns:p14="http://schemas.microsoft.com/office/powerpoint/2010/main" val="579003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9343" y="-73053"/>
            <a:ext cx="5452128" cy="1123384"/>
          </a:xfrm>
          <a:prstGeom prst="rect">
            <a:avLst/>
          </a:prstGeom>
          <a:noFill/>
        </p:spPr>
        <p:txBody>
          <a:bodyPr wrap="square" rtlCol="0">
            <a:spAutoFit/>
          </a:bodyPr>
          <a:lstStyle/>
          <a:p>
            <a:pPr>
              <a:spcAft>
                <a:spcPts val="300"/>
              </a:spcAft>
            </a:pPr>
            <a:r>
              <a:rPr lang="en-US" sz="2400" b="1" dirty="0">
                <a:solidFill>
                  <a:srgbClr val="FFFFCC"/>
                </a:solidFill>
              </a:rPr>
              <a:t>Nighttime lights of the world in 1992</a:t>
            </a:r>
          </a:p>
          <a:p>
            <a:pPr>
              <a:spcAft>
                <a:spcPts val="300"/>
              </a:spcAft>
            </a:pPr>
            <a:r>
              <a:rPr lang="en-US" sz="2000" dirty="0">
                <a:solidFill>
                  <a:srgbClr val="FFFFCC"/>
                </a:solidFill>
              </a:rPr>
              <a:t>Global population </a:t>
            </a:r>
            <a:r>
              <a:rPr lang="en-US" sz="1600" dirty="0">
                <a:solidFill>
                  <a:srgbClr val="FFFFCC"/>
                </a:solidFill>
              </a:rPr>
              <a:t>(</a:t>
            </a:r>
            <a:r>
              <a:rPr lang="en-US" sz="1600" i="1" dirty="0">
                <a:solidFill>
                  <a:srgbClr val="FFFFCC"/>
                </a:solidFill>
              </a:rPr>
              <a:t>United Nations</a:t>
            </a:r>
            <a:r>
              <a:rPr lang="en-US" sz="1600" dirty="0">
                <a:solidFill>
                  <a:srgbClr val="FFFFCC"/>
                </a:solidFill>
              </a:rPr>
              <a:t>):  </a:t>
            </a:r>
            <a:r>
              <a:rPr lang="en-US" sz="2000" dirty="0">
                <a:solidFill>
                  <a:srgbClr val="FFFFCC"/>
                </a:solidFill>
              </a:rPr>
              <a:t>5.5 billion</a:t>
            </a:r>
          </a:p>
          <a:p>
            <a:endParaRPr lang="en-US" dirty="0">
              <a:solidFill>
                <a:prstClr val="black"/>
              </a:solidFill>
            </a:endParaRPr>
          </a:p>
        </p:txBody>
      </p:sp>
      <p:sp>
        <p:nvSpPr>
          <p:cNvPr id="4" name="TextBox 3"/>
          <p:cNvSpPr txBox="1"/>
          <p:nvPr/>
        </p:nvSpPr>
        <p:spPr>
          <a:xfrm>
            <a:off x="517590" y="6349139"/>
            <a:ext cx="11829686" cy="523220"/>
          </a:xfrm>
          <a:prstGeom prst="rect">
            <a:avLst/>
          </a:prstGeom>
          <a:noFill/>
        </p:spPr>
        <p:txBody>
          <a:bodyPr wrap="square" rtlCol="0">
            <a:spAutoFit/>
          </a:bodyPr>
          <a:lstStyle/>
          <a:p>
            <a:r>
              <a:rPr lang="en-US" sz="1400" i="1" dirty="0">
                <a:solidFill>
                  <a:srgbClr val="FFFFCC"/>
                </a:solidFill>
              </a:rPr>
              <a:t>DMSP-OLS nighttime lights (V4) detected by The Defense Meteorological Satellite Program:  http://ngdc.noaa.gov/eog/dmsp/downloadV4composites.html </a:t>
            </a:r>
          </a:p>
          <a:p>
            <a:r>
              <a:rPr lang="en-US" sz="1400" i="1" dirty="0">
                <a:solidFill>
                  <a:srgbClr val="FFFFCC"/>
                </a:solidFill>
              </a:rPr>
              <a:t>Data collected by US Air Force Weather Agency, processed by NOAA NGDC and plotted by Owen Cooper, CIRES, U. of Colorado/NOAA ESRL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04" y="685800"/>
            <a:ext cx="11483925" cy="5669280"/>
          </a:xfrm>
          <a:prstGeom prst="rect">
            <a:avLst/>
          </a:prstGeom>
        </p:spPr>
      </p:pic>
    </p:spTree>
    <p:extLst>
      <p:ext uri="{BB962C8B-B14F-4D97-AF65-F5344CB8AC3E}">
        <p14:creationId xmlns:p14="http://schemas.microsoft.com/office/powerpoint/2010/main" val="4204652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9342" y="-73053"/>
            <a:ext cx="7022137" cy="1469633"/>
          </a:xfrm>
          <a:prstGeom prst="rect">
            <a:avLst/>
          </a:prstGeom>
          <a:noFill/>
        </p:spPr>
        <p:txBody>
          <a:bodyPr wrap="square" rtlCol="0">
            <a:spAutoFit/>
          </a:bodyPr>
          <a:lstStyle/>
          <a:p>
            <a:pPr>
              <a:spcAft>
                <a:spcPts val="300"/>
              </a:spcAft>
            </a:pPr>
            <a:r>
              <a:rPr lang="en-US" sz="2400" b="1" dirty="0">
                <a:solidFill>
                  <a:srgbClr val="FFFFCC"/>
                </a:solidFill>
              </a:rPr>
              <a:t>Nighttime lights of the world in 2013</a:t>
            </a:r>
          </a:p>
          <a:p>
            <a:pPr>
              <a:spcAft>
                <a:spcPts val="300"/>
              </a:spcAft>
            </a:pPr>
            <a:r>
              <a:rPr lang="en-US" sz="2000" dirty="0">
                <a:solidFill>
                  <a:srgbClr val="FFFFCC"/>
                </a:solidFill>
              </a:rPr>
              <a:t>Global population </a:t>
            </a:r>
            <a:r>
              <a:rPr lang="en-US" sz="1600" dirty="0">
                <a:solidFill>
                  <a:srgbClr val="FFFFCC"/>
                </a:solidFill>
              </a:rPr>
              <a:t>(</a:t>
            </a:r>
            <a:r>
              <a:rPr lang="en-US" sz="1600" i="1" dirty="0">
                <a:solidFill>
                  <a:srgbClr val="FFFFCC"/>
                </a:solidFill>
              </a:rPr>
              <a:t>United Nations</a:t>
            </a:r>
            <a:r>
              <a:rPr lang="en-US" sz="1600" dirty="0">
                <a:solidFill>
                  <a:srgbClr val="FFFFCC"/>
                </a:solidFill>
              </a:rPr>
              <a:t>):  </a:t>
            </a:r>
            <a:r>
              <a:rPr lang="en-US" sz="2000" dirty="0">
                <a:solidFill>
                  <a:srgbClr val="FFFFCC"/>
                </a:solidFill>
              </a:rPr>
              <a:t>7.2 billion (30% increase)</a:t>
            </a:r>
          </a:p>
          <a:p>
            <a:pPr>
              <a:spcAft>
                <a:spcPts val="300"/>
              </a:spcAft>
            </a:pPr>
            <a:endParaRPr lang="en-US" sz="2000" dirty="0">
              <a:solidFill>
                <a:srgbClr val="FFFFCC"/>
              </a:solidFill>
            </a:endParaRPr>
          </a:p>
          <a:p>
            <a:endParaRPr lang="en-US" dirty="0">
              <a:solidFill>
                <a:prstClr val="black"/>
              </a:solidFill>
            </a:endParaRPr>
          </a:p>
        </p:txBody>
      </p:sp>
      <p:sp>
        <p:nvSpPr>
          <p:cNvPr id="4" name="TextBox 3"/>
          <p:cNvSpPr txBox="1"/>
          <p:nvPr/>
        </p:nvSpPr>
        <p:spPr>
          <a:xfrm>
            <a:off x="517590" y="6349139"/>
            <a:ext cx="11829686" cy="523220"/>
          </a:xfrm>
          <a:prstGeom prst="rect">
            <a:avLst/>
          </a:prstGeom>
          <a:noFill/>
        </p:spPr>
        <p:txBody>
          <a:bodyPr wrap="square" rtlCol="0">
            <a:spAutoFit/>
          </a:bodyPr>
          <a:lstStyle/>
          <a:p>
            <a:r>
              <a:rPr lang="en-US" sz="1400" i="1" dirty="0">
                <a:solidFill>
                  <a:srgbClr val="FFFFCC"/>
                </a:solidFill>
              </a:rPr>
              <a:t>DMSP-OLS nighttime lights (V4) detected by The Defense Meteorological Satellite Program:  http://ngdc.noaa.gov/eog/dmsp/downloadV4composites.html </a:t>
            </a:r>
          </a:p>
          <a:p>
            <a:r>
              <a:rPr lang="en-US" sz="1400" i="1" dirty="0">
                <a:solidFill>
                  <a:srgbClr val="FFFFCC"/>
                </a:solidFill>
              </a:rPr>
              <a:t>Data collected by US Air Force Weather Agency, processed by NOAA NGDC and plotted by Owen Cooper, CIRES, U. of Colorado/NOAA ESRL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04" y="685800"/>
            <a:ext cx="11483925" cy="5669280"/>
          </a:xfrm>
          <a:prstGeom prst="rect">
            <a:avLst/>
          </a:prstGeom>
        </p:spPr>
      </p:pic>
    </p:spTree>
    <p:extLst>
      <p:ext uri="{BB962C8B-B14F-4D97-AF65-F5344CB8AC3E}">
        <p14:creationId xmlns:p14="http://schemas.microsoft.com/office/powerpoint/2010/main" val="2721610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04" y="685800"/>
            <a:ext cx="11483925" cy="5669280"/>
          </a:xfrm>
          <a:prstGeom prst="rect">
            <a:avLst/>
          </a:prstGeom>
        </p:spPr>
      </p:pic>
      <p:sp>
        <p:nvSpPr>
          <p:cNvPr id="3" name="TextBox 2"/>
          <p:cNvSpPr txBox="1"/>
          <p:nvPr/>
        </p:nvSpPr>
        <p:spPr>
          <a:xfrm>
            <a:off x="3519342" y="-73053"/>
            <a:ext cx="7022137" cy="1123384"/>
          </a:xfrm>
          <a:prstGeom prst="rect">
            <a:avLst/>
          </a:prstGeom>
          <a:noFill/>
        </p:spPr>
        <p:txBody>
          <a:bodyPr wrap="square" rtlCol="0">
            <a:spAutoFit/>
          </a:bodyPr>
          <a:lstStyle/>
          <a:p>
            <a:pPr>
              <a:spcAft>
                <a:spcPts val="300"/>
              </a:spcAft>
            </a:pPr>
            <a:r>
              <a:rPr lang="en-US" sz="2400" b="1" dirty="0">
                <a:solidFill>
                  <a:srgbClr val="FFFFCC"/>
                </a:solidFill>
              </a:rPr>
              <a:t>Nighttime lights of the </a:t>
            </a:r>
            <a:r>
              <a:rPr lang="en-US" sz="2400" b="1" dirty="0" smtClean="0">
                <a:solidFill>
                  <a:srgbClr val="FFFFCC"/>
                </a:solidFill>
              </a:rPr>
              <a:t>world:  1992-2013</a:t>
            </a:r>
            <a:endParaRPr lang="en-US" sz="2400" b="1" dirty="0">
              <a:solidFill>
                <a:srgbClr val="FFFFCC"/>
              </a:solidFill>
            </a:endParaRPr>
          </a:p>
          <a:p>
            <a:pPr>
              <a:spcAft>
                <a:spcPts val="300"/>
              </a:spcAft>
            </a:pPr>
            <a:endParaRPr lang="en-US" sz="2000" dirty="0">
              <a:solidFill>
                <a:srgbClr val="FFFFCC"/>
              </a:solidFill>
            </a:endParaRPr>
          </a:p>
          <a:p>
            <a:endParaRPr lang="en-US" dirty="0">
              <a:solidFill>
                <a:prstClr val="black"/>
              </a:solidFill>
            </a:endParaRPr>
          </a:p>
        </p:txBody>
      </p:sp>
      <p:sp>
        <p:nvSpPr>
          <p:cNvPr id="4" name="TextBox 3"/>
          <p:cNvSpPr txBox="1"/>
          <p:nvPr/>
        </p:nvSpPr>
        <p:spPr>
          <a:xfrm>
            <a:off x="517590" y="6349139"/>
            <a:ext cx="11829686" cy="523220"/>
          </a:xfrm>
          <a:prstGeom prst="rect">
            <a:avLst/>
          </a:prstGeom>
          <a:noFill/>
        </p:spPr>
        <p:txBody>
          <a:bodyPr wrap="square" rtlCol="0">
            <a:spAutoFit/>
          </a:bodyPr>
          <a:lstStyle/>
          <a:p>
            <a:r>
              <a:rPr lang="en-US" sz="1400" i="1" dirty="0">
                <a:solidFill>
                  <a:srgbClr val="FFFFCC"/>
                </a:solidFill>
              </a:rPr>
              <a:t>DMSP-OLS nighttime lights (V4) detected by The Defense Meteorological Satellite Program:  http://ngdc.noaa.gov/eog/dmsp/downloadV4composites.html </a:t>
            </a:r>
          </a:p>
          <a:p>
            <a:r>
              <a:rPr lang="en-US" sz="1400" i="1" dirty="0">
                <a:solidFill>
                  <a:srgbClr val="FFFFCC"/>
                </a:solidFill>
              </a:rPr>
              <a:t>Data collected by US Air Force Weather Agency, processed by NOAA NGDC and plotted by Owen Cooper, CIRES, U. of Colorado/NOAA ESRL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04" y="685800"/>
            <a:ext cx="11483925" cy="5669280"/>
          </a:xfrm>
          <a:prstGeom prst="rect">
            <a:avLst/>
          </a:prstGeom>
        </p:spPr>
      </p:pic>
    </p:spTree>
    <p:extLst>
      <p:ext uri="{BB962C8B-B14F-4D97-AF65-F5344CB8AC3E}">
        <p14:creationId xmlns:p14="http://schemas.microsoft.com/office/powerpoint/2010/main" val="251779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475" y="6163657"/>
            <a:ext cx="7322022" cy="723275"/>
          </a:xfrm>
          <a:prstGeom prst="rect">
            <a:avLst/>
          </a:prstGeom>
          <a:noFill/>
        </p:spPr>
        <p:txBody>
          <a:bodyPr wrap="square" rtlCol="0">
            <a:spAutoFit/>
          </a:bodyPr>
          <a:lstStyle/>
          <a:p>
            <a:pPr>
              <a:spcAft>
                <a:spcPts val="600"/>
              </a:spcAft>
            </a:pPr>
            <a:r>
              <a:rPr lang="en-US" sz="2000" b="1" dirty="0" smtClean="0"/>
              <a:t>                     Global CO</a:t>
            </a:r>
            <a:r>
              <a:rPr lang="en-US" sz="2000" b="1" baseline="-25000" dirty="0" smtClean="0"/>
              <a:t>2</a:t>
            </a:r>
            <a:r>
              <a:rPr lang="en-US" sz="2000" b="1" dirty="0" smtClean="0"/>
              <a:t> emissions through 2014</a:t>
            </a:r>
          </a:p>
          <a:p>
            <a:r>
              <a:rPr lang="en-US" sz="1600" i="1" dirty="0" smtClean="0"/>
              <a:t>Le </a:t>
            </a:r>
            <a:r>
              <a:rPr lang="en-US" sz="1600" i="1" dirty="0" err="1" smtClean="0"/>
              <a:t>Quéré</a:t>
            </a:r>
            <a:r>
              <a:rPr lang="en-US" sz="1600" i="1" dirty="0" smtClean="0"/>
              <a:t> et al., Global Carbon Budget 2015, Earth Syst. Sci. Data, 7, 349–396, 2015</a:t>
            </a:r>
            <a:r>
              <a:rPr lang="en-US" sz="1200" dirty="0" smtClean="0"/>
              <a:t>. </a:t>
            </a:r>
            <a:endParaRPr lang="en-US" sz="1200" dirty="0"/>
          </a:p>
        </p:txBody>
      </p:sp>
      <p:sp>
        <p:nvSpPr>
          <p:cNvPr id="2" name="TextBox 1"/>
          <p:cNvSpPr txBox="1"/>
          <p:nvPr/>
        </p:nvSpPr>
        <p:spPr>
          <a:xfrm>
            <a:off x="308945" y="380080"/>
            <a:ext cx="7149552" cy="2354491"/>
          </a:xfrm>
          <a:prstGeom prst="rect">
            <a:avLst/>
          </a:prstGeom>
          <a:noFill/>
        </p:spPr>
        <p:txBody>
          <a:bodyPr wrap="square" rtlCol="0">
            <a:spAutoFit/>
          </a:bodyPr>
          <a:lstStyle/>
          <a:p>
            <a:pPr>
              <a:spcAft>
                <a:spcPts val="600"/>
              </a:spcAft>
            </a:pPr>
            <a:r>
              <a:rPr lang="en-US" sz="2400" b="1" u="sng" dirty="0" smtClean="0"/>
              <a:t>Global CO</a:t>
            </a:r>
            <a:r>
              <a:rPr lang="en-US" sz="2400" b="1" u="sng" baseline="-25000" dirty="0" smtClean="0"/>
              <a:t>2</a:t>
            </a:r>
            <a:r>
              <a:rPr lang="en-US" sz="2400" b="1" u="sng" dirty="0" smtClean="0"/>
              <a:t> emissions:</a:t>
            </a:r>
          </a:p>
          <a:p>
            <a:pPr marL="285750" indent="-285750">
              <a:spcAft>
                <a:spcPts val="600"/>
              </a:spcAft>
              <a:buFontTx/>
              <a:buChar char="-"/>
            </a:pPr>
            <a:r>
              <a:rPr lang="en-US" sz="2400" dirty="0" smtClean="0"/>
              <a:t>increased by 25% over the past 10 years (2004-2014)</a:t>
            </a:r>
          </a:p>
          <a:p>
            <a:pPr marL="285750" indent="-285750">
              <a:spcAft>
                <a:spcPts val="600"/>
              </a:spcAft>
              <a:buFontTx/>
              <a:buChar char="-"/>
            </a:pPr>
            <a:r>
              <a:rPr lang="en-US" sz="2400" dirty="0" smtClean="0"/>
              <a:t>This bottom-up estimate is consistent with the increasing CO</a:t>
            </a:r>
            <a:r>
              <a:rPr lang="en-US" sz="2400" baseline="-25000" dirty="0" smtClean="0"/>
              <a:t>2</a:t>
            </a:r>
            <a:r>
              <a:rPr lang="en-US" sz="2400" dirty="0" smtClean="0"/>
              <a:t> growth rate at Mauna Loa</a:t>
            </a:r>
          </a:p>
          <a:p>
            <a:endParaRPr lang="en-US" dirty="0"/>
          </a:p>
          <a:p>
            <a:endParaRPr lang="en-US" dirty="0"/>
          </a:p>
        </p:txBody>
      </p:sp>
      <p:pic>
        <p:nvPicPr>
          <p:cNvPr id="3" name="Picture 2"/>
          <p:cNvPicPr>
            <a:picLocks noChangeAspect="1"/>
          </p:cNvPicPr>
          <p:nvPr/>
        </p:nvPicPr>
        <p:blipFill>
          <a:blip r:embed="rId2"/>
          <a:stretch>
            <a:fillRect/>
          </a:stretch>
        </p:blipFill>
        <p:spPr>
          <a:xfrm>
            <a:off x="1268105" y="2408693"/>
            <a:ext cx="4668782" cy="3600922"/>
          </a:xfrm>
          <a:prstGeom prst="rect">
            <a:avLst/>
          </a:prstGeom>
        </p:spPr>
      </p:pic>
      <p:pic>
        <p:nvPicPr>
          <p:cNvPr id="8" name="Picture 7"/>
          <p:cNvPicPr>
            <a:picLocks noChangeAspect="1"/>
          </p:cNvPicPr>
          <p:nvPr/>
        </p:nvPicPr>
        <p:blipFill>
          <a:blip r:embed="rId3"/>
          <a:stretch>
            <a:fillRect/>
          </a:stretch>
        </p:blipFill>
        <p:spPr>
          <a:xfrm>
            <a:off x="594411" y="2413041"/>
            <a:ext cx="673694" cy="3596574"/>
          </a:xfrm>
          <a:prstGeom prst="rect">
            <a:avLst/>
          </a:prstGeom>
        </p:spPr>
      </p:pic>
      <p:pic>
        <p:nvPicPr>
          <p:cNvPr id="4" name="Picture 3"/>
          <p:cNvPicPr>
            <a:picLocks noChangeAspect="1"/>
          </p:cNvPicPr>
          <p:nvPr/>
        </p:nvPicPr>
        <p:blipFill>
          <a:blip r:embed="rId4"/>
          <a:stretch>
            <a:fillRect/>
          </a:stretch>
        </p:blipFill>
        <p:spPr>
          <a:xfrm>
            <a:off x="7458497" y="26402"/>
            <a:ext cx="4488075" cy="3445013"/>
          </a:xfrm>
          <a:prstGeom prst="rect">
            <a:avLst/>
          </a:prstGeom>
        </p:spPr>
      </p:pic>
      <p:pic>
        <p:nvPicPr>
          <p:cNvPr id="5" name="Picture 4"/>
          <p:cNvPicPr>
            <a:picLocks noChangeAspect="1"/>
          </p:cNvPicPr>
          <p:nvPr/>
        </p:nvPicPr>
        <p:blipFill>
          <a:blip r:embed="rId5"/>
          <a:stretch>
            <a:fillRect/>
          </a:stretch>
        </p:blipFill>
        <p:spPr>
          <a:xfrm>
            <a:off x="7458497" y="3571265"/>
            <a:ext cx="4488075" cy="3284889"/>
          </a:xfrm>
          <a:prstGeom prst="rect">
            <a:avLst/>
          </a:prstGeom>
        </p:spPr>
      </p:pic>
    </p:spTree>
    <p:extLst>
      <p:ext uri="{BB962C8B-B14F-4D97-AF65-F5344CB8AC3E}">
        <p14:creationId xmlns:p14="http://schemas.microsoft.com/office/powerpoint/2010/main" val="1578959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9721</TotalTime>
  <Words>1414</Words>
  <Application>Microsoft Office PowerPoint</Application>
  <PresentationFormat>Widescreen</PresentationFormat>
  <Paragraphs>159</Paragraphs>
  <Slides>34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ＭＳ Ｐゴシック</vt:lpstr>
      <vt:lpstr>Arial</vt:lpstr>
      <vt:lpstr>Calibri</vt:lpstr>
      <vt:lpstr>Calibri Light</vt:lpstr>
      <vt:lpstr>Wingdings 2</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Cooper</dc:creator>
  <cp:lastModifiedBy>Owen Cooper</cp:lastModifiedBy>
  <cp:revision>94</cp:revision>
  <dcterms:created xsi:type="dcterms:W3CDTF">2016-01-09T12:39:40Z</dcterms:created>
  <dcterms:modified xsi:type="dcterms:W3CDTF">2016-01-25T00:11:05Z</dcterms:modified>
</cp:coreProperties>
</file>