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76" r:id="rId10"/>
    <p:sldId id="277" r:id="rId11"/>
    <p:sldId id="278" r:id="rId12"/>
    <p:sldId id="279" r:id="rId13"/>
    <p:sldId id="280" r:id="rId14"/>
    <p:sldId id="259" r:id="rId15"/>
    <p:sldId id="274" r:id="rId16"/>
    <p:sldId id="284" r:id="rId17"/>
    <p:sldId id="281" r:id="rId18"/>
    <p:sldId id="271" r:id="rId19"/>
    <p:sldId id="272" r:id="rId20"/>
    <p:sldId id="285" r:id="rId21"/>
    <p:sldId id="265" r:id="rId22"/>
    <p:sldId id="270" r:id="rId23"/>
    <p:sldId id="282" r:id="rId24"/>
    <p:sldId id="283" r:id="rId25"/>
    <p:sldId id="273" r:id="rId26"/>
    <p:sldId id="266" r:id="rId27"/>
    <p:sldId id="267" r:id="rId28"/>
    <p:sldId id="268" r:id="rId29"/>
    <p:sldId id="269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8000C-00BF-4A7B-AC49-686EC537D6F4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CA3D-4CCE-4942-8CBD-FD73851870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685817" indent="-263776" defTabSz="914423" eaLnBrk="0" hangingPunct="0"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055103" indent="-211021" defTabSz="914423" eaLnBrk="0" hangingPunct="0"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477145" indent="-211021" defTabSz="914423" eaLnBrk="0" hangingPunct="0"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1899186" indent="-211021" defTabSz="914423" eaLnBrk="0" hangingPunct="0"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653E823B-36D3-498E-9946-C714A785623D}" type="slidenum">
              <a:rPr lang="en-US" altLang="zh-CN" sz="1200"/>
              <a:pPr eaLnBrk="1" hangingPunct="1"/>
              <a:t>25</a:t>
            </a:fld>
            <a:endParaRPr lang="en-US" altLang="zh-CN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9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00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68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8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05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2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6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4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F5F6-768C-4306-B280-D24F40AA2B2D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83C5-BF4C-45A5-AE67-DB0EFFC72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05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nwl@camscma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89964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Surface Ozone at different </a:t>
            </a:r>
            <a:r>
              <a:rPr lang="en-US" altLang="zh-CN" sz="3200" dirty="0"/>
              <a:t>s</a:t>
            </a:r>
            <a:r>
              <a:rPr lang="en-US" altLang="zh-CN" sz="3200" dirty="0" smtClean="0"/>
              <a:t>ites in the Tibetan </a:t>
            </a:r>
            <a:r>
              <a:rPr lang="en-US" altLang="zh-CN" sz="3200" dirty="0" smtClean="0"/>
              <a:t>Plateau (TP):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Variations, Comparisons, and Implications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230425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Lin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Weili</a:t>
            </a:r>
            <a:r>
              <a:rPr lang="en-US" altLang="zh-CN" sz="2800" dirty="0" smtClean="0">
                <a:solidFill>
                  <a:schemeClr val="tx1"/>
                </a:solidFill>
              </a:rPr>
              <a:t>,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hlinkClick r:id="rId2"/>
              </a:rPr>
              <a:t>linwl@camscma.cn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Centre for Atmosphere Watch And Services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Meteorological Observation Centre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China Meteorological Administration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800" dirty="0" smtClean="0"/>
              <a:t>Similar diurnal change of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and wind speed at </a:t>
            </a:r>
            <a:r>
              <a:rPr lang="en-US" altLang="zh-CN" sz="2800" dirty="0" err="1" smtClean="0"/>
              <a:t>Xianggelila</a:t>
            </a:r>
            <a:r>
              <a:rPr lang="en-US" altLang="zh-CN" sz="2800" dirty="0" smtClean="0"/>
              <a:t> (XGLL)</a:t>
            </a:r>
            <a:endParaRPr lang="zh-CN" altLang="en-US" sz="2800" dirty="0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22125"/>
          <a:stretch>
            <a:fillRect/>
          </a:stretch>
        </p:blipFill>
        <p:spPr>
          <a:xfrm>
            <a:off x="0" y="1484784"/>
            <a:ext cx="9144000" cy="5080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61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Surface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at TP has more features of free atmosphere</a:t>
            </a:r>
            <a:endParaRPr lang="zh-CN" altLang="en-US" sz="2800" dirty="0"/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The diurnal ozone pattern seems very similar with the typical diurnal O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pattern in urban or polluted area, at which photochemical product of O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can accumulated after the noon.</a:t>
            </a:r>
          </a:p>
          <a:p>
            <a:pPr eaLnBrk="1" hangingPunct="1"/>
            <a:r>
              <a:rPr lang="en-US" altLang="zh-CN" sz="2400" dirty="0" smtClean="0"/>
              <a:t>The peak O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at daytime is strongly associated with the wind speed and the mixing layer height.</a:t>
            </a:r>
          </a:p>
          <a:p>
            <a:pPr eaLnBrk="1" hangingPunct="1"/>
            <a:r>
              <a:rPr lang="en-US" altLang="zh-CN" sz="2400" dirty="0" smtClean="0"/>
              <a:t>Strong wind speed may destroy the photochemical accumulation of O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, in the clean remote area.</a:t>
            </a:r>
          </a:p>
          <a:p>
            <a:pPr eaLnBrk="1" hangingPunct="1"/>
            <a:r>
              <a:rPr lang="en-US" altLang="zh-CN" sz="2400" dirty="0" smtClean="0"/>
              <a:t>Therefore, the transport and deposition will be the key factors than the local photochemical process influencing the diurnal variations of surface O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at the remote and clean sites at the Tibetan plateau.</a:t>
            </a:r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021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Long-term surface ozone trend?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8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r="25039" b="7747"/>
          <a:stretch/>
        </p:blipFill>
        <p:spPr bwMode="auto">
          <a:xfrm>
            <a:off x="1" y="785812"/>
            <a:ext cx="9139388" cy="5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88640"/>
            <a:ext cx="398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WLG: 3800 m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a.s.l</a:t>
            </a:r>
            <a:r>
              <a:rPr lang="en-US" altLang="zh-CN" sz="2400" dirty="0" smtClean="0">
                <a:solidFill>
                  <a:srgbClr val="FF0000"/>
                </a:solidFill>
              </a:rPr>
              <a:t>., 1994-2015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6256935"/>
            <a:ext cx="622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Xianggelila</a:t>
            </a:r>
            <a:r>
              <a:rPr lang="en-US" altLang="zh-CN" sz="2400" dirty="0" smtClean="0">
                <a:solidFill>
                  <a:srgbClr val="FF0000"/>
                </a:solidFill>
              </a:rPr>
              <a:t>: 3600 m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a.s.l</a:t>
            </a:r>
            <a:r>
              <a:rPr lang="en-US" altLang="zh-CN" sz="2400" dirty="0" smtClean="0">
                <a:solidFill>
                  <a:srgbClr val="FF0000"/>
                </a:solidFill>
              </a:rPr>
              <a:t>., 2004-2005, 2008-2015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727014" y="588750"/>
            <a:ext cx="1221250" cy="11840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364088" y="4469050"/>
            <a:ext cx="1293258" cy="178788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Surface O</a:t>
            </a:r>
            <a:r>
              <a:rPr lang="en-US" altLang="zh-CN" sz="3600" baseline="-25000" dirty="0" smtClean="0"/>
              <a:t>3</a:t>
            </a:r>
            <a:r>
              <a:rPr lang="en-US" altLang="zh-CN" sz="3600" dirty="0" smtClean="0"/>
              <a:t> trend at </a:t>
            </a:r>
            <a:r>
              <a:rPr lang="en-US" altLang="zh-CN" sz="3600" dirty="0" err="1" smtClean="0"/>
              <a:t>Xianggelila</a:t>
            </a:r>
            <a:r>
              <a:rPr lang="en-US" altLang="zh-CN" sz="3600" dirty="0" smtClean="0"/>
              <a:t> site</a:t>
            </a:r>
            <a:endParaRPr lang="zh-CN" alt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8789" r="4597" b="7605"/>
          <a:stretch/>
        </p:blipFill>
        <p:spPr bwMode="auto">
          <a:xfrm>
            <a:off x="35496" y="1412776"/>
            <a:ext cx="9117642" cy="54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Surface O</a:t>
            </a:r>
            <a:r>
              <a:rPr lang="en-US" altLang="zh-CN" sz="3600" baseline="-25000" dirty="0" smtClean="0"/>
              <a:t>3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trend at </a:t>
            </a:r>
            <a:r>
              <a:rPr lang="en-US" altLang="zh-CN" sz="3600" dirty="0" err="1" smtClean="0"/>
              <a:t>Waliguan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site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9295" r="4562" b="9163"/>
          <a:stretch/>
        </p:blipFill>
        <p:spPr bwMode="auto">
          <a:xfrm>
            <a:off x="35496" y="1556792"/>
            <a:ext cx="9108504" cy="49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Similar long-term trends between WLG and XGLL</a:t>
            </a:r>
            <a:endParaRPr lang="zh-CN" alt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r="25039" b="7747"/>
          <a:stretch/>
        </p:blipFill>
        <p:spPr bwMode="auto">
          <a:xfrm>
            <a:off x="716596" y="1600200"/>
            <a:ext cx="77108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1700808"/>
            <a:ext cx="31203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</a:rPr>
              <a:t>Waliguan</a:t>
            </a:r>
            <a:r>
              <a:rPr lang="en-US" altLang="zh-CN" sz="2400" dirty="0" smtClean="0">
                <a:solidFill>
                  <a:srgbClr val="0070C0"/>
                </a:solidFill>
              </a:rPr>
              <a:t>: +0.25 ppb/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yr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891" y="4941168"/>
            <a:ext cx="329481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</a:rPr>
              <a:t>Xianggelila</a:t>
            </a:r>
            <a:r>
              <a:rPr lang="en-US" altLang="zh-CN" sz="2400" dirty="0" smtClean="0">
                <a:solidFill>
                  <a:srgbClr val="0070C0"/>
                </a:solidFill>
              </a:rPr>
              <a:t>: +0.20 ppb/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yr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4008" y="2564904"/>
            <a:ext cx="405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FF00"/>
                </a:solidFill>
              </a:rPr>
              <a:t>(36.28</a:t>
            </a:r>
            <a:r>
              <a:rPr lang="en-US" altLang="zh-CN" b="1" dirty="0">
                <a:solidFill>
                  <a:srgbClr val="FFFF00"/>
                </a:solidFill>
              </a:rPr>
              <a:t>◦N</a:t>
            </a:r>
            <a:r>
              <a:rPr lang="en-US" altLang="zh-CN" b="1" dirty="0" smtClean="0">
                <a:solidFill>
                  <a:srgbClr val="FFFF00"/>
                </a:solidFill>
              </a:rPr>
              <a:t>, 100.90</a:t>
            </a:r>
            <a:r>
              <a:rPr lang="en-US" altLang="zh-CN" b="1" dirty="0">
                <a:solidFill>
                  <a:srgbClr val="FFFF00"/>
                </a:solidFill>
              </a:rPr>
              <a:t>◦E, 3810 m </a:t>
            </a:r>
            <a:r>
              <a:rPr lang="en-US" altLang="zh-CN" b="1" dirty="0" err="1">
                <a:solidFill>
                  <a:srgbClr val="FFFF00"/>
                </a:solidFill>
              </a:rPr>
              <a:t>a.s.l</a:t>
            </a:r>
            <a:r>
              <a:rPr lang="en-US" altLang="zh-CN" b="1" dirty="0" smtClean="0">
                <a:solidFill>
                  <a:srgbClr val="FFFF00"/>
                </a:solidFill>
              </a:rPr>
              <a:t>.)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8284" y="5444624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b="1" dirty="0">
                <a:solidFill>
                  <a:srgbClr val="FFFF00"/>
                </a:solidFill>
              </a:rPr>
              <a:t>(28.006 N, 99.726 E; 3580ma.s.l.)</a:t>
            </a:r>
          </a:p>
        </p:txBody>
      </p:sp>
    </p:spTree>
    <p:extLst>
      <p:ext uri="{BB962C8B-B14F-4D97-AF65-F5344CB8AC3E}">
        <p14:creationId xmlns:p14="http://schemas.microsoft.com/office/powerpoint/2010/main" val="13731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How about the long-term change of surface ozone at </a:t>
            </a:r>
            <a:r>
              <a:rPr lang="en-US" altLang="zh-CN" sz="3200" dirty="0" smtClean="0">
                <a:solidFill>
                  <a:srgbClr val="FF0000"/>
                </a:solidFill>
              </a:rPr>
              <a:t>urban city</a:t>
            </a:r>
            <a:r>
              <a:rPr lang="en-US" altLang="zh-CN" sz="3200" dirty="0" smtClean="0"/>
              <a:t> in TP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55365"/>
            <a:ext cx="8507288" cy="4525963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Such as </a:t>
            </a:r>
            <a:r>
              <a:rPr lang="en-US" altLang="zh-CN" sz="2400" dirty="0" smtClean="0">
                <a:solidFill>
                  <a:srgbClr val="FF0000"/>
                </a:solidFill>
              </a:rPr>
              <a:t>Lhasa city</a:t>
            </a:r>
            <a:r>
              <a:rPr lang="en-US" altLang="zh-CN" sz="2400" dirty="0" smtClean="0"/>
              <a:t>? When it is</a:t>
            </a:r>
          </a:p>
          <a:p>
            <a:r>
              <a:rPr lang="en-US" altLang="zh-CN" sz="2400" dirty="0" smtClean="0"/>
              <a:t>Under the strong solar (UV) radiation, and</a:t>
            </a:r>
          </a:p>
          <a:p>
            <a:r>
              <a:rPr lang="en-US" altLang="zh-CN" sz="2400" dirty="0" smtClean="0"/>
              <a:t>A quick expansion of urban area with a factor of 10 since 1949;</a:t>
            </a:r>
          </a:p>
          <a:p>
            <a:r>
              <a:rPr lang="en-US" altLang="zh-CN" sz="2400" dirty="0" smtClean="0"/>
              <a:t>An increase of tourist people about 200,000 in 1998 to 6,500,000 in 2012; </a:t>
            </a:r>
            <a:endParaRPr lang="en-US" altLang="zh-CN" sz="2400" dirty="0"/>
          </a:p>
          <a:p>
            <a:r>
              <a:rPr lang="en-US" altLang="zh-CN" sz="2400" dirty="0"/>
              <a:t>An increase of </a:t>
            </a:r>
            <a:r>
              <a:rPr lang="en-US" altLang="zh-CN" sz="2400" dirty="0" smtClean="0"/>
              <a:t>vehicle from 10,000 </a:t>
            </a:r>
            <a:r>
              <a:rPr lang="en-US" altLang="zh-CN" sz="2400" dirty="0"/>
              <a:t>in 1998 to </a:t>
            </a:r>
            <a:r>
              <a:rPr lang="en-US" altLang="zh-CN" sz="2400" dirty="0" smtClean="0"/>
              <a:t>more than 150,000 </a:t>
            </a:r>
            <a:r>
              <a:rPr lang="en-US" altLang="zh-CN" sz="2400" dirty="0"/>
              <a:t>in 2012; </a:t>
            </a:r>
          </a:p>
          <a:p>
            <a:r>
              <a:rPr lang="en-US" altLang="zh-CN" sz="2400" dirty="0" smtClean="0"/>
              <a:t>GDP of </a:t>
            </a:r>
            <a:r>
              <a:rPr lang="en-US" altLang="zh-CN" sz="2400" dirty="0"/>
              <a:t>2.9 billion RMB </a:t>
            </a:r>
            <a:r>
              <a:rPr lang="en-US" altLang="zh-CN" sz="2400" dirty="0" smtClean="0"/>
              <a:t>in 1998, and 26.2 </a:t>
            </a:r>
            <a:r>
              <a:rPr lang="en-US" altLang="zh-CN" sz="2400" dirty="0"/>
              <a:t>billion </a:t>
            </a:r>
            <a:r>
              <a:rPr lang="en-US" altLang="zh-CN" sz="2400" dirty="0" smtClean="0"/>
              <a:t>RMB in 2012.</a:t>
            </a:r>
            <a:endParaRPr lang="zh-CN" altLang="en-US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83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31430"/>
            <a:ext cx="8229600" cy="1143000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1" y="1268760"/>
            <a:ext cx="9144001" cy="4745545"/>
            <a:chOff x="-1" y="1988840"/>
            <a:chExt cx="9144001" cy="47455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8" t="23442" r="15062" b="6583"/>
            <a:stretch>
              <a:fillRect/>
            </a:stretch>
          </p:blipFill>
          <p:spPr bwMode="auto">
            <a:xfrm>
              <a:off x="-1" y="1988840"/>
              <a:ext cx="9144001" cy="474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椭圆 4"/>
            <p:cNvSpPr/>
            <p:nvPr/>
          </p:nvSpPr>
          <p:spPr>
            <a:xfrm>
              <a:off x="4355976" y="3782057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3329608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</a:rPr>
                <a:t>Observation site</a:t>
              </a:r>
              <a:endParaRPr lang="zh-CN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457200" y="404664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zh-CN" sz="3200" dirty="0" smtClean="0"/>
              <a:t>L</a:t>
            </a:r>
            <a:r>
              <a:rPr lang="en-US" altLang="zh-CN" sz="3200" dirty="0"/>
              <a:t>h</a:t>
            </a:r>
            <a:r>
              <a:rPr lang="en-US" altLang="zh-CN" sz="3200" dirty="0" smtClean="0"/>
              <a:t>asa surface O</a:t>
            </a:r>
            <a:r>
              <a:rPr lang="en-US" altLang="zh-CN" sz="3200" baseline="-25000" dirty="0" smtClean="0"/>
              <a:t>3</a:t>
            </a:r>
            <a:r>
              <a:rPr lang="en-US" altLang="zh-CN" sz="3200" dirty="0" smtClean="0"/>
              <a:t> measurement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6165304"/>
            <a:ext cx="784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Lhasa urban city: 3650 m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a.s.l</a:t>
            </a:r>
            <a:r>
              <a:rPr lang="en-US" altLang="zh-CN" sz="2400" dirty="0" smtClean="0">
                <a:solidFill>
                  <a:srgbClr val="FF0000"/>
                </a:solidFill>
              </a:rPr>
              <a:t>., </a:t>
            </a:r>
            <a:r>
              <a:rPr lang="en-US" altLang="zh-CN" sz="2400" dirty="0" smtClean="0">
                <a:solidFill>
                  <a:srgbClr val="0070C0"/>
                </a:solidFill>
              </a:rPr>
              <a:t>June-August, 1998; 2012-2015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880" y="5949280"/>
            <a:ext cx="7509520" cy="636680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 smtClean="0"/>
              <a:t>Summer data in 1998 vs. in 2012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6989"/>
            <a:ext cx="6408712" cy="457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47667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</a:rPr>
              <a:t>mpact </a:t>
            </a:r>
            <a:r>
              <a:rPr lang="en-US" altLang="zh-CN" sz="2800" dirty="0">
                <a:solidFill>
                  <a:srgbClr val="FF0000"/>
                </a:solidFill>
              </a:rPr>
              <a:t>of rapid urbanization on air pollution in Lhasa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579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Ozone observation in Tibetan Plateau (TP)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9" r="25000" b="5687"/>
          <a:stretch/>
        </p:blipFill>
        <p:spPr bwMode="auto">
          <a:xfrm>
            <a:off x="0" y="1232603"/>
            <a:ext cx="9144000" cy="56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34529" y="1275184"/>
            <a:ext cx="9048750" cy="3810000"/>
            <a:chOff x="60" y="768"/>
            <a:chExt cx="5700" cy="2400"/>
          </a:xfrm>
        </p:grpSpPr>
        <p:pic>
          <p:nvPicPr>
            <p:cNvPr id="6" name="Picture 9" descr="广义青藏高原地形图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" y="768"/>
              <a:ext cx="4836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834" y="1102"/>
              <a:ext cx="926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s</a:t>
              </a:r>
              <a:r>
                <a:rPr kumimoji="1" lang="en-US" altLang="zh-CN" sz="2400" b="1" dirty="0" smtClean="0">
                  <a:solidFill>
                    <a:srgbClr val="FFFFFF"/>
                  </a:solidFill>
                  <a:latin typeface="Times New Roman" pitchFamily="18" charset="0"/>
                </a:rPr>
                <a:t>ea level</a:t>
              </a:r>
              <a:endParaRPr kumimoji="1" lang="zh-CN" altLang="en-US" sz="24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1000m</a:t>
              </a: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2000m</a:t>
              </a: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3000m</a:t>
              </a: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4000m</a:t>
              </a: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5000m</a:t>
              </a:r>
            </a:p>
            <a:p>
              <a:pPr>
                <a:lnSpc>
                  <a:spcPct val="80000"/>
                </a:lnSpc>
              </a:pPr>
              <a:r>
                <a:rPr kumimoji="1" lang="en-US" altLang="zh-CN" sz="2400" b="1" dirty="0">
                  <a:solidFill>
                    <a:srgbClr val="FFFFFF"/>
                  </a:solidFill>
                  <a:latin typeface="Times New Roman" pitchFamily="18" charset="0"/>
                </a:rPr>
                <a:t>6000-</a:t>
              </a:r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5496" y="5042602"/>
            <a:ext cx="9108504" cy="18427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085850">
              <a:lnSpc>
                <a:spcPct val="90000"/>
              </a:lnSpc>
              <a:buClr>
                <a:schemeClr val="folHlink"/>
              </a:buClr>
            </a:pPr>
            <a:r>
              <a:rPr lang="en-US" altLang="zh-CN" sz="2800" dirty="0" smtClean="0">
                <a:ea typeface="黑体" pitchFamily="2" charset="-122"/>
              </a:rPr>
              <a:t>Huge Area</a:t>
            </a:r>
            <a:r>
              <a:rPr lang="zh-CN" altLang="en-US" sz="2800" dirty="0" smtClean="0">
                <a:ea typeface="黑体" pitchFamily="2" charset="-122"/>
              </a:rPr>
              <a:t> </a:t>
            </a:r>
            <a:r>
              <a:rPr lang="en-US" altLang="zh-CN" sz="2800" dirty="0" smtClean="0">
                <a:ea typeface="黑体" pitchFamily="2" charset="-122"/>
              </a:rPr>
              <a:t>(2,500,000 km</a:t>
            </a:r>
            <a:r>
              <a:rPr lang="en-US" altLang="zh-CN" sz="2800" baseline="30000" dirty="0" smtClean="0">
                <a:ea typeface="黑体" pitchFamily="2" charset="-122"/>
              </a:rPr>
              <a:t>2</a:t>
            </a:r>
            <a:r>
              <a:rPr lang="en-US" altLang="zh-CN" sz="2800" dirty="0" smtClean="0">
                <a:ea typeface="黑体" pitchFamily="2" charset="-122"/>
              </a:rPr>
              <a:t>)</a:t>
            </a:r>
          </a:p>
          <a:p>
            <a:pPr indent="1085850">
              <a:lnSpc>
                <a:spcPct val="90000"/>
              </a:lnSpc>
              <a:buClr>
                <a:schemeClr val="folHlink"/>
              </a:buClr>
            </a:pPr>
            <a:r>
              <a:rPr lang="en-US" altLang="zh-CN" sz="2800" dirty="0" smtClean="0">
                <a:ea typeface="黑体" pitchFamily="2" charset="-122"/>
              </a:rPr>
              <a:t>High average altitude</a:t>
            </a:r>
            <a:r>
              <a:rPr lang="zh-CN" altLang="en-US" sz="2800" dirty="0" smtClean="0">
                <a:ea typeface="黑体" pitchFamily="2" charset="-122"/>
              </a:rPr>
              <a:t> </a:t>
            </a:r>
            <a:r>
              <a:rPr lang="en-US" altLang="zh-CN" sz="2800" dirty="0" smtClean="0">
                <a:ea typeface="黑体" pitchFamily="2" charset="-122"/>
              </a:rPr>
              <a:t>(&gt;4000 m)</a:t>
            </a:r>
          </a:p>
          <a:p>
            <a:pPr indent="1085850">
              <a:lnSpc>
                <a:spcPct val="90000"/>
              </a:lnSpc>
              <a:buClr>
                <a:schemeClr val="folHlink"/>
              </a:buClr>
            </a:pPr>
            <a:r>
              <a:rPr lang="en-US" altLang="zh-CN" sz="2800" dirty="0" smtClean="0">
                <a:ea typeface="黑体" pitchFamily="2" charset="-122"/>
              </a:rPr>
              <a:t>Remote and Clean</a:t>
            </a:r>
            <a:r>
              <a:rPr lang="zh-CN" altLang="en-US" sz="2800" dirty="0" smtClean="0">
                <a:ea typeface="黑体" pitchFamily="2" charset="-122"/>
              </a:rPr>
              <a:t> </a:t>
            </a:r>
            <a:endParaRPr lang="en-US" altLang="zh-CN" sz="2800" dirty="0" smtClean="0">
              <a:ea typeface="黑体" pitchFamily="2" charset="-122"/>
            </a:endParaRPr>
          </a:p>
          <a:p>
            <a:pPr indent="1085850">
              <a:lnSpc>
                <a:spcPct val="90000"/>
              </a:lnSpc>
              <a:buClr>
                <a:schemeClr val="folHlink"/>
              </a:buClr>
            </a:pPr>
            <a:r>
              <a:rPr lang="en-US" altLang="zh-CN" sz="2800" dirty="0" smtClean="0">
                <a:ea typeface="黑体" pitchFamily="2" charset="-122"/>
              </a:rPr>
              <a:t>Important snow cover in North </a:t>
            </a:r>
            <a:r>
              <a:rPr lang="en-US" altLang="zh-CN" sz="2800" dirty="0">
                <a:ea typeface="黑体" pitchFamily="2" charset="-122"/>
              </a:rPr>
              <a:t>H</a:t>
            </a:r>
            <a:r>
              <a:rPr lang="en-US" altLang="zh-CN" sz="2800" dirty="0" smtClean="0">
                <a:ea typeface="黑体" pitchFamily="2" charset="-122"/>
              </a:rPr>
              <a:t>emisphere</a:t>
            </a:r>
            <a:endParaRPr lang="zh-CN" altLang="en-US" sz="2800" dirty="0" smtClean="0">
              <a:ea typeface="黑体" pitchFamily="2" charset="-122"/>
            </a:endParaRPr>
          </a:p>
          <a:p>
            <a:pPr indent="1085850">
              <a:lnSpc>
                <a:spcPct val="90000"/>
              </a:lnSpc>
              <a:buClr>
                <a:schemeClr val="folHlink"/>
              </a:buClr>
            </a:pPr>
            <a:r>
              <a:rPr lang="en-US" altLang="zh-CN" sz="2800" dirty="0" smtClean="0">
                <a:ea typeface="黑体" pitchFamily="2" charset="-122"/>
              </a:rPr>
              <a:t>Strong solar radiation</a:t>
            </a:r>
          </a:p>
        </p:txBody>
      </p:sp>
      <p:sp>
        <p:nvSpPr>
          <p:cNvPr id="4" name="矩形 3"/>
          <p:cNvSpPr/>
          <p:nvPr/>
        </p:nvSpPr>
        <p:spPr>
          <a:xfrm>
            <a:off x="2987824" y="304979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Tibetan Plateau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/>
              <a:t>In 1998,</a:t>
            </a:r>
            <a:endParaRPr lang="zh-CN" altLang="en-US" sz="3200" b="1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9" t="5078" r="5369" b="6197"/>
          <a:stretch>
            <a:fillRect/>
          </a:stretch>
        </p:blipFill>
        <p:spPr bwMode="auto">
          <a:xfrm>
            <a:off x="467544" y="1279261"/>
            <a:ext cx="7632848" cy="56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线形标注 2 3"/>
          <p:cNvSpPr/>
          <p:nvPr/>
        </p:nvSpPr>
        <p:spPr>
          <a:xfrm>
            <a:off x="7465491" y="4725144"/>
            <a:ext cx="1656184" cy="360040"/>
          </a:xfrm>
          <a:prstGeom prst="borderCallout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汤洁等，</a:t>
            </a:r>
            <a:r>
              <a:rPr lang="en-US" altLang="zh-CN" dirty="0" smtClean="0"/>
              <a:t>2002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1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936104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From 1998 to 2012, O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 behavior has change a lot at urban Lasa</a:t>
            </a:r>
            <a:endParaRPr lang="zh-CN" altLang="en-US" sz="2400" b="1" dirty="0"/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08" t="6258" r="5769" b="7575"/>
          <a:stretch>
            <a:fillRect/>
          </a:stretch>
        </p:blipFill>
        <p:spPr bwMode="auto">
          <a:xfrm>
            <a:off x="395536" y="1260243"/>
            <a:ext cx="7655756" cy="559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691680" y="4293096"/>
            <a:ext cx="2304256" cy="20162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16016" y="2924944"/>
            <a:ext cx="2160240" cy="21602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619244" y="537321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1998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75228" y="4725144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2012-2014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64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63668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/>
              <a:t>Frequently occurring of high spikes of O</a:t>
            </a:r>
            <a:r>
              <a:rPr lang="en-US" altLang="zh-CN" sz="3200" baseline="-25000" dirty="0" smtClean="0"/>
              <a:t>3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3201" r="4934" b="9597"/>
          <a:stretch/>
        </p:blipFill>
        <p:spPr bwMode="auto">
          <a:xfrm>
            <a:off x="0" y="1569084"/>
            <a:ext cx="9144000" cy="486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 bwMode="auto">
          <a:xfrm>
            <a:off x="972168" y="4638280"/>
            <a:ext cx="7920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5292080" y="6381328"/>
            <a:ext cx="372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(</a:t>
            </a:r>
            <a:r>
              <a:rPr lang="en-US" altLang="zh-CN" sz="2400" dirty="0" smtClean="0"/>
              <a:t>5-min time resolution data)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220640" y="1484784"/>
            <a:ext cx="331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800" dirty="0" smtClean="0">
                <a:solidFill>
                  <a:srgbClr val="FF0000"/>
                </a:solidFill>
              </a:rPr>
              <a:t>STE? No!</a:t>
            </a:r>
          </a:p>
          <a:p>
            <a:r>
              <a:rPr lang="en-GB" altLang="zh-CN" sz="2800" dirty="0" smtClean="0">
                <a:solidFill>
                  <a:srgbClr val="FF0000"/>
                </a:solidFill>
              </a:rPr>
              <a:t>Highly </a:t>
            </a:r>
            <a:r>
              <a:rPr lang="en-GB" altLang="zh-CN" sz="2800" dirty="0">
                <a:solidFill>
                  <a:srgbClr val="FF0000"/>
                </a:solidFill>
              </a:rPr>
              <a:t>spatial </a:t>
            </a:r>
            <a:r>
              <a:rPr lang="en-GB" altLang="zh-CN" sz="2800" dirty="0" smtClean="0">
                <a:solidFill>
                  <a:srgbClr val="FF0000"/>
                </a:solidFill>
              </a:rPr>
              <a:t>inhomogeneity </a:t>
            </a:r>
            <a:r>
              <a:rPr lang="en-GB" altLang="zh-CN" sz="2800" dirty="0">
                <a:solidFill>
                  <a:srgbClr val="FF0000"/>
                </a:solidFill>
              </a:rPr>
              <a:t>in air pollution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800" dirty="0" smtClean="0"/>
              <a:t>Surface ozone at TP has a more feature of free atmosphere.</a:t>
            </a:r>
          </a:p>
          <a:p>
            <a:r>
              <a:rPr lang="en-US" altLang="zh-CN" sz="2800" dirty="0" smtClean="0"/>
              <a:t>Surface ozone has an increasing trend of more than 2ppb/10yr both at </a:t>
            </a:r>
            <a:r>
              <a:rPr lang="en-US" altLang="zh-CN" sz="2800" dirty="0"/>
              <a:t>WLG and XGLL 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Surface ozone in summer at Lhasa urban city has an extreme increase (&gt;10ppb) in the afternoon when compared with those in 1998, and it may be due to the significant increase of precursor emission under strong solar radiation.</a:t>
            </a:r>
          </a:p>
          <a:p>
            <a:r>
              <a:rPr lang="en-US" altLang="zh-CN" sz="2800" dirty="0" smtClean="0"/>
              <a:t>In cold season, ozone spikes in Lhasa are more frequent than that in warm season, with a potential for winter photochemical pollution.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00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Publications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en-US" altLang="zh-CN" sz="1600" dirty="0" smtClean="0"/>
              <a:t>W</a:t>
            </a:r>
            <a:r>
              <a:rPr lang="en-US" altLang="zh-CN" sz="1600" dirty="0"/>
              <a:t>. Y. Xu, W. L. Lin, X. B. Xu*, J. Tang, J. Q. Huang, H. Wu, and X. C. Zhang. Long-term trends of surface ozone and its influencing factors at the Mt. </a:t>
            </a:r>
            <a:r>
              <a:rPr lang="en-US" altLang="zh-CN" sz="1600" dirty="0" err="1"/>
              <a:t>Waliguan</a:t>
            </a:r>
            <a:r>
              <a:rPr lang="en-US" altLang="zh-CN" sz="1600" dirty="0"/>
              <a:t> GAW station, China – Part 1: Overall trends and characteristics. Atmos. Chem. Phys. Discuss., 15, 30987-31024, doi:10.5194/acpd-15-30987-2015, 2015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dirty="0"/>
              <a:t>Ma, J., Lin, W. L.*, Zheng, X. D., Xu, X. B., Li, Z., and Yang, L. L: Influence of air mass downward transport on the variability of surface ozone at </a:t>
            </a:r>
            <a:r>
              <a:rPr lang="en-US" altLang="zh-CN" sz="1600" dirty="0" err="1"/>
              <a:t>Xianggelila</a:t>
            </a:r>
            <a:r>
              <a:rPr lang="en-US" altLang="zh-CN" sz="1600" dirty="0"/>
              <a:t> Regional Atmosphere Background Station, southwest China, Atmos. Chem. Phys., 14, 5311-5325, doi:10.5194/acp-14-5311-2014, 2014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dirty="0"/>
              <a:t>L. Ran, </a:t>
            </a:r>
            <a:r>
              <a:rPr lang="en-US" altLang="zh-CN" sz="1600" u="sng" dirty="0"/>
              <a:t>W. L. Lin*</a:t>
            </a:r>
            <a:r>
              <a:rPr lang="en-US" altLang="zh-CN" sz="1600" dirty="0"/>
              <a:t>, Y. Z. </a:t>
            </a:r>
            <a:r>
              <a:rPr lang="en-US" altLang="zh-CN" sz="1600" dirty="0" err="1"/>
              <a:t>Deji</a:t>
            </a:r>
            <a:r>
              <a:rPr lang="en-US" altLang="zh-CN" sz="1600" dirty="0"/>
              <a:t>, B. La, P. M. </a:t>
            </a:r>
            <a:r>
              <a:rPr lang="en-US" altLang="zh-CN" sz="1600" dirty="0" err="1"/>
              <a:t>Tsering</a:t>
            </a:r>
            <a:r>
              <a:rPr lang="en-US" altLang="zh-CN" sz="1600" dirty="0"/>
              <a:t>, X. B. Xu, and W. Wang. Surface gas pollutants in Lhasa, a highland city of Tibet: current levels and pollution implications. Atmos. Chem. Phys., 14, 10721-10730, doi:10.5194/acp-14-10721-2014, 2014.</a:t>
            </a:r>
            <a:endParaRPr lang="en-US" altLang="zh-CN" sz="1600" dirty="0" smtClean="0"/>
          </a:p>
          <a:p>
            <a:r>
              <a:rPr lang="en-US" altLang="zh-CN" sz="1600" u="sng" dirty="0"/>
              <a:t>Lin W.</a:t>
            </a:r>
            <a:r>
              <a:rPr lang="en-US" altLang="zh-CN" sz="1600" dirty="0"/>
              <a:t>, T. Zhu*, Y. Song, H. Zou, M. Tang, X. Tang, and J. Hu, Photolysis of surface O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and production potential of OH radicals in the atmosphere over the Tibetan Plateau, J. </a:t>
            </a:r>
            <a:r>
              <a:rPr lang="en-US" altLang="zh-CN" sz="1600" dirty="0" err="1"/>
              <a:t>Geophys</a:t>
            </a:r>
            <a:r>
              <a:rPr lang="en-US" altLang="zh-CN" sz="1600" dirty="0"/>
              <a:t>. Res., 113, D02309, doi:10.1029/2007JD008831, 2008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u="sng" dirty="0"/>
              <a:t>W. L. Lin</a:t>
            </a:r>
            <a:r>
              <a:rPr lang="en-US" altLang="zh-CN" sz="1600" dirty="0"/>
              <a:t>, X. B. Xu*, X. D. Zheng, </a:t>
            </a:r>
            <a:r>
              <a:rPr lang="en-US" altLang="zh-CN" sz="1600" dirty="0" err="1"/>
              <a:t>Jaxi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Dawa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Ciren</a:t>
            </a:r>
            <a:r>
              <a:rPr lang="en-US" altLang="zh-CN" sz="1600" dirty="0"/>
              <a:t> Baima, J. </a:t>
            </a:r>
            <a:r>
              <a:rPr lang="en-US" altLang="zh-CN" sz="1600" dirty="0" err="1"/>
              <a:t>Ma.Two</a:t>
            </a:r>
            <a:r>
              <a:rPr lang="en-US" altLang="zh-CN" sz="1600" dirty="0"/>
              <a:t>-year measurements of surface ozone at </a:t>
            </a:r>
            <a:r>
              <a:rPr lang="en-US" altLang="zh-CN" sz="1600" dirty="0" err="1"/>
              <a:t>Dangxiong</a:t>
            </a:r>
            <a:r>
              <a:rPr lang="en-US" altLang="zh-CN" sz="1600" dirty="0"/>
              <a:t>, a remote highland site in the Tibetan Plateau. Journal of Environmental Science, 31C: 133-145, </a:t>
            </a:r>
            <a:r>
              <a:rPr lang="en-US" altLang="zh-CN" sz="1600" dirty="0" smtClean="0"/>
              <a:t>2015</a:t>
            </a:r>
          </a:p>
          <a:p>
            <a:r>
              <a:rPr lang="en-US" altLang="zh-CN" sz="1600" dirty="0"/>
              <a:t>Tong Zhu*, </a:t>
            </a:r>
            <a:r>
              <a:rPr lang="en-US" altLang="zh-CN" sz="1600" u="sng" dirty="0" err="1"/>
              <a:t>Weili</a:t>
            </a:r>
            <a:r>
              <a:rPr lang="en-US" altLang="zh-CN" sz="1600" u="sng" dirty="0"/>
              <a:t> Lin</a:t>
            </a:r>
            <a:r>
              <a:rPr lang="en-US" altLang="zh-CN" sz="1600" dirty="0"/>
              <a:t>, Yu Song, </a:t>
            </a:r>
            <a:r>
              <a:rPr lang="en-US" altLang="zh-CN" sz="1600" dirty="0" err="1"/>
              <a:t>Xuhui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Cai</a:t>
            </a:r>
            <a:r>
              <a:rPr lang="en-US" altLang="zh-CN" sz="1600" dirty="0"/>
              <a:t>, Han Zou, Ling Kang, </a:t>
            </a:r>
            <a:r>
              <a:rPr lang="en-US" altLang="zh-CN" sz="1600" dirty="0" err="1"/>
              <a:t>Libo</a:t>
            </a:r>
            <a:r>
              <a:rPr lang="en-US" altLang="zh-CN" sz="1600" dirty="0"/>
              <a:t> Zhou, and Hajime Akimoto, Downward transport of ozone-rich air near Mt. Everest. Geophysical Research Letters, 33, L23809, doi:10.1029/2006GL027726, 2006.</a:t>
            </a:r>
            <a:endParaRPr lang="en-US" altLang="zh-CN" sz="1600" dirty="0" smtClean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207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31" descr="cstptu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91440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60400" y="817611"/>
            <a:ext cx="7823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FF3300"/>
                </a:solidFill>
                <a:effectLst/>
                <a:ea typeface="楷体_GB2312" pitchFamily="49" charset="-122"/>
              </a:rPr>
              <a:t>Thanks for your patience!</a:t>
            </a:r>
            <a:endParaRPr lang="zh-CN" altLang="en-US" sz="4400" b="1" dirty="0">
              <a:solidFill>
                <a:srgbClr val="FF3300"/>
              </a:solidFill>
              <a:effectLst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6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8061" r="5093" b="8229"/>
          <a:stretch/>
        </p:blipFill>
        <p:spPr bwMode="auto">
          <a:xfrm>
            <a:off x="417621" y="764704"/>
            <a:ext cx="840285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124744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+NO </a:t>
            </a:r>
            <a:r>
              <a:rPr lang="en-US" altLang="zh-CN" dirty="0" smtClean="0">
                <a:sym typeface="Wingdings" panose="05000000000000000000" pitchFamily="2" charset="2"/>
              </a:rPr>
              <a:t> NO</a:t>
            </a:r>
            <a:r>
              <a:rPr lang="en-US" altLang="zh-CN" baseline="-25000" dirty="0" smtClean="0">
                <a:sym typeface="Wingdings" panose="05000000000000000000" pitchFamily="2" charset="2"/>
              </a:rPr>
              <a:t>2</a:t>
            </a:r>
            <a:r>
              <a:rPr lang="en-US" altLang="zh-CN" dirty="0" smtClean="0">
                <a:sym typeface="Wingdings" panose="05000000000000000000" pitchFamily="2" charset="2"/>
              </a:rPr>
              <a:t> +O</a:t>
            </a:r>
            <a:r>
              <a:rPr lang="en-US" altLang="zh-CN" baseline="-25000" dirty="0" smtClean="0">
                <a:sym typeface="Wingdings" panose="05000000000000000000" pitchFamily="2" charset="2"/>
              </a:rPr>
              <a:t>2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45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拉萨</a:t>
            </a:r>
            <a:r>
              <a:rPr lang="en-US" altLang="zh-CN" dirty="0"/>
              <a:t>1998</a:t>
            </a:r>
            <a:r>
              <a:rPr lang="zh-CN" altLang="en-US" dirty="0"/>
              <a:t>夏季</a:t>
            </a:r>
            <a:r>
              <a:rPr lang="en-US" altLang="zh-CN" dirty="0"/>
              <a:t>vs.2012</a:t>
            </a:r>
            <a:r>
              <a:rPr lang="zh-CN" altLang="en-US" dirty="0"/>
              <a:t>年夏季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8" y="1385499"/>
            <a:ext cx="8471764" cy="54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230425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夏季，地面臭氧浓度受光化学生成和对流混合输送的影响十分显著，</a:t>
            </a:r>
            <a:r>
              <a:rPr lang="zh-CN" altLang="en-US" dirty="0" smtClean="0"/>
              <a:t>午后</a:t>
            </a:r>
            <a:r>
              <a:rPr lang="zh-CN" altLang="en-US" dirty="0"/>
              <a:t>臭氧可出现</a:t>
            </a:r>
            <a:r>
              <a:rPr lang="en-US" altLang="zh-CN" dirty="0"/>
              <a:t>4-5</a:t>
            </a:r>
            <a:r>
              <a:rPr lang="zh-CN" altLang="en-US" dirty="0"/>
              <a:t>小时的高值，特别也出现在一些短暂</a:t>
            </a:r>
            <a:r>
              <a:rPr lang="zh-CN" altLang="en-US" dirty="0" smtClean="0"/>
              <a:t>的高达</a:t>
            </a:r>
            <a:r>
              <a:rPr lang="en-US" altLang="zh-CN" dirty="0"/>
              <a:t>100-200ppb</a:t>
            </a:r>
            <a:r>
              <a:rPr lang="zh-CN" altLang="en-US" dirty="0"/>
              <a:t>的</a:t>
            </a:r>
            <a:r>
              <a:rPr lang="zh-CN" altLang="en-US" dirty="0" smtClean="0"/>
              <a:t>过程</a:t>
            </a:r>
            <a:r>
              <a:rPr lang="zh-CN" altLang="en-US" dirty="0"/>
              <a:t>（几十分钟内）臭氧</a:t>
            </a:r>
            <a:r>
              <a:rPr lang="zh-CN" altLang="en-US" dirty="0" smtClean="0"/>
              <a:t>浓度，</a:t>
            </a:r>
            <a:r>
              <a:rPr lang="zh-CN" altLang="en-US" dirty="0"/>
              <a:t>观测到</a:t>
            </a:r>
            <a:r>
              <a:rPr lang="en-US" altLang="zh-CN" dirty="0"/>
              <a:t>O3</a:t>
            </a:r>
            <a:r>
              <a:rPr lang="zh-CN" altLang="en-US" dirty="0"/>
              <a:t>小时均值可超过</a:t>
            </a:r>
            <a:r>
              <a:rPr lang="en-US" altLang="zh-CN" dirty="0"/>
              <a:t>160ppb</a:t>
            </a:r>
            <a:r>
              <a:rPr lang="zh-CN" altLang="en-US" dirty="0"/>
              <a:t>，存在大面积光化学污染的潜势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6120680" cy="37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16216" y="3422895"/>
            <a:ext cx="262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800" dirty="0">
                <a:solidFill>
                  <a:srgbClr val="FF0000"/>
                </a:solidFill>
              </a:rPr>
              <a:t>highly spatial inhomogeneity in air pollution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40160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秋</a:t>
            </a:r>
            <a:r>
              <a:rPr lang="zh-CN" altLang="en-US" sz="2800" dirty="0"/>
              <a:t>、</a:t>
            </a:r>
            <a:r>
              <a:rPr lang="zh-CN" altLang="en-US" sz="2800" dirty="0" smtClean="0"/>
              <a:t>冬季</a:t>
            </a:r>
            <a:r>
              <a:rPr lang="zh-CN" altLang="en-US" sz="2800" dirty="0"/>
              <a:t>白天太阳辐射依然强烈，</a:t>
            </a:r>
            <a:r>
              <a:rPr lang="zh-CN" altLang="en-US" sz="2800" dirty="0" smtClean="0"/>
              <a:t>短时的</a:t>
            </a:r>
            <a:r>
              <a:rPr lang="zh-CN" altLang="en-US" sz="2800" dirty="0"/>
              <a:t>臭氧高值现象出现的频率比夏季更多。这与东部平原地区有显著的差别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8572" r="7997" b="10705"/>
          <a:stretch/>
        </p:blipFill>
        <p:spPr bwMode="auto">
          <a:xfrm>
            <a:off x="107504" y="2132856"/>
            <a:ext cx="89527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/>
              <a:t>Surface ozone </a:t>
            </a:r>
            <a:r>
              <a:rPr lang="en-US" altLang="zh-CN" dirty="0" smtClean="0"/>
              <a:t>datasets (&gt;1year)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7" r="25039" b="5548"/>
          <a:stretch/>
        </p:blipFill>
        <p:spPr bwMode="auto">
          <a:xfrm>
            <a:off x="1" y="1188358"/>
            <a:ext cx="9139388" cy="56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700808"/>
            <a:ext cx="3835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/>
                </a:solidFill>
              </a:rPr>
              <a:t>Waliguan</a:t>
            </a:r>
            <a:r>
              <a:rPr lang="en-US" altLang="zh-CN" sz="2000" dirty="0" smtClean="0">
                <a:solidFill>
                  <a:schemeClr val="bg1"/>
                </a:solidFill>
              </a:rPr>
              <a:t>, 3800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1994-2015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6965" y="5450432"/>
            <a:ext cx="522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/>
                </a:solidFill>
              </a:rPr>
              <a:t>Xianggelila</a:t>
            </a:r>
            <a:r>
              <a:rPr lang="en-US" altLang="zh-CN" sz="2000" dirty="0" smtClean="0">
                <a:solidFill>
                  <a:schemeClr val="bg1"/>
                </a:solidFill>
              </a:rPr>
              <a:t>, 3600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2004-2005, 2008-2015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181018"/>
            <a:ext cx="339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/>
                </a:solidFill>
              </a:rPr>
              <a:t>Linzhi</a:t>
            </a:r>
            <a:r>
              <a:rPr lang="en-US" altLang="zh-CN" sz="2000" dirty="0" smtClean="0">
                <a:solidFill>
                  <a:schemeClr val="bg1"/>
                </a:solidFill>
              </a:rPr>
              <a:t> 3000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2014-2015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53136"/>
            <a:ext cx="4566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Lhasa </a:t>
            </a:r>
            <a:r>
              <a:rPr lang="en-US" altLang="zh-CN" sz="2000" dirty="0" smtClean="0">
                <a:solidFill>
                  <a:srgbClr val="FFFF00"/>
                </a:solidFill>
              </a:rPr>
              <a:t>urban city</a:t>
            </a:r>
            <a:r>
              <a:rPr lang="en-US" altLang="zh-CN" sz="2000" dirty="0" smtClean="0">
                <a:solidFill>
                  <a:schemeClr val="bg1"/>
                </a:solidFill>
              </a:rPr>
              <a:t>, 3650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2012-2015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182" y="3429000"/>
            <a:ext cx="4103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Nam Co lake,4750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2011-2012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76260"/>
            <a:ext cx="3901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Dangxiong,4200 m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a.s.l</a:t>
            </a:r>
            <a:r>
              <a:rPr lang="en-US" altLang="zh-CN" sz="2000" dirty="0" smtClean="0">
                <a:solidFill>
                  <a:schemeClr val="bg1"/>
                </a:solidFill>
              </a:rPr>
              <a:t>., 2009-2011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Seasonal variations of ozone at different sites in the Tibetan plateau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" b="8079"/>
          <a:stretch/>
        </p:blipFill>
        <p:spPr bwMode="auto">
          <a:xfrm>
            <a:off x="609201" y="1700808"/>
            <a:ext cx="7923239" cy="48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19671" y="1580753"/>
            <a:ext cx="752432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effectLst/>
              </a:rPr>
              <a:t>Spring 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O</a:t>
            </a:r>
            <a:r>
              <a:rPr lang="en-US" altLang="zh-CN" baseline="-25000" dirty="0" smtClean="0">
                <a:solidFill>
                  <a:srgbClr val="FF0000"/>
                </a:solidFill>
                <a:effectLst/>
              </a:rPr>
              <a:t>3 </a:t>
            </a:r>
            <a:r>
              <a:rPr lang="en-US" altLang="zh-CN" dirty="0" smtClean="0">
                <a:solidFill>
                  <a:srgbClr val="FF0000"/>
                </a:solidFill>
                <a:effectLst/>
              </a:rPr>
              <a:t>maximum 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phenomena in the Northern Hemisphere</a:t>
            </a:r>
            <a:endParaRPr lang="zh-CN" alt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48064" y="5325169"/>
            <a:ext cx="2198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effectLst/>
              </a:rPr>
              <a:t>Asian monsoon season</a:t>
            </a:r>
            <a:endParaRPr lang="zh-CN" alt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908" y="6381328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Month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b="1" dirty="0" smtClean="0"/>
              <a:t>O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 mixing ratio increase with the increase of altitude</a:t>
            </a:r>
            <a:endParaRPr lang="zh-CN" altLang="en-US" sz="2400" b="1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9" t="5078" r="5369" b="6197"/>
          <a:stretch>
            <a:fillRect/>
          </a:stretch>
        </p:blipFill>
        <p:spPr bwMode="auto">
          <a:xfrm>
            <a:off x="683568" y="1124744"/>
            <a:ext cx="7272808" cy="56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线形标注 2 3"/>
          <p:cNvSpPr/>
          <p:nvPr/>
        </p:nvSpPr>
        <p:spPr>
          <a:xfrm>
            <a:off x="7380312" y="4221088"/>
            <a:ext cx="1656184" cy="360040"/>
          </a:xfrm>
          <a:prstGeom prst="borderCallout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汤洁等，</a:t>
            </a:r>
            <a:r>
              <a:rPr lang="en-US" altLang="zh-CN" dirty="0" smtClean="0"/>
              <a:t>2002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8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9839"/>
            <a:ext cx="8229600" cy="438912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69" t="23540" r="11019"/>
          <a:stretch>
            <a:fillRect/>
          </a:stretch>
        </p:blipFill>
        <p:spPr bwMode="auto">
          <a:xfrm>
            <a:off x="0" y="1196752"/>
            <a:ext cx="9144000" cy="49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流程图: 联系 6"/>
          <p:cNvSpPr/>
          <p:nvPr/>
        </p:nvSpPr>
        <p:spPr>
          <a:xfrm>
            <a:off x="4860032" y="2595327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联系 7"/>
          <p:cNvSpPr/>
          <p:nvPr/>
        </p:nvSpPr>
        <p:spPr>
          <a:xfrm>
            <a:off x="5652120" y="4683559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211960" y="4971591"/>
            <a:ext cx="468052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Calibri"/>
                <a:ea typeface="隶书"/>
              </a:rPr>
              <a:t>DX (30.48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/>
                <a:ea typeface="隶书"/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  <a:latin typeface="Calibri"/>
                <a:ea typeface="隶书"/>
              </a:rPr>
              <a:t>N, 91.10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Calibri"/>
                <a:ea typeface="隶书"/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  <a:latin typeface="Calibri"/>
                <a:ea typeface="隶书"/>
              </a:rPr>
              <a:t>E, 4187m) </a:t>
            </a:r>
            <a:endParaRPr lang="zh-CN" altLang="en-US" sz="2400" dirty="0">
              <a:solidFill>
                <a:srgbClr val="FF0000"/>
              </a:solidFill>
              <a:latin typeface="Calibri"/>
              <a:ea typeface="隶书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9832" y="2091271"/>
            <a:ext cx="4032448" cy="432048"/>
          </a:xfrm>
        </p:spPr>
        <p:txBody>
          <a:bodyPr>
            <a:normAutofit fontScale="90000"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NMC(30.77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</a:rPr>
              <a:t>N,90.96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</a:rPr>
              <a:t>E, 4748m )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027375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onstantia"/>
              </a:rPr>
              <a:t>Nam Co Lake</a:t>
            </a:r>
            <a:endParaRPr lang="zh-CN" alt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TextBox 10"/>
          <p:cNvSpPr txBox="1"/>
          <p:nvPr/>
        </p:nvSpPr>
        <p:spPr>
          <a:xfrm rot="20045188">
            <a:off x="2626301" y="3879587"/>
            <a:ext cx="449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err="1" smtClean="0">
                <a:solidFill>
                  <a:srgbClr val="FFFF00"/>
                </a:solidFill>
                <a:latin typeface="Constantia"/>
              </a:rPr>
              <a:t>Nyainqêntanglha</a:t>
            </a:r>
            <a:r>
              <a:rPr lang="en-US" altLang="zh-CN" sz="2400" b="1" dirty="0" smtClean="0">
                <a:solidFill>
                  <a:srgbClr val="FFFF00"/>
                </a:solidFill>
                <a:latin typeface="Constantia"/>
              </a:rPr>
              <a:t> Mountains</a:t>
            </a:r>
            <a:endParaRPr lang="zh-CN" altLang="en-US" sz="2400" b="1" dirty="0">
              <a:solidFill>
                <a:srgbClr val="FFFF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160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Comparison of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variations between DX and NMC</a:t>
            </a:r>
            <a:endParaRPr lang="zh-CN" altLang="en-US" sz="28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l="5239" t="6476" r="4657" b="6928"/>
          <a:stretch>
            <a:fillRect/>
          </a:stretch>
        </p:blipFill>
        <p:spPr bwMode="auto">
          <a:xfrm>
            <a:off x="1259632" y="908720"/>
            <a:ext cx="6408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552" y="5489937"/>
            <a:ext cx="806489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Constantia"/>
              </a:rPr>
              <a:t>Similar day-to-day and week-to-week temporal fluctuations suggest that the sites are experiencing the same regional-scale background patterns in air quality and meteorology.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Constantia"/>
              </a:rPr>
              <a:t>O</a:t>
            </a:r>
            <a:r>
              <a:rPr lang="en-US" altLang="zh-CN" sz="2000" baseline="-25000" dirty="0" smtClean="0">
                <a:solidFill>
                  <a:prstClr val="black"/>
                </a:solidFill>
                <a:latin typeface="Constantia"/>
              </a:rPr>
              <a:t>3-NMC</a:t>
            </a:r>
            <a:r>
              <a:rPr lang="en-US" altLang="zh-CN" sz="2000" dirty="0" smtClean="0">
                <a:solidFill>
                  <a:prstClr val="black"/>
                </a:solidFill>
                <a:latin typeface="Constantia"/>
              </a:rPr>
              <a:t> = (1.02±0.04)*O</a:t>
            </a:r>
            <a:r>
              <a:rPr lang="en-US" altLang="zh-CN" sz="2000" baseline="-25000" dirty="0" smtClean="0">
                <a:solidFill>
                  <a:prstClr val="black"/>
                </a:solidFill>
                <a:latin typeface="Constantia"/>
              </a:rPr>
              <a:t>3-DX</a:t>
            </a:r>
            <a:r>
              <a:rPr lang="en-US" altLang="zh-CN" sz="2000" dirty="0" smtClean="0">
                <a:solidFill>
                  <a:prstClr val="black"/>
                </a:solidFill>
                <a:latin typeface="Constantia"/>
              </a:rPr>
              <a:t> + (11.3±1.7), (R</a:t>
            </a:r>
            <a:r>
              <a:rPr lang="en-US" altLang="zh-CN" sz="2000" baseline="30000" dirty="0" smtClean="0">
                <a:solidFill>
                  <a:prstClr val="black"/>
                </a:solidFill>
                <a:latin typeface="Constantia"/>
              </a:rPr>
              <a:t>2</a:t>
            </a:r>
            <a:r>
              <a:rPr lang="en-US" altLang="zh-CN" sz="2000" dirty="0" smtClean="0">
                <a:solidFill>
                  <a:prstClr val="black"/>
                </a:solidFill>
                <a:latin typeface="Constantia"/>
              </a:rPr>
              <a:t>=0.83, P&lt;0.0001)</a:t>
            </a:r>
            <a:endParaRPr lang="zh-CN" altLang="en-US" sz="2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23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7" y="548680"/>
            <a:ext cx="3909979" cy="1296144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dirty="0" smtClean="0"/>
              <a:t>Diurnal variations of O</a:t>
            </a:r>
            <a:r>
              <a:rPr lang="en-US" altLang="zh-CN" sz="2400" baseline="-25000" dirty="0" smtClean="0"/>
              <a:t>3 </a:t>
            </a:r>
            <a:r>
              <a:rPr lang="en-US" altLang="zh-CN" sz="2400" dirty="0" smtClean="0"/>
              <a:t>at NMC and Mixing layer height at a nearby site </a:t>
            </a:r>
            <a:r>
              <a:rPr lang="en-US" altLang="zh-CN" sz="2400" dirty="0" err="1" smtClean="0"/>
              <a:t>Naqu</a:t>
            </a:r>
            <a:r>
              <a:rPr lang="en-US" altLang="zh-CN" sz="2400" dirty="0" smtClean="0"/>
              <a:t> (~50km away)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30" t="6247" r="4630" b="7544"/>
          <a:stretch>
            <a:fillRect/>
          </a:stretch>
        </p:blipFill>
        <p:spPr bwMode="auto">
          <a:xfrm>
            <a:off x="0" y="2132856"/>
            <a:ext cx="460225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79512" y="6118701"/>
            <a:ext cx="405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Mixing </a:t>
            </a:r>
            <a:r>
              <a:rPr lang="en-US" altLang="zh-CN" dirty="0" smtClean="0"/>
              <a:t>height data from Dr. He </a:t>
            </a:r>
            <a:r>
              <a:rPr lang="en-US" altLang="zh-CN" dirty="0" err="1" smtClean="0"/>
              <a:t>Qianshan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5" name="内容占位符 3"/>
          <p:cNvPicPr>
            <a:picLocks/>
          </p:cNvPicPr>
          <p:nvPr/>
        </p:nvPicPr>
        <p:blipFill>
          <a:blip r:embed="rId3" cstate="print"/>
          <a:srcRect l="47434" t="46783" r="4063" b="7093"/>
          <a:stretch>
            <a:fillRect/>
          </a:stretch>
        </p:blipFill>
        <p:spPr bwMode="auto">
          <a:xfrm>
            <a:off x="4644008" y="2204864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932040" y="692696"/>
            <a:ext cx="3610744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V</a:t>
            </a:r>
            <a:r>
              <a:rPr lang="en-US" altLang="zh-CN" sz="2400" dirty="0" smtClean="0"/>
              <a:t>ertical mixing associated with </a:t>
            </a:r>
            <a:r>
              <a:rPr lang="en-US" altLang="zh-CN" sz="2400" dirty="0" smtClean="0"/>
              <a:t>surface strong </a:t>
            </a:r>
            <a:r>
              <a:rPr lang="en-US" altLang="zh-CN" sz="2400" dirty="0" smtClean="0"/>
              <a:t>wind speeds</a:t>
            </a:r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292080" y="237802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Relationships between surface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and wind speeds at </a:t>
            </a:r>
            <a:r>
              <a:rPr lang="en-US" altLang="zh-CN" sz="2800" dirty="0" err="1" smtClean="0"/>
              <a:t>DangXiong</a:t>
            </a:r>
            <a:r>
              <a:rPr lang="en-US" altLang="zh-CN" sz="2800" dirty="0" smtClean="0"/>
              <a:t> (DX)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 l="4878" t="4149" r="5030" b="6432"/>
          <a:stretch>
            <a:fillRect/>
          </a:stretch>
        </p:blipFill>
        <p:spPr bwMode="auto">
          <a:xfrm>
            <a:off x="107504" y="1484784"/>
            <a:ext cx="87849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4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1216</Words>
  <Application>Microsoft Office PowerPoint</Application>
  <PresentationFormat>全屏显示(4:3)</PresentationFormat>
  <Paragraphs>100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Surface Ozone at different sites in the Tibetan Plateau (TP):  Variations, Comparisons, and Implications</vt:lpstr>
      <vt:lpstr>Ozone observation in Tibetan Plateau (TP)</vt:lpstr>
      <vt:lpstr>Surface ozone datasets (&gt;1year)</vt:lpstr>
      <vt:lpstr>Seasonal variations of ozone at different sites in the Tibetan plateau</vt:lpstr>
      <vt:lpstr>O3 mixing ratio increase with the increase of altitude</vt:lpstr>
      <vt:lpstr>NMC(30.77oN,90.96oE, 4748m )</vt:lpstr>
      <vt:lpstr>Comparison of O3 variations between DX and NMC</vt:lpstr>
      <vt:lpstr>Diurnal variations of O3 at NMC and Mixing layer height at a nearby site Naqu (~50km away)</vt:lpstr>
      <vt:lpstr>Relationships between surface O3 and wind speeds at DangXiong (DX)</vt:lpstr>
      <vt:lpstr>Similar diurnal change of O3 and wind speed at Xianggelila (XGLL)</vt:lpstr>
      <vt:lpstr>Surface O3 at TP has more features of free atmosphere</vt:lpstr>
      <vt:lpstr>Long-term surface ozone trend?</vt:lpstr>
      <vt:lpstr>PowerPoint 演示文稿</vt:lpstr>
      <vt:lpstr>Surface O3 trend at Xianggelila site</vt:lpstr>
      <vt:lpstr>Surface O3 trend at Waliguan site</vt:lpstr>
      <vt:lpstr>Similar long-term trends between WLG and XGLL</vt:lpstr>
      <vt:lpstr>How about the long-term change of surface ozone at urban city in TP</vt:lpstr>
      <vt:lpstr>PowerPoint 演示文稿</vt:lpstr>
      <vt:lpstr>Summer data in 1998 vs. in 2012</vt:lpstr>
      <vt:lpstr>In 1998,</vt:lpstr>
      <vt:lpstr>From 1998 to 2012, O3 behavior has change a lot at urban Lasa</vt:lpstr>
      <vt:lpstr>Frequently occurring of high spikes of O3 </vt:lpstr>
      <vt:lpstr>Summary</vt:lpstr>
      <vt:lpstr>Publications</vt:lpstr>
      <vt:lpstr>PowerPoint 演示文稿</vt:lpstr>
      <vt:lpstr>PowerPoint 演示文稿</vt:lpstr>
      <vt:lpstr>拉萨1998夏季vs.2012年夏季</vt:lpstr>
      <vt:lpstr>PowerPoint 演示文稿</vt:lpstr>
      <vt:lpstr>秋、冬季白天太阳辐射依然强烈，短时的臭氧高值现象出现的频率比夏季更多。这与东部平原地区有显著的差别。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luda</dc:creator>
  <cp:lastModifiedBy>Scarlett7939 Chen</cp:lastModifiedBy>
  <cp:revision>46</cp:revision>
  <dcterms:created xsi:type="dcterms:W3CDTF">2016-01-23T10:32:05Z</dcterms:created>
  <dcterms:modified xsi:type="dcterms:W3CDTF">2016-01-26T02:07:14Z</dcterms:modified>
</cp:coreProperties>
</file>