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75" r:id="rId3"/>
    <p:sldId id="273" r:id="rId4"/>
    <p:sldId id="274" r:id="rId5"/>
    <p:sldId id="290" r:id="rId6"/>
    <p:sldId id="277" r:id="rId7"/>
    <p:sldId id="286" r:id="rId8"/>
    <p:sldId id="278" r:id="rId9"/>
    <p:sldId id="287" r:id="rId10"/>
    <p:sldId id="269" r:id="rId11"/>
    <p:sldId id="270" r:id="rId12"/>
    <p:sldId id="288" r:id="rId13"/>
    <p:sldId id="262" r:id="rId14"/>
    <p:sldId id="263" r:id="rId15"/>
    <p:sldId id="264" r:id="rId16"/>
    <p:sldId id="289" r:id="rId17"/>
    <p:sldId id="258" r:id="rId18"/>
    <p:sldId id="279" r:id="rId19"/>
    <p:sldId id="280" r:id="rId20"/>
    <p:sldId id="291" r:id="rId21"/>
    <p:sldId id="292" r:id="rId22"/>
    <p:sldId id="282" r:id="rId23"/>
    <p:sldId id="283" r:id="rId24"/>
    <p:sldId id="293" r:id="rId25"/>
    <p:sldId id="285" r:id="rId26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8080"/>
    <a:srgbClr val="660066"/>
    <a:srgbClr val="CCFFFF"/>
    <a:srgbClr val="FFFF00"/>
    <a:srgbClr val="0000FF"/>
    <a:srgbClr val="9643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00" autoAdjust="0"/>
    <p:restoredTop sz="94195" autoAdjust="0"/>
  </p:normalViewPr>
  <p:slideViewPr>
    <p:cSldViewPr snapToGrid="0">
      <p:cViewPr>
        <p:scale>
          <a:sx n="70" d="100"/>
          <a:sy n="70" d="100"/>
        </p:scale>
        <p:origin x="1140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I:\&#25968;&#25454;&#20998;&#26512;\&#32593;&#26684;&#21270;&#35745;&#31639;\20150327Result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I:\&#25968;&#25454;&#20998;&#26512;\&#32593;&#26684;&#21270;&#35745;&#31639;\20150327Result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I:\&#25968;&#25454;&#20998;&#26512;\&#32593;&#26684;&#21270;&#35745;&#31639;\20150327Result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I:\&#25968;&#25454;&#20998;&#26512;\&#32593;&#26684;&#21270;&#35745;&#31639;\20150327Result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I:\&#25968;&#25454;&#20998;&#26512;\&#32593;&#26684;&#21270;&#35745;&#31639;\20150327Result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I:\&#25968;&#25454;&#20998;&#26512;\&#32593;&#26684;&#21270;&#35745;&#31639;\20150327Result.xlsx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"/>
          <c:y val="8.0835925637892089E-2"/>
          <c:w val="0.44881934890475766"/>
          <c:h val="0.83832814872421579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1"/>
            <c:bubble3D val="0"/>
            <c:spPr>
              <a:solidFill>
                <a:srgbClr val="7030A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dPt>
            <c:idx val="4"/>
            <c:bubble3D val="0"/>
            <c:spPr>
              <a:solidFill>
                <a:srgbClr val="FFC000"/>
              </a:solidFill>
            </c:spPr>
          </c:dPt>
          <c:cat>
            <c:strRef>
              <c:f>Sheet1!$B$1:$F$1</c:f>
              <c:strCache>
                <c:ptCount val="5"/>
                <c:pt idx="0">
                  <c:v>Local</c:v>
                </c:pt>
                <c:pt idx="1">
                  <c:v>North</c:v>
                </c:pt>
                <c:pt idx="2">
                  <c:v>South</c:v>
                </c:pt>
                <c:pt idx="3">
                  <c:v>Ocean</c:v>
                </c:pt>
                <c:pt idx="4">
                  <c:v>Sea</c:v>
                </c:pt>
              </c:strCache>
            </c:strRef>
          </c:cat>
          <c:val>
            <c:numRef>
              <c:f>Sheet1!$B$28:$F$28</c:f>
              <c:numCache>
                <c:formatCode>0.0%</c:formatCode>
                <c:ptCount val="5"/>
                <c:pt idx="0">
                  <c:v>8.1629418291329955E-2</c:v>
                </c:pt>
                <c:pt idx="1">
                  <c:v>0.32223807259470633</c:v>
                </c:pt>
                <c:pt idx="2">
                  <c:v>2.9957203994293871E-2</c:v>
                </c:pt>
                <c:pt idx="3">
                  <c:v>0.26747503566333775</c:v>
                </c:pt>
                <c:pt idx="4">
                  <c:v>0.29870026945633221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52219941831859951"/>
          <c:y val="7.2250652705254978E-2"/>
          <c:w val="0.47150167838494134"/>
          <c:h val="0.8322159806317817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400"/>
          </a:pPr>
          <a:endParaRPr lang="zh-CN"/>
        </a:p>
      </c:txPr>
    </c:legend>
    <c:plotVisOnly val="1"/>
    <c:dispBlanksAs val="zero"/>
    <c:showDLblsOverMax val="0"/>
  </c:chart>
  <c:spPr>
    <a:noFill/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1"/>
            <c:bubble3D val="0"/>
            <c:spPr>
              <a:solidFill>
                <a:srgbClr val="7030A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dPt>
            <c:idx val="4"/>
            <c:bubble3D val="0"/>
            <c:spPr>
              <a:solidFill>
                <a:srgbClr val="FFC000"/>
              </a:solidFill>
            </c:spPr>
          </c:dPt>
          <c:cat>
            <c:strRef>
              <c:f>Sheet1!$B$1:$F$1</c:f>
              <c:strCache>
                <c:ptCount val="5"/>
                <c:pt idx="0">
                  <c:v>Local</c:v>
                </c:pt>
                <c:pt idx="1">
                  <c:v>North</c:v>
                </c:pt>
                <c:pt idx="2">
                  <c:v>South</c:v>
                </c:pt>
                <c:pt idx="3">
                  <c:v>Ocean</c:v>
                </c:pt>
                <c:pt idx="4">
                  <c:v>Sea</c:v>
                </c:pt>
              </c:strCache>
            </c:strRef>
          </c:cat>
          <c:val>
            <c:numRef>
              <c:f>Sheet1!$B$42:$F$42</c:f>
              <c:numCache>
                <c:formatCode>0.0%</c:formatCode>
                <c:ptCount val="5"/>
                <c:pt idx="0">
                  <c:v>0.31495352405017596</c:v>
                </c:pt>
                <c:pt idx="1">
                  <c:v>0.11271545889360166</c:v>
                </c:pt>
                <c:pt idx="2">
                  <c:v>0.14024005053695537</c:v>
                </c:pt>
                <c:pt idx="3">
                  <c:v>0.18003790271636164</c:v>
                </c:pt>
                <c:pt idx="4">
                  <c:v>0.25205306380290587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noFill/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1"/>
            <c:bubble3D val="0"/>
            <c:spPr>
              <a:solidFill>
                <a:srgbClr val="7030A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dPt>
            <c:idx val="4"/>
            <c:bubble3D val="0"/>
            <c:spPr>
              <a:solidFill>
                <a:srgbClr val="FFC000"/>
              </a:solidFill>
            </c:spPr>
          </c:dPt>
          <c:cat>
            <c:strRef>
              <c:f>Sheet1!$B$1:$F$1</c:f>
              <c:strCache>
                <c:ptCount val="5"/>
                <c:pt idx="0">
                  <c:v>Local</c:v>
                </c:pt>
                <c:pt idx="1">
                  <c:v>North</c:v>
                </c:pt>
                <c:pt idx="2">
                  <c:v>South</c:v>
                </c:pt>
                <c:pt idx="3">
                  <c:v>Ocean</c:v>
                </c:pt>
                <c:pt idx="4">
                  <c:v>Sea</c:v>
                </c:pt>
              </c:strCache>
            </c:strRef>
          </c:cat>
          <c:val>
            <c:numRef>
              <c:f>Sheet1!$B$14:$F$14</c:f>
              <c:numCache>
                <c:formatCode>0.0%</c:formatCode>
                <c:ptCount val="5"/>
                <c:pt idx="0">
                  <c:v>0.17118878839729507</c:v>
                </c:pt>
                <c:pt idx="1">
                  <c:v>0.17672940601319986</c:v>
                </c:pt>
                <c:pt idx="2">
                  <c:v>6.8361443819766984E-2</c:v>
                </c:pt>
                <c:pt idx="3">
                  <c:v>0.25511284934408907</c:v>
                </c:pt>
                <c:pt idx="4">
                  <c:v>0.32860751242565012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noFill/>
    <a:ln>
      <a:noFill/>
    </a:ln>
  </c:sp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1"/>
            <c:bubble3D val="0"/>
            <c:spPr>
              <a:solidFill>
                <a:srgbClr val="7030A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dPt>
            <c:idx val="4"/>
            <c:bubble3D val="0"/>
            <c:spPr>
              <a:solidFill>
                <a:srgbClr val="FFC000"/>
              </a:solidFill>
            </c:spPr>
          </c:dPt>
          <c:cat>
            <c:strRef>
              <c:f>Sheet1!$B$1:$F$1</c:f>
              <c:strCache>
                <c:ptCount val="5"/>
                <c:pt idx="0">
                  <c:v>Local</c:v>
                </c:pt>
                <c:pt idx="1">
                  <c:v>North</c:v>
                </c:pt>
                <c:pt idx="2">
                  <c:v>South</c:v>
                </c:pt>
                <c:pt idx="3">
                  <c:v>Ocean</c:v>
                </c:pt>
                <c:pt idx="4">
                  <c:v>Sea</c:v>
                </c:pt>
              </c:strCache>
            </c:strRef>
          </c:cat>
          <c:val>
            <c:numRef>
              <c:f>Sheet1!$B$56:$F$56</c:f>
              <c:numCache>
                <c:formatCode>0.0%</c:formatCode>
                <c:ptCount val="5"/>
                <c:pt idx="0">
                  <c:v>0.21758143685854545</c:v>
                </c:pt>
                <c:pt idx="1">
                  <c:v>0.20419455600178488</c:v>
                </c:pt>
                <c:pt idx="2">
                  <c:v>0.1136099955377063</c:v>
                </c:pt>
                <c:pt idx="3">
                  <c:v>0.20580098170459621</c:v>
                </c:pt>
                <c:pt idx="4">
                  <c:v>0.25881302989736732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noFill/>
    <a:ln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1"/>
            <c:bubble3D val="0"/>
            <c:spPr>
              <a:solidFill>
                <a:srgbClr val="7030A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dPt>
            <c:idx val="4"/>
            <c:bubble3D val="0"/>
            <c:spPr>
              <a:solidFill>
                <a:srgbClr val="FFC000"/>
              </a:solidFill>
            </c:spPr>
          </c:dPt>
          <c:cat>
            <c:strRef>
              <c:f>Sheet1!$B$1:$F$1</c:f>
              <c:strCache>
                <c:ptCount val="5"/>
                <c:pt idx="0">
                  <c:v>Local</c:v>
                </c:pt>
                <c:pt idx="1">
                  <c:v>North</c:v>
                </c:pt>
                <c:pt idx="2">
                  <c:v>South</c:v>
                </c:pt>
                <c:pt idx="3">
                  <c:v>Ocean</c:v>
                </c:pt>
                <c:pt idx="4">
                  <c:v>Sea</c:v>
                </c:pt>
              </c:strCache>
            </c:strRef>
          </c:cat>
          <c:val>
            <c:numRef>
              <c:f>Sheet1!$B$70:$F$70</c:f>
              <c:numCache>
                <c:formatCode>0.0%</c:formatCode>
                <c:ptCount val="5"/>
                <c:pt idx="0">
                  <c:v>0.11869192931317193</c:v>
                </c:pt>
                <c:pt idx="1">
                  <c:v>0.17562397522317344</c:v>
                </c:pt>
                <c:pt idx="2">
                  <c:v>7.223537985061039E-2</c:v>
                </c:pt>
                <c:pt idx="3">
                  <c:v>0.32127892147932263</c:v>
                </c:pt>
                <c:pt idx="4">
                  <c:v>0.31216979413372198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noFill/>
    <a:ln>
      <a:noFill/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</c:spPr>
          </c:dPt>
          <c:dPt>
            <c:idx val="1"/>
            <c:bubble3D val="0"/>
            <c:spPr>
              <a:solidFill>
                <a:srgbClr val="7030A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00B0F0"/>
              </a:solidFill>
            </c:spPr>
          </c:dPt>
          <c:dPt>
            <c:idx val="4"/>
            <c:bubble3D val="0"/>
            <c:spPr>
              <a:solidFill>
                <a:srgbClr val="FFC000"/>
              </a:solidFill>
            </c:spPr>
          </c:dPt>
          <c:cat>
            <c:strRef>
              <c:f>Sheet1!$B$1:$F$1</c:f>
              <c:strCache>
                <c:ptCount val="5"/>
                <c:pt idx="0">
                  <c:v>Local</c:v>
                </c:pt>
                <c:pt idx="1">
                  <c:v>North</c:v>
                </c:pt>
                <c:pt idx="2">
                  <c:v>South</c:v>
                </c:pt>
                <c:pt idx="3">
                  <c:v>Ocean</c:v>
                </c:pt>
                <c:pt idx="4">
                  <c:v>Sea</c:v>
                </c:pt>
              </c:strCache>
            </c:strRef>
          </c:cat>
          <c:val>
            <c:numRef>
              <c:f>Sheet1!$B$84:$F$84</c:f>
              <c:numCache>
                <c:formatCode>0.0%</c:formatCode>
                <c:ptCount val="5"/>
                <c:pt idx="0">
                  <c:v>0.14745670995670995</c:v>
                </c:pt>
                <c:pt idx="1">
                  <c:v>0.32485569985570056</c:v>
                </c:pt>
                <c:pt idx="2">
                  <c:v>2.9220779220779251E-2</c:v>
                </c:pt>
                <c:pt idx="3">
                  <c:v>0.21554834054834099</c:v>
                </c:pt>
                <c:pt idx="4">
                  <c:v>0.28291847041847074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zero"/>
    <c:showDLblsOverMax val="0"/>
  </c:chart>
  <c:spPr>
    <a:noFill/>
    <a:ln>
      <a:noFill/>
    </a:ln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0D83F-1221-41DD-A141-81F15CAF4097}" type="datetimeFigureOut">
              <a:rPr lang="zh-CN" altLang="en-US" smtClean="0"/>
              <a:t>2016/1/26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6A4E8-9905-4693-A19C-50F95A26438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5008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Font typeface="Arial" panose="020B0604020202020204" pitchFamily="34" charset="0"/>
              <a:buNone/>
            </a:pPr>
            <a:r>
              <a:rPr lang="en-US" altLang="zh-CN" sz="12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Stronger regional synchronization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buClr>
                <a:srgbClr val="FF0000"/>
              </a:buClr>
              <a:buFont typeface="Arial" panose="020B0604020202020204" pitchFamily="34" charset="0"/>
              <a:buNone/>
            </a:pPr>
            <a:r>
              <a:rPr lang="en-US" altLang="zh-CN" sz="1200" b="1" dirty="0" smtClean="0">
                <a:solidFill>
                  <a:srgbClr val="000099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More widely range 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6A4E8-9905-4693-A19C-50F95A264388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8528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2014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年长三角地区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</a:t>
            </a:r>
            <a:r>
              <a:rPr lang="en-US" altLang="zh-CN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年均浓度及最大值浓度分布如图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3-4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所示。上海及江苏东部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</a:t>
            </a:r>
            <a:r>
              <a:rPr lang="en-US" altLang="zh-CN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年均浓度较高，一般在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58-69μg/m</a:t>
            </a:r>
            <a:r>
              <a:rPr lang="en-US" altLang="zh-CN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左右，浙江省浓度相对较低，年均浓度在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54-58μg/m</a:t>
            </a:r>
            <a:r>
              <a:rPr lang="en-US" altLang="zh-CN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左右。安徽省在长三角地区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</a:t>
            </a:r>
            <a:r>
              <a:rPr lang="en-US" altLang="zh-CN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污染水平最低，年均浓度在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46-54μg/m</a:t>
            </a:r>
            <a:r>
              <a:rPr lang="en-US" altLang="zh-CN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左右。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</a:t>
            </a:r>
            <a:r>
              <a:rPr lang="en-US" altLang="zh-CN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年均最大浓度的分布与年均浓度略有不同，长三角地区中部高值浓度较高，一般在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111-126μg/m</a:t>
            </a:r>
            <a:r>
              <a:rPr lang="en-US" altLang="zh-CN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左右，外围浓度逐步降低。上海市东北部浓度相对较低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(107-114μg/m</a:t>
            </a:r>
            <a:r>
              <a:rPr lang="en-US" altLang="zh-CN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，西南部偏高，在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114-126μg/m</a:t>
            </a:r>
            <a:r>
              <a:rPr lang="en-US" altLang="zh-CN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左右。安徽省年均臭氧日最大浓度依然为长三角地区中最低，约在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92-101μg/m</a:t>
            </a:r>
            <a:r>
              <a:rPr lang="en-US" altLang="zh-CN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之间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6A4E8-9905-4693-A19C-50F95A26438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15648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2014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年长三角地区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</a:t>
            </a:r>
            <a:r>
              <a:rPr lang="en-US" altLang="zh-CN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年均浓度及最大值浓度分布如图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3-4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所示。上海及江苏东部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</a:t>
            </a:r>
            <a:r>
              <a:rPr lang="en-US" altLang="zh-CN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年均浓度较高，一般在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58-69μg/m</a:t>
            </a:r>
            <a:r>
              <a:rPr lang="en-US" altLang="zh-CN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左右，浙江省浓度相对较低，年均浓度在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54-58μg/m</a:t>
            </a:r>
            <a:r>
              <a:rPr lang="en-US" altLang="zh-CN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左右。安徽省在长三角地区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</a:t>
            </a:r>
            <a:r>
              <a:rPr lang="en-US" altLang="zh-CN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污染水平最低，年均浓度在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46-54μg/m</a:t>
            </a:r>
            <a:r>
              <a:rPr lang="en-US" altLang="zh-CN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左右。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</a:t>
            </a:r>
            <a:r>
              <a:rPr lang="en-US" altLang="zh-CN" sz="1200" kern="1200" baseline="-25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年均最大浓度的分布与年均浓度略有不同，长三角地区中部高值浓度较高，一般在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111-126μg/m</a:t>
            </a:r>
            <a:r>
              <a:rPr lang="en-US" altLang="zh-CN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左右，外围浓度逐步降低。上海市东北部浓度相对较低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(107-114μg/m</a:t>
            </a:r>
            <a:r>
              <a:rPr lang="en-US" altLang="zh-CN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，西南部偏高，在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114-126μg/m</a:t>
            </a:r>
            <a:r>
              <a:rPr lang="en-US" altLang="zh-CN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左右。安徽省年均臭氧日最大浓度依然为长三角地区中最低，约在</a:t>
            </a:r>
            <a:r>
              <a:rPr lang="en-US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92-101μg/m</a:t>
            </a:r>
            <a:r>
              <a:rPr lang="en-US" altLang="zh-CN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</a:t>
            </a:r>
            <a:r>
              <a:rPr lang="zh-CN" altLang="zh-C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之间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6A4E8-9905-4693-A19C-50F95A26438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029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6A4E8-9905-4693-A19C-50F95A26438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2531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6A4E8-9905-4693-A19C-50F95A26438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35589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zh-CN" altLang="en-US" sz="1200" dirty="0" smtClean="0"/>
              <a:t>江苏总体北低南高的气温梯度较为分明；</a:t>
            </a:r>
            <a:endParaRPr lang="en-US" altLang="zh-CN" sz="1200" dirty="0" smtClean="0"/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p"/>
            </a:pPr>
            <a:r>
              <a:rPr lang="zh-CN" altLang="en-US" sz="1200" dirty="0" smtClean="0"/>
              <a:t>浙江山区较多，气温梯度不分明，城市区域及浙北温度较高；</a:t>
            </a:r>
            <a:endParaRPr lang="en-US" altLang="zh-CN" sz="1200" dirty="0" smtClean="0"/>
          </a:p>
          <a:p>
            <a:pPr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p"/>
            </a:pPr>
            <a:r>
              <a:rPr lang="zh-CN" altLang="en-US" sz="1200" dirty="0" smtClean="0"/>
              <a:t>长三角区域为温度较高的区域；</a:t>
            </a:r>
            <a:endParaRPr lang="en-US" altLang="zh-CN" sz="1200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16A4E8-9905-4693-A19C-50F95A26438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7403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697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86979" name="Rectangle 3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1200" b="1" dirty="0" smtClean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VOCs</a:t>
            </a:r>
            <a:r>
              <a:rPr lang="zh-CN" altLang="en-US" sz="1200" b="1" dirty="0" smtClean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的混合比在空间分布上存在差异</a:t>
            </a:r>
            <a:r>
              <a:rPr lang="zh-CN" altLang="en-US" sz="12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；</a:t>
            </a:r>
            <a:r>
              <a:rPr lang="en-US" altLang="zh-CN" sz="12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AVOCs</a:t>
            </a:r>
            <a:r>
              <a:rPr lang="zh-CN" altLang="en-US" sz="12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在城市地区的混合比大于边界点和区域背景点；</a:t>
            </a:r>
            <a:endParaRPr lang="en-US" altLang="zh-CN" sz="1200" b="1" dirty="0" smtClean="0"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en-US" altLang="zh-CN" sz="12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O-VOC</a:t>
            </a:r>
            <a:r>
              <a:rPr lang="zh-CN" altLang="en-US" sz="12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的混合比为边界点和区域背景点大于城市地区；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None/>
            </a:pPr>
            <a:r>
              <a:rPr lang="zh-CN" altLang="en-US" sz="1200" b="1" dirty="0" smtClean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上海、常州</a:t>
            </a:r>
            <a:r>
              <a:rPr lang="en-US" altLang="zh-CN" sz="1200" b="1" dirty="0" smtClean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VOCs</a:t>
            </a:r>
            <a:r>
              <a:rPr lang="zh-CN" altLang="en-US" sz="1200" b="1" dirty="0" smtClean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体积分数大于大丰、泗洪和临安</a:t>
            </a:r>
            <a:r>
              <a:rPr lang="zh-CN" altLang="en-US" sz="12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；而</a:t>
            </a:r>
            <a:r>
              <a:rPr lang="en-US" altLang="zh-CN" sz="12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OVOC</a:t>
            </a:r>
            <a:r>
              <a:rPr lang="zh-CN" altLang="en-US" sz="12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的混合比则大丰、泗洪和临安大于上海、常州；</a:t>
            </a:r>
            <a:r>
              <a:rPr lang="en-US" altLang="zh-CN" sz="12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x-VOCs</a:t>
            </a:r>
            <a:r>
              <a:rPr lang="zh-CN" altLang="en-US" sz="12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的混合比各点差异不大；</a:t>
            </a:r>
            <a:endParaRPr lang="zh-CN" altLang="en-US" sz="1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16738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00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0051" name="Rectangle 3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zh-CN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634507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93123" name="Rectangle 3"/>
          <p:cNvSpPr>
            <a:spLocks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p"/>
            </a:pPr>
            <a:r>
              <a:rPr lang="en-US" altLang="zh-CN" sz="1200" b="1" dirty="0" smtClean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VOCs</a:t>
            </a:r>
            <a:r>
              <a:rPr lang="zh-CN" altLang="en-US" sz="1200" b="1" dirty="0" smtClean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光化学消耗的排序：上海、常州 </a:t>
            </a:r>
            <a:r>
              <a:rPr lang="en-US" altLang="zh-CN" sz="1200" b="1" dirty="0" smtClean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&gt; </a:t>
            </a:r>
            <a:r>
              <a:rPr lang="zh-CN" altLang="en-US" sz="1200" b="1" dirty="0" smtClean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临安 </a:t>
            </a:r>
            <a:r>
              <a:rPr lang="en-US" altLang="zh-CN" sz="1200" b="1" dirty="0" smtClean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&gt; </a:t>
            </a:r>
            <a:r>
              <a:rPr lang="zh-CN" altLang="en-US" sz="1200" b="1" dirty="0" smtClean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泗洪 </a:t>
            </a:r>
            <a:r>
              <a:rPr lang="en-US" altLang="zh-CN" sz="1200" b="1" dirty="0" smtClean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&gt; </a:t>
            </a:r>
            <a:r>
              <a:rPr lang="zh-CN" altLang="en-US" sz="1200" b="1" dirty="0" smtClean="0">
                <a:solidFill>
                  <a:schemeClr val="hlink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大丰</a:t>
            </a:r>
            <a:r>
              <a:rPr lang="zh-CN" altLang="en-US" sz="12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，说明</a:t>
            </a:r>
            <a:r>
              <a:rPr lang="en-US" altLang="zh-CN" sz="12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VOCs</a:t>
            </a:r>
            <a:r>
              <a:rPr lang="zh-CN" altLang="en-US" sz="12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活性组分光化学消耗较多的在城市地区；臭氧生成潜势较大的是烯烃类物质，</a:t>
            </a:r>
            <a:r>
              <a:rPr lang="en-US" altLang="zh-CN" sz="12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SOA</a:t>
            </a:r>
            <a:r>
              <a:rPr lang="zh-CN" altLang="en-US" sz="12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生成潜势较大的是芳香烃类物质</a:t>
            </a:r>
            <a:r>
              <a:rPr lang="en-US" altLang="zh-CN" sz="12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.</a:t>
            </a:r>
            <a:endParaRPr lang="en-US" altLang="zh-CN" sz="12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22956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32F6-54BC-4DD5-B462-52E2B63CEBE8}" type="datetimeFigureOut">
              <a:rPr lang="zh-CN" altLang="en-US" smtClean="0"/>
              <a:t>2016/1/26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B5B1D-A816-4A74-BAE2-6C7A08E2BC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326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32F6-54BC-4DD5-B462-52E2B63CEBE8}" type="datetimeFigureOut">
              <a:rPr lang="zh-CN" altLang="en-US" smtClean="0"/>
              <a:t>2016/1/26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B5B1D-A816-4A74-BAE2-6C7A08E2BC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2525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32F6-54BC-4DD5-B462-52E2B63CEBE8}" type="datetimeFigureOut">
              <a:rPr lang="zh-CN" altLang="en-US" smtClean="0"/>
              <a:t>2016/1/26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B5B1D-A816-4A74-BAE2-6C7A08E2BC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5940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32F6-54BC-4DD5-B462-52E2B63CEBE8}" type="datetimeFigureOut">
              <a:rPr lang="zh-CN" altLang="en-US" smtClean="0"/>
              <a:t>2016/1/26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B5B1D-A816-4A74-BAE2-6C7A08E2BC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1207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32F6-54BC-4DD5-B462-52E2B63CEBE8}" type="datetimeFigureOut">
              <a:rPr lang="zh-CN" altLang="en-US" smtClean="0"/>
              <a:t>2016/1/26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B5B1D-A816-4A74-BAE2-6C7A08E2BC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3709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32F6-54BC-4DD5-B462-52E2B63CEBE8}" type="datetimeFigureOut">
              <a:rPr lang="zh-CN" altLang="en-US" smtClean="0"/>
              <a:t>2016/1/26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B5B1D-A816-4A74-BAE2-6C7A08E2BC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3383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32F6-54BC-4DD5-B462-52E2B63CEBE8}" type="datetimeFigureOut">
              <a:rPr lang="zh-CN" altLang="en-US" smtClean="0"/>
              <a:t>2016/1/26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B5B1D-A816-4A74-BAE2-6C7A08E2BC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761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32F6-54BC-4DD5-B462-52E2B63CEBE8}" type="datetimeFigureOut">
              <a:rPr lang="zh-CN" altLang="en-US" smtClean="0"/>
              <a:t>2016/1/26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B5B1D-A816-4A74-BAE2-6C7A08E2BC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8998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32F6-54BC-4DD5-B462-52E2B63CEBE8}" type="datetimeFigureOut">
              <a:rPr lang="zh-CN" altLang="en-US" smtClean="0"/>
              <a:t>2016/1/26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B5B1D-A816-4A74-BAE2-6C7A08E2BC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6821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32F6-54BC-4DD5-B462-52E2B63CEBE8}" type="datetimeFigureOut">
              <a:rPr lang="zh-CN" altLang="en-US" smtClean="0"/>
              <a:t>2016/1/26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B5B1D-A816-4A74-BAE2-6C7A08E2BC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9746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D32F6-54BC-4DD5-B462-52E2B63CEBE8}" type="datetimeFigureOut">
              <a:rPr lang="zh-CN" altLang="en-US" smtClean="0"/>
              <a:t>2016/1/26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DB5B1D-A816-4A74-BAE2-6C7A08E2BC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7027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D32F6-54BC-4DD5-B462-52E2B63CEBE8}" type="datetimeFigureOut">
              <a:rPr lang="zh-CN" altLang="en-US" smtClean="0"/>
              <a:t>2016/1/26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B5B1D-A816-4A74-BAE2-6C7A08E2BCA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2588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Relationship Id="rId9" Type="http://schemas.openxmlformats.org/officeDocument/2006/relationships/image" Target="../media/image22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16.emf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Relationship Id="rId9" Type="http://schemas.openxmlformats.org/officeDocument/2006/relationships/image" Target="../media/image28.e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16.emf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Relationship Id="rId9" Type="http://schemas.openxmlformats.org/officeDocument/2006/relationships/image" Target="../media/image3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7" Type="http://schemas.openxmlformats.org/officeDocument/2006/relationships/image" Target="../media/image42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CN" sz="4800" dirty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Ozone  in Yangtze River Delta </a:t>
            </a:r>
            <a:r>
              <a:rPr lang="en-US" altLang="zh-CN" sz="4800" dirty="0" smtClean="0"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rPr>
              <a:t>Region: Status</a:t>
            </a:r>
            <a:endParaRPr lang="zh-CN" altLang="en-US" sz="48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91445" y="3892708"/>
            <a:ext cx="6858000" cy="1655762"/>
          </a:xfrm>
        </p:spPr>
        <p:txBody>
          <a:bodyPr/>
          <a:lstStyle/>
          <a:p>
            <a:r>
              <a:rPr lang="en-US" altLang="zh-CN" dirty="0" err="1" smtClean="0"/>
              <a:t>Shengrong</a:t>
            </a:r>
            <a:r>
              <a:rPr lang="en-US" altLang="zh-CN" dirty="0" smtClean="0"/>
              <a:t> Lou, Li </a:t>
            </a:r>
            <a:r>
              <a:rPr lang="en-US" altLang="zh-CN" dirty="0" err="1" smtClean="0"/>
              <a:t>Li</a:t>
            </a:r>
            <a:r>
              <a:rPr lang="en-US" altLang="zh-CN" dirty="0" smtClean="0"/>
              <a:t>, </a:t>
            </a:r>
            <a:r>
              <a:rPr lang="en-US" altLang="zh-CN" dirty="0" err="1" smtClean="0"/>
              <a:t>Hongli</a:t>
            </a:r>
            <a:r>
              <a:rPr lang="en-US" altLang="zh-CN" dirty="0" smtClean="0"/>
              <a:t> Wang, Qian Wang, </a:t>
            </a:r>
            <a:r>
              <a:rPr lang="en-US" altLang="zh-CN" dirty="0" err="1" smtClean="0"/>
              <a:t>Changhong</a:t>
            </a:r>
            <a:r>
              <a:rPr lang="en-US" altLang="zh-CN" dirty="0" smtClean="0"/>
              <a:t> Chen, </a:t>
            </a:r>
            <a:r>
              <a:rPr lang="en-US" altLang="zh-CN" dirty="0" err="1" smtClean="0"/>
              <a:t>Dongfang</a:t>
            </a:r>
            <a:r>
              <a:rPr lang="en-US" altLang="zh-CN" dirty="0" smtClean="0"/>
              <a:t> Wang</a:t>
            </a:r>
          </a:p>
          <a:p>
            <a:r>
              <a:rPr lang="en-US" altLang="zh-CN" dirty="0" smtClean="0"/>
              <a:t>Shanghai Academy of Environment Sciences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2254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图片 3" descr="http://www.jsmb.gov.cn/picture/0/2014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68" y="1756569"/>
            <a:ext cx="4800600" cy="342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图片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568" y="1891506"/>
            <a:ext cx="3941762" cy="332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24"/>
          <p:cNvSpPr>
            <a:spLocks noChangeArrowheads="1"/>
          </p:cNvSpPr>
          <p:nvPr/>
        </p:nvSpPr>
        <p:spPr bwMode="auto">
          <a:xfrm>
            <a:off x="469718" y="296171"/>
            <a:ext cx="8517460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600" b="1" dirty="0" smtClean="0">
                <a:solidFill>
                  <a:srgbClr val="96430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Annual daylight-hour average special distribution</a:t>
            </a:r>
          </a:p>
          <a:p>
            <a:r>
              <a:rPr lang="en-US" altLang="zh-CN" sz="2600" b="1" dirty="0" smtClean="0">
                <a:solidFill>
                  <a:srgbClr val="96430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in YRD region</a:t>
            </a:r>
          </a:p>
        </p:txBody>
      </p:sp>
      <p:sp>
        <p:nvSpPr>
          <p:cNvPr id="10" name="TextBox 27"/>
          <p:cNvSpPr txBox="1">
            <a:spLocks noChangeArrowheads="1"/>
          </p:cNvSpPr>
          <p:nvPr/>
        </p:nvSpPr>
        <p:spPr bwMode="auto">
          <a:xfrm>
            <a:off x="535701" y="5188128"/>
            <a:ext cx="36541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R="0" lvl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>
                <a:solidFill>
                  <a:srgbClr val="00B0F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r>
              <a:rPr lang="en-US" altLang="zh-CN" dirty="0" smtClean="0">
                <a:solidFill>
                  <a:schemeClr val="tx1"/>
                </a:solidFill>
              </a:rPr>
              <a:t>Northern Part</a:t>
            </a:r>
            <a:br>
              <a:rPr lang="en-US" altLang="zh-CN" dirty="0" smtClean="0">
                <a:solidFill>
                  <a:schemeClr val="tx1"/>
                </a:solidFill>
              </a:rPr>
            </a:br>
            <a:r>
              <a:rPr lang="en-US" altLang="zh-CN" dirty="0" smtClean="0">
                <a:solidFill>
                  <a:schemeClr val="tx1"/>
                </a:solidFill>
              </a:rPr>
              <a:t>(Jiangsu Province)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1" name="TextBox 27"/>
          <p:cNvSpPr txBox="1">
            <a:spLocks noChangeArrowheads="1"/>
          </p:cNvSpPr>
          <p:nvPr/>
        </p:nvSpPr>
        <p:spPr bwMode="auto">
          <a:xfrm>
            <a:off x="5095568" y="5188128"/>
            <a:ext cx="36541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R="0" lvl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>
                <a:solidFill>
                  <a:srgbClr val="00B0F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r>
              <a:rPr lang="en-US" altLang="zh-CN" dirty="0" smtClean="0">
                <a:solidFill>
                  <a:schemeClr val="tx1"/>
                </a:solidFill>
              </a:rPr>
              <a:t>Southern Part</a:t>
            </a:r>
          </a:p>
          <a:p>
            <a:r>
              <a:rPr lang="en-US" altLang="zh-CN" dirty="0" smtClean="0">
                <a:solidFill>
                  <a:schemeClr val="tx1"/>
                </a:solidFill>
              </a:rPr>
              <a:t>(Zhejiang Province)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416913" y="6181967"/>
            <a:ext cx="657026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dirty="0" smtClean="0">
                <a:solidFill>
                  <a:srgbClr val="00B0F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Data from Jiangsu Climate Center &amp; Zhejiang Climate Center</a:t>
            </a:r>
            <a:r>
              <a:rPr lang="zh-CN" altLang="en-US" sz="1600" dirty="0" smtClean="0">
                <a:solidFill>
                  <a:srgbClr val="00B0F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1600" dirty="0" smtClean="0">
                <a:solidFill>
                  <a:srgbClr val="00B0F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Shanghai EMC</a:t>
            </a:r>
            <a:r>
              <a:rPr lang="en-US" altLang="zh-CN" sz="1600" dirty="0">
                <a:solidFill>
                  <a:srgbClr val="00B0F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;</a:t>
            </a:r>
            <a:endParaRPr lang="en-US" altLang="zh-CN" sz="1600" dirty="0" smtClean="0">
              <a:solidFill>
                <a:srgbClr val="00B0F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541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图片 3" descr="http://www.jsmb.gov.cn/picture/0/2014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1557338"/>
            <a:ext cx="5060950" cy="363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图片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288" y="1609725"/>
            <a:ext cx="3814762" cy="325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24"/>
          <p:cNvSpPr>
            <a:spLocks noChangeArrowheads="1"/>
          </p:cNvSpPr>
          <p:nvPr/>
        </p:nvSpPr>
        <p:spPr bwMode="auto">
          <a:xfrm>
            <a:off x="469718" y="296171"/>
            <a:ext cx="8353505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600" b="1" dirty="0" smtClean="0">
                <a:solidFill>
                  <a:srgbClr val="96430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Annual temperature average special distribution</a:t>
            </a:r>
          </a:p>
          <a:p>
            <a:r>
              <a:rPr lang="en-US" altLang="zh-CN" sz="2600" b="1" dirty="0" smtClean="0">
                <a:solidFill>
                  <a:srgbClr val="96430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in YRD region</a:t>
            </a:r>
          </a:p>
        </p:txBody>
      </p:sp>
      <p:sp>
        <p:nvSpPr>
          <p:cNvPr id="9" name="TextBox 27"/>
          <p:cNvSpPr txBox="1">
            <a:spLocks noChangeArrowheads="1"/>
          </p:cNvSpPr>
          <p:nvPr/>
        </p:nvSpPr>
        <p:spPr bwMode="auto">
          <a:xfrm>
            <a:off x="535701" y="5188128"/>
            <a:ext cx="36541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R="0" lvl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>
                <a:solidFill>
                  <a:srgbClr val="00B0F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r>
              <a:rPr lang="en-US" altLang="zh-CN" dirty="0" smtClean="0">
                <a:solidFill>
                  <a:schemeClr val="tx1"/>
                </a:solidFill>
              </a:rPr>
              <a:t>Northern Part</a:t>
            </a:r>
            <a:br>
              <a:rPr lang="en-US" altLang="zh-CN" dirty="0" smtClean="0">
                <a:solidFill>
                  <a:schemeClr val="tx1"/>
                </a:solidFill>
              </a:rPr>
            </a:br>
            <a:r>
              <a:rPr lang="en-US" altLang="zh-CN" dirty="0" smtClean="0">
                <a:solidFill>
                  <a:schemeClr val="tx1"/>
                </a:solidFill>
              </a:rPr>
              <a:t>(Jiangsu Province)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0" name="TextBox 27"/>
          <p:cNvSpPr txBox="1">
            <a:spLocks noChangeArrowheads="1"/>
          </p:cNvSpPr>
          <p:nvPr/>
        </p:nvSpPr>
        <p:spPr bwMode="auto">
          <a:xfrm>
            <a:off x="5095568" y="5188128"/>
            <a:ext cx="365416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R="0" lvl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>
                <a:solidFill>
                  <a:srgbClr val="00B0F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r>
              <a:rPr lang="en-US" altLang="zh-CN" dirty="0" smtClean="0">
                <a:solidFill>
                  <a:schemeClr val="tx1"/>
                </a:solidFill>
              </a:rPr>
              <a:t>Southern Part</a:t>
            </a:r>
          </a:p>
          <a:p>
            <a:r>
              <a:rPr lang="en-US" altLang="zh-CN" dirty="0" smtClean="0">
                <a:solidFill>
                  <a:schemeClr val="tx1"/>
                </a:solidFill>
              </a:rPr>
              <a:t>(Zhejiang Province)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2416913" y="6181967"/>
            <a:ext cx="66191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600" dirty="0" smtClean="0">
                <a:solidFill>
                  <a:srgbClr val="00B0F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Data from Jiangsu Climate Center &amp; Zhejiang Climate Center</a:t>
            </a:r>
            <a:r>
              <a:rPr lang="zh-CN" altLang="en-US" sz="1600" dirty="0" smtClean="0">
                <a:solidFill>
                  <a:srgbClr val="00B0F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、</a:t>
            </a:r>
            <a:r>
              <a:rPr lang="en-US" altLang="zh-CN" sz="1600" dirty="0" smtClean="0">
                <a:solidFill>
                  <a:srgbClr val="00B0F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Shanghai EMC</a:t>
            </a:r>
            <a:r>
              <a:rPr lang="en-US" altLang="zh-CN" sz="1600" dirty="0">
                <a:solidFill>
                  <a:srgbClr val="00B0F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;</a:t>
            </a:r>
            <a:endParaRPr lang="en-US" altLang="zh-CN" sz="1600" dirty="0" smtClean="0">
              <a:solidFill>
                <a:srgbClr val="00B0F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52135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 descr="D:\Documents and Settings\zhaoqb\Application Data\Tencent\Users\15917832\QQ\WinTemp\RichOle\KJSX`%0VK3CGRIW`%5TR$(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60" b="15018"/>
          <a:stretch>
            <a:fillRect/>
          </a:stretch>
        </p:blipFill>
        <p:spPr bwMode="auto">
          <a:xfrm>
            <a:off x="-55563" y="0"/>
            <a:ext cx="92170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图表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0316491"/>
              </p:ext>
            </p:extLst>
          </p:nvPr>
        </p:nvGraphicFramePr>
        <p:xfrm>
          <a:off x="6148004" y="1154385"/>
          <a:ext cx="2770807" cy="1316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图表 10"/>
          <p:cNvGraphicFramePr>
            <a:graphicFrameLocks/>
          </p:cNvGraphicFramePr>
          <p:nvPr/>
        </p:nvGraphicFramePr>
        <p:xfrm>
          <a:off x="4067944" y="3861048"/>
          <a:ext cx="1152128" cy="11096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2" name="图表 11"/>
          <p:cNvGraphicFramePr>
            <a:graphicFrameLocks/>
          </p:cNvGraphicFramePr>
          <p:nvPr/>
        </p:nvGraphicFramePr>
        <p:xfrm>
          <a:off x="4553256" y="2881554"/>
          <a:ext cx="1080120" cy="1094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图表 12"/>
          <p:cNvGraphicFramePr>
            <a:graphicFrameLocks/>
          </p:cNvGraphicFramePr>
          <p:nvPr/>
        </p:nvGraphicFramePr>
        <p:xfrm>
          <a:off x="3779912" y="2178643"/>
          <a:ext cx="1152128" cy="1224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图表 13"/>
          <p:cNvGraphicFramePr>
            <a:graphicFrameLocks/>
          </p:cNvGraphicFramePr>
          <p:nvPr/>
        </p:nvGraphicFramePr>
        <p:xfrm>
          <a:off x="5508104" y="2708920"/>
          <a:ext cx="1100708" cy="1181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5" name="图表 14"/>
          <p:cNvGraphicFramePr>
            <a:graphicFrameLocks/>
          </p:cNvGraphicFramePr>
          <p:nvPr/>
        </p:nvGraphicFramePr>
        <p:xfrm>
          <a:off x="4499678" y="980728"/>
          <a:ext cx="1177479" cy="11816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22537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00" y="0"/>
            <a:ext cx="3635375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8" name="TextBox 6"/>
          <p:cNvSpPr txBox="1">
            <a:spLocks noChangeArrowheads="1"/>
          </p:cNvSpPr>
          <p:nvPr/>
        </p:nvSpPr>
        <p:spPr bwMode="auto">
          <a:xfrm>
            <a:off x="323850" y="3500438"/>
            <a:ext cx="3260725" cy="1200329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50000"/>
              </a:lnSpc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  <a:defRPr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0000FF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1800" b="0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Major </a:t>
            </a:r>
            <a:r>
              <a:rPr lang="en-US" altLang="zh-CN" sz="1800" b="0" dirty="0" err="1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Contributtion</a:t>
            </a:r>
            <a:r>
              <a:rPr lang="en-US" altLang="zh-CN" sz="1800" b="0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: </a:t>
            </a:r>
            <a:endParaRPr lang="en-US" altLang="zh-CN" sz="1800" b="0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1800" b="0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Northern(land), North-East(Sea), South-East(Sea), South(land), Local stable condition</a:t>
            </a:r>
            <a:endParaRPr lang="zh-CN" altLang="en-US" sz="1800" b="0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2540" name="TextBox 42"/>
          <p:cNvSpPr txBox="1">
            <a:spLocks noChangeArrowheads="1"/>
          </p:cNvSpPr>
          <p:nvPr/>
        </p:nvSpPr>
        <p:spPr bwMode="auto">
          <a:xfrm>
            <a:off x="341313" y="5951538"/>
            <a:ext cx="6264275" cy="3683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50000"/>
              </a:lnSpc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  <a:defRPr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0000FF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1800" b="0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Local </a:t>
            </a:r>
            <a:r>
              <a:rPr lang="en-US" altLang="zh-CN" sz="1800" b="0" dirty="0" err="1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meteological</a:t>
            </a:r>
            <a:r>
              <a:rPr lang="en-US" altLang="zh-CN" sz="1800" b="0" dirty="0" smtClean="0">
                <a:solidFill>
                  <a:schemeClr val="bg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 stable condition is critical to AQ in Core Area </a:t>
            </a:r>
            <a:endParaRPr lang="zh-CN" altLang="en-US" sz="1800" b="0" dirty="0">
              <a:solidFill>
                <a:schemeClr val="bg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2541" name="TextBox 15"/>
          <p:cNvSpPr txBox="1">
            <a:spLocks noChangeArrowheads="1"/>
          </p:cNvSpPr>
          <p:nvPr/>
        </p:nvSpPr>
        <p:spPr bwMode="auto">
          <a:xfrm>
            <a:off x="2887800" y="6385328"/>
            <a:ext cx="6256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50000"/>
              </a:lnSpc>
              <a:spcBef>
                <a:spcPct val="20000"/>
              </a:spcBef>
              <a:buClr>
                <a:srgbClr val="0000FF"/>
              </a:buClr>
              <a:buFont typeface="Wingdings" panose="05000000000000000000" pitchFamily="2" charset="2"/>
              <a:buChar char="Ø"/>
              <a:defRPr sz="2400" b="1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150000"/>
              </a:lnSpc>
              <a:spcBef>
                <a:spcPct val="20000"/>
              </a:spcBef>
              <a:buClr>
                <a:srgbClr val="0000FF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150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zh-CN" sz="1800" dirty="0" smtClean="0">
                <a:solidFill>
                  <a:srgbClr val="FFFF00"/>
                </a:solidFill>
              </a:rPr>
              <a:t>Base on data analysis of 2006-2014 by Shang</a:t>
            </a:r>
            <a:r>
              <a:rPr lang="zh-CN" altLang="en-US" sz="1800" dirty="0" smtClean="0">
                <a:solidFill>
                  <a:srgbClr val="FFFF00"/>
                </a:solidFill>
              </a:rPr>
              <a:t>还 </a:t>
            </a:r>
            <a:r>
              <a:rPr lang="en-US" altLang="zh-CN" sz="1800" dirty="0" smtClean="0">
                <a:solidFill>
                  <a:srgbClr val="FFFF00"/>
                </a:solidFill>
              </a:rPr>
              <a:t>EMC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buFontTx/>
              <a:buNone/>
            </a:pPr>
            <a:endParaRPr lang="zh-CN" altLang="en-US" sz="1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00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5954" name="Rectangle 2"/>
          <p:cNvSpPr>
            <a:spLocks noChangeArrowheads="1"/>
          </p:cNvSpPr>
          <p:nvPr/>
        </p:nvSpPr>
        <p:spPr bwMode="auto">
          <a:xfrm>
            <a:off x="1" y="592562"/>
            <a:ext cx="9144000" cy="56728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 sz="1350"/>
          </a:p>
        </p:txBody>
      </p:sp>
      <p:pic>
        <p:nvPicPr>
          <p:cNvPr id="268595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975" y="2057221"/>
            <a:ext cx="2588756" cy="3257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sp>
        <p:nvSpPr>
          <p:cNvPr id="2685964" name="Line 12"/>
          <p:cNvSpPr>
            <a:spLocks noChangeShapeType="1"/>
          </p:cNvSpPr>
          <p:nvPr/>
        </p:nvSpPr>
        <p:spPr bwMode="auto">
          <a:xfrm flipH="1" flipV="1">
            <a:off x="5487114" y="3771945"/>
            <a:ext cx="971677" cy="57157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350"/>
          </a:p>
        </p:txBody>
      </p:sp>
      <p:grpSp>
        <p:nvGrpSpPr>
          <p:cNvPr id="2685971" name="Group 19"/>
          <p:cNvGrpSpPr>
            <a:grpSpLocks/>
          </p:cNvGrpSpPr>
          <p:nvPr/>
        </p:nvGrpSpPr>
        <p:grpSpPr bwMode="auto">
          <a:xfrm>
            <a:off x="1943354" y="4057732"/>
            <a:ext cx="2628052" cy="743047"/>
            <a:chOff x="1632" y="2910"/>
            <a:chExt cx="2207" cy="624"/>
          </a:xfrm>
        </p:grpSpPr>
        <p:sp>
          <p:nvSpPr>
            <p:cNvPr id="2685972" name="Line 20"/>
            <p:cNvSpPr>
              <a:spLocks noChangeShapeType="1"/>
            </p:cNvSpPr>
            <p:nvPr/>
          </p:nvSpPr>
          <p:spPr bwMode="auto">
            <a:xfrm>
              <a:off x="2304" y="2910"/>
              <a:ext cx="15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1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2685973" name="Line 21"/>
            <p:cNvSpPr>
              <a:spLocks noChangeShapeType="1"/>
            </p:cNvSpPr>
            <p:nvPr/>
          </p:nvSpPr>
          <p:spPr bwMode="auto">
            <a:xfrm flipH="1">
              <a:off x="1632" y="2910"/>
              <a:ext cx="672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1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</p:grpSp>
      <p:sp>
        <p:nvSpPr>
          <p:cNvPr id="2685974" name="Line 22"/>
          <p:cNvSpPr>
            <a:spLocks noChangeShapeType="1"/>
          </p:cNvSpPr>
          <p:nvPr/>
        </p:nvSpPr>
        <p:spPr bwMode="auto">
          <a:xfrm flipV="1">
            <a:off x="4801226" y="3500447"/>
            <a:ext cx="171472" cy="114314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2685975" name="Line 23"/>
          <p:cNvSpPr>
            <a:spLocks noChangeShapeType="1"/>
          </p:cNvSpPr>
          <p:nvPr/>
        </p:nvSpPr>
        <p:spPr bwMode="auto">
          <a:xfrm>
            <a:off x="2171983" y="2171536"/>
            <a:ext cx="2057668" cy="62873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2685976" name="Line 24"/>
          <p:cNvSpPr>
            <a:spLocks noChangeShapeType="1"/>
          </p:cNvSpPr>
          <p:nvPr/>
        </p:nvSpPr>
        <p:spPr bwMode="auto">
          <a:xfrm flipH="1">
            <a:off x="5201328" y="2514481"/>
            <a:ext cx="1200306" cy="285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2685982" name="Rectangle 30"/>
          <p:cNvSpPr>
            <a:spLocks noChangeArrowheads="1"/>
          </p:cNvSpPr>
          <p:nvPr/>
        </p:nvSpPr>
        <p:spPr bwMode="auto">
          <a:xfrm>
            <a:off x="6576011" y="492989"/>
            <a:ext cx="1995892" cy="40011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hlink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Measured VOCs</a:t>
            </a:r>
            <a:endParaRPr lang="en-US" altLang="zh-CN" sz="20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2685984" name="Picture 3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093" y="3924365"/>
            <a:ext cx="3599728" cy="2341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pic>
        <p:nvPicPr>
          <p:cNvPr id="2685985" name="Picture 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557" y="3924365"/>
            <a:ext cx="3600919" cy="2341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pic>
        <p:nvPicPr>
          <p:cNvPr id="2685986" name="Picture 3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87" y="3888641"/>
            <a:ext cx="3600919" cy="2341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pic>
        <p:nvPicPr>
          <p:cNvPr id="2685987" name="Picture 3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992" y="1169364"/>
            <a:ext cx="3600919" cy="2341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pic>
        <p:nvPicPr>
          <p:cNvPr id="2685988" name="Picture 3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978" y="744982"/>
            <a:ext cx="3600920" cy="2341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pic>
        <p:nvPicPr>
          <p:cNvPr id="2685990" name="Picture 3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685" y="456813"/>
            <a:ext cx="4152250" cy="2700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sp>
        <p:nvSpPr>
          <p:cNvPr id="18" name="TextBox 27"/>
          <p:cNvSpPr txBox="1">
            <a:spLocks noChangeArrowheads="1"/>
          </p:cNvSpPr>
          <p:nvPr/>
        </p:nvSpPr>
        <p:spPr bwMode="auto">
          <a:xfrm>
            <a:off x="352565" y="6261032"/>
            <a:ext cx="8219338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R="0" lvl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>
                <a:solidFill>
                  <a:srgbClr val="00B0F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r>
              <a:rPr lang="en-US" altLang="zh-CN" dirty="0" smtClean="0">
                <a:solidFill>
                  <a:srgbClr val="0000FF"/>
                </a:solidFill>
              </a:rPr>
              <a:t>Alkane</a:t>
            </a:r>
            <a:r>
              <a:rPr lang="en-US" altLang="zh-CN" dirty="0" smtClean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Alkene</a:t>
            </a:r>
            <a:r>
              <a:rPr lang="en-US" altLang="zh-CN" dirty="0" smtClean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rgbClr val="FFFF00"/>
                </a:solidFill>
              </a:rPr>
              <a:t>Aromatics</a:t>
            </a:r>
            <a:r>
              <a:rPr lang="en-US" altLang="zh-CN" dirty="0" smtClean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rgbClr val="CCFFFF"/>
                </a:solidFill>
              </a:rPr>
              <a:t>Acetylene</a:t>
            </a:r>
            <a:r>
              <a:rPr lang="en-US" altLang="zh-CN" dirty="0" smtClean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rgbClr val="660066"/>
                </a:solidFill>
              </a:rPr>
              <a:t>OVOC</a:t>
            </a:r>
            <a:r>
              <a:rPr lang="en-US" altLang="zh-CN" dirty="0" smtClean="0">
                <a:solidFill>
                  <a:schemeClr val="tx1"/>
                </a:solidFill>
              </a:rPr>
              <a:t> </a:t>
            </a:r>
            <a:r>
              <a:rPr lang="en-US" altLang="zh-CN" dirty="0" err="1" smtClean="0">
                <a:solidFill>
                  <a:srgbClr val="FF8080"/>
                </a:solidFill>
              </a:rPr>
              <a:t>Haloalkane</a:t>
            </a:r>
            <a:r>
              <a:rPr lang="en-US" altLang="zh-CN" dirty="0" smtClean="0">
                <a:solidFill>
                  <a:schemeClr val="tx1"/>
                </a:solidFill>
              </a:rPr>
              <a:t>  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21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9026" name="Rectangle 2"/>
          <p:cNvSpPr>
            <a:spLocks noChangeArrowheads="1"/>
          </p:cNvSpPr>
          <p:nvPr/>
        </p:nvSpPr>
        <p:spPr bwMode="auto">
          <a:xfrm>
            <a:off x="1" y="592562"/>
            <a:ext cx="9144000" cy="56728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 sz="1350"/>
          </a:p>
        </p:txBody>
      </p:sp>
      <p:pic>
        <p:nvPicPr>
          <p:cNvPr id="2689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975" y="2057221"/>
            <a:ext cx="2588756" cy="3257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sp>
        <p:nvSpPr>
          <p:cNvPr id="2689028" name="Line 4"/>
          <p:cNvSpPr>
            <a:spLocks noChangeShapeType="1"/>
          </p:cNvSpPr>
          <p:nvPr/>
        </p:nvSpPr>
        <p:spPr bwMode="auto">
          <a:xfrm flipH="1" flipV="1">
            <a:off x="5487114" y="3771945"/>
            <a:ext cx="971677" cy="57157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350"/>
          </a:p>
        </p:txBody>
      </p:sp>
      <p:grpSp>
        <p:nvGrpSpPr>
          <p:cNvPr id="2689029" name="Group 5"/>
          <p:cNvGrpSpPr>
            <a:grpSpLocks/>
          </p:cNvGrpSpPr>
          <p:nvPr/>
        </p:nvGrpSpPr>
        <p:grpSpPr bwMode="auto">
          <a:xfrm>
            <a:off x="1943354" y="4057732"/>
            <a:ext cx="2628052" cy="743047"/>
            <a:chOff x="1632" y="2910"/>
            <a:chExt cx="2207" cy="624"/>
          </a:xfrm>
        </p:grpSpPr>
        <p:sp>
          <p:nvSpPr>
            <p:cNvPr id="2689030" name="Line 6"/>
            <p:cNvSpPr>
              <a:spLocks noChangeShapeType="1"/>
            </p:cNvSpPr>
            <p:nvPr/>
          </p:nvSpPr>
          <p:spPr bwMode="auto">
            <a:xfrm>
              <a:off x="2304" y="2910"/>
              <a:ext cx="15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1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2689031" name="Line 7"/>
            <p:cNvSpPr>
              <a:spLocks noChangeShapeType="1"/>
            </p:cNvSpPr>
            <p:nvPr/>
          </p:nvSpPr>
          <p:spPr bwMode="auto">
            <a:xfrm flipH="1">
              <a:off x="1632" y="2910"/>
              <a:ext cx="672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1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</p:grpSp>
      <p:sp>
        <p:nvSpPr>
          <p:cNvPr id="2689032" name="Line 8"/>
          <p:cNvSpPr>
            <a:spLocks noChangeShapeType="1"/>
          </p:cNvSpPr>
          <p:nvPr/>
        </p:nvSpPr>
        <p:spPr bwMode="auto">
          <a:xfrm flipV="1">
            <a:off x="4801226" y="3500447"/>
            <a:ext cx="171472" cy="114314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2689033" name="Line 9"/>
          <p:cNvSpPr>
            <a:spLocks noChangeShapeType="1"/>
          </p:cNvSpPr>
          <p:nvPr/>
        </p:nvSpPr>
        <p:spPr bwMode="auto">
          <a:xfrm>
            <a:off x="2171983" y="2171536"/>
            <a:ext cx="2057668" cy="62873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2689034" name="Line 10"/>
          <p:cNvSpPr>
            <a:spLocks noChangeShapeType="1"/>
          </p:cNvSpPr>
          <p:nvPr/>
        </p:nvSpPr>
        <p:spPr bwMode="auto">
          <a:xfrm flipH="1">
            <a:off x="5201328" y="2514481"/>
            <a:ext cx="1200306" cy="285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350"/>
          </a:p>
        </p:txBody>
      </p:sp>
      <p:pic>
        <p:nvPicPr>
          <p:cNvPr id="2689042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284" y="3925556"/>
            <a:ext cx="3598537" cy="2339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pic>
        <p:nvPicPr>
          <p:cNvPr id="2689044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558" y="3925556"/>
            <a:ext cx="3598537" cy="2339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pic>
        <p:nvPicPr>
          <p:cNvPr id="2689046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405" y="3889833"/>
            <a:ext cx="3598537" cy="2339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pic>
        <p:nvPicPr>
          <p:cNvPr id="2689048" name="Picture 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081" y="1182594"/>
            <a:ext cx="3600919" cy="2341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pic>
        <p:nvPicPr>
          <p:cNvPr id="2689050" name="Picture 2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978" y="744982"/>
            <a:ext cx="3600920" cy="2341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pic>
        <p:nvPicPr>
          <p:cNvPr id="2689051" name="Picture 2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4685" y="456813"/>
            <a:ext cx="4152250" cy="2700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sp>
        <p:nvSpPr>
          <p:cNvPr id="18" name="Rectangle 30"/>
          <p:cNvSpPr>
            <a:spLocks noChangeArrowheads="1"/>
          </p:cNvSpPr>
          <p:nvPr/>
        </p:nvSpPr>
        <p:spPr bwMode="auto">
          <a:xfrm>
            <a:off x="6011778" y="487468"/>
            <a:ext cx="2663523" cy="40011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hlink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OFP Calculated VOCs</a:t>
            </a:r>
            <a:endParaRPr lang="en-US" altLang="zh-CN" sz="20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9" name="TextBox 27"/>
          <p:cNvSpPr txBox="1">
            <a:spLocks noChangeArrowheads="1"/>
          </p:cNvSpPr>
          <p:nvPr/>
        </p:nvSpPr>
        <p:spPr bwMode="auto">
          <a:xfrm>
            <a:off x="352565" y="6261032"/>
            <a:ext cx="8219338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R="0" lvl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>
                <a:solidFill>
                  <a:srgbClr val="00B0F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r>
              <a:rPr lang="en-US" altLang="zh-CN" dirty="0" smtClean="0">
                <a:solidFill>
                  <a:srgbClr val="0000FF"/>
                </a:solidFill>
              </a:rPr>
              <a:t>Alkane</a:t>
            </a:r>
            <a:r>
              <a:rPr lang="en-US" altLang="zh-CN" dirty="0" smtClean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Alkene</a:t>
            </a:r>
            <a:r>
              <a:rPr lang="en-US" altLang="zh-CN" dirty="0" smtClean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rgbClr val="FFFF00"/>
                </a:solidFill>
              </a:rPr>
              <a:t>Aromatics</a:t>
            </a:r>
            <a:r>
              <a:rPr lang="en-US" altLang="zh-CN" dirty="0" smtClean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rgbClr val="CCFFFF"/>
                </a:solidFill>
              </a:rPr>
              <a:t>Acetylene</a:t>
            </a:r>
            <a:r>
              <a:rPr lang="en-US" altLang="zh-CN" dirty="0" smtClean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rgbClr val="660066"/>
                </a:solidFill>
              </a:rPr>
              <a:t>OVOC</a:t>
            </a:r>
            <a:r>
              <a:rPr lang="en-US" altLang="zh-CN" dirty="0" smtClean="0">
                <a:solidFill>
                  <a:schemeClr val="tx1"/>
                </a:solidFill>
              </a:rPr>
              <a:t> </a:t>
            </a:r>
            <a:r>
              <a:rPr lang="en-US" altLang="zh-CN" dirty="0" err="1" smtClean="0">
                <a:solidFill>
                  <a:srgbClr val="FF8080"/>
                </a:solidFill>
              </a:rPr>
              <a:t>Haloalkane</a:t>
            </a:r>
            <a:r>
              <a:rPr lang="en-US" altLang="zh-CN" dirty="0" smtClean="0">
                <a:solidFill>
                  <a:schemeClr val="tx1"/>
                </a:solidFill>
              </a:rPr>
              <a:t>  </a:t>
            </a:r>
            <a:endParaRPr lang="zh-CN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63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2098" name="Rectangle 2"/>
          <p:cNvSpPr>
            <a:spLocks noChangeArrowheads="1"/>
          </p:cNvSpPr>
          <p:nvPr/>
        </p:nvSpPr>
        <p:spPr bwMode="auto">
          <a:xfrm>
            <a:off x="1" y="592562"/>
            <a:ext cx="9144000" cy="56728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 sz="1350"/>
          </a:p>
        </p:txBody>
      </p:sp>
      <p:pic>
        <p:nvPicPr>
          <p:cNvPr id="2692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975" y="2057221"/>
            <a:ext cx="2588756" cy="3257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sp>
        <p:nvSpPr>
          <p:cNvPr id="2692100" name="Line 4"/>
          <p:cNvSpPr>
            <a:spLocks noChangeShapeType="1"/>
          </p:cNvSpPr>
          <p:nvPr/>
        </p:nvSpPr>
        <p:spPr bwMode="auto">
          <a:xfrm flipH="1" flipV="1">
            <a:off x="5487114" y="3771945"/>
            <a:ext cx="971677" cy="57157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350"/>
          </a:p>
        </p:txBody>
      </p:sp>
      <p:grpSp>
        <p:nvGrpSpPr>
          <p:cNvPr id="2692101" name="Group 5"/>
          <p:cNvGrpSpPr>
            <a:grpSpLocks/>
          </p:cNvGrpSpPr>
          <p:nvPr/>
        </p:nvGrpSpPr>
        <p:grpSpPr bwMode="auto">
          <a:xfrm>
            <a:off x="1943354" y="4057732"/>
            <a:ext cx="2628052" cy="743047"/>
            <a:chOff x="1632" y="2910"/>
            <a:chExt cx="2207" cy="624"/>
          </a:xfrm>
        </p:grpSpPr>
        <p:sp>
          <p:nvSpPr>
            <p:cNvPr id="2692102" name="Line 6"/>
            <p:cNvSpPr>
              <a:spLocks noChangeShapeType="1"/>
            </p:cNvSpPr>
            <p:nvPr/>
          </p:nvSpPr>
          <p:spPr bwMode="auto">
            <a:xfrm>
              <a:off x="2304" y="2910"/>
              <a:ext cx="153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1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  <p:sp>
          <p:nvSpPr>
            <p:cNvPr id="2692103" name="Line 7"/>
            <p:cNvSpPr>
              <a:spLocks noChangeShapeType="1"/>
            </p:cNvSpPr>
            <p:nvPr/>
          </p:nvSpPr>
          <p:spPr bwMode="auto">
            <a:xfrm flipH="1">
              <a:off x="1632" y="2910"/>
              <a:ext cx="672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17961" dir="2700000" algn="ctr" rotWithShape="0">
                      <a:schemeClr val="tx1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 sz="1350"/>
            </a:p>
          </p:txBody>
        </p:sp>
      </p:grpSp>
      <p:sp>
        <p:nvSpPr>
          <p:cNvPr id="2692104" name="Line 8"/>
          <p:cNvSpPr>
            <a:spLocks noChangeShapeType="1"/>
          </p:cNvSpPr>
          <p:nvPr/>
        </p:nvSpPr>
        <p:spPr bwMode="auto">
          <a:xfrm flipV="1">
            <a:off x="4801226" y="3500447"/>
            <a:ext cx="171472" cy="114314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2692105" name="Line 9"/>
          <p:cNvSpPr>
            <a:spLocks noChangeShapeType="1"/>
          </p:cNvSpPr>
          <p:nvPr/>
        </p:nvSpPr>
        <p:spPr bwMode="auto">
          <a:xfrm>
            <a:off x="2171983" y="2171536"/>
            <a:ext cx="2057668" cy="62873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2692106" name="Line 10"/>
          <p:cNvSpPr>
            <a:spLocks noChangeShapeType="1"/>
          </p:cNvSpPr>
          <p:nvPr/>
        </p:nvSpPr>
        <p:spPr bwMode="auto">
          <a:xfrm flipH="1">
            <a:off x="5201328" y="2514481"/>
            <a:ext cx="1200306" cy="285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tx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350"/>
          </a:p>
        </p:txBody>
      </p:sp>
      <p:pic>
        <p:nvPicPr>
          <p:cNvPr id="2692117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639" y="456813"/>
            <a:ext cx="4152250" cy="2700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92119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405" y="744982"/>
            <a:ext cx="3598537" cy="2341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pic>
        <p:nvPicPr>
          <p:cNvPr id="2692121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956" y="1022434"/>
            <a:ext cx="3598537" cy="233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pic>
        <p:nvPicPr>
          <p:cNvPr id="2692123" name="Picture 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6978" y="3896978"/>
            <a:ext cx="3598538" cy="2339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pic>
        <p:nvPicPr>
          <p:cNvPr id="2692125" name="Picture 2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558" y="3925556"/>
            <a:ext cx="3598537" cy="2339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pic>
        <p:nvPicPr>
          <p:cNvPr id="2692127" name="Picture 3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284" y="3925556"/>
            <a:ext cx="3598537" cy="2339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accent1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</p:pic>
      <p:sp>
        <p:nvSpPr>
          <p:cNvPr id="18" name="TextBox 27"/>
          <p:cNvSpPr txBox="1">
            <a:spLocks noChangeArrowheads="1"/>
          </p:cNvSpPr>
          <p:nvPr/>
        </p:nvSpPr>
        <p:spPr bwMode="auto">
          <a:xfrm>
            <a:off x="352565" y="6261032"/>
            <a:ext cx="8219338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R="0" lvl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>
                <a:solidFill>
                  <a:srgbClr val="00B0F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r>
              <a:rPr lang="en-US" altLang="zh-CN" dirty="0" smtClean="0">
                <a:solidFill>
                  <a:srgbClr val="0000FF"/>
                </a:solidFill>
              </a:rPr>
              <a:t>Alkane</a:t>
            </a:r>
            <a:r>
              <a:rPr lang="en-US" altLang="zh-CN" dirty="0" smtClean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rgbClr val="FF0000"/>
                </a:solidFill>
              </a:rPr>
              <a:t>Alkene</a:t>
            </a:r>
            <a:r>
              <a:rPr lang="en-US" altLang="zh-CN" dirty="0" smtClean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rgbClr val="FFFF00"/>
                </a:solidFill>
              </a:rPr>
              <a:t>Aromatics</a:t>
            </a:r>
            <a:r>
              <a:rPr lang="en-US" altLang="zh-CN" dirty="0" smtClean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rgbClr val="CCFFFF"/>
                </a:solidFill>
              </a:rPr>
              <a:t>Acetylene</a:t>
            </a:r>
            <a:r>
              <a:rPr lang="en-US" altLang="zh-CN" dirty="0" smtClean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rgbClr val="660066"/>
                </a:solidFill>
              </a:rPr>
              <a:t>OVOC</a:t>
            </a:r>
            <a:r>
              <a:rPr lang="en-US" altLang="zh-CN" dirty="0" smtClean="0">
                <a:solidFill>
                  <a:schemeClr val="tx1"/>
                </a:solidFill>
              </a:rPr>
              <a:t> </a:t>
            </a:r>
            <a:r>
              <a:rPr lang="en-US" altLang="zh-CN" dirty="0" err="1" smtClean="0">
                <a:solidFill>
                  <a:srgbClr val="FF8080"/>
                </a:solidFill>
              </a:rPr>
              <a:t>Haloalkane</a:t>
            </a:r>
            <a:r>
              <a:rPr lang="en-US" altLang="zh-CN" dirty="0" smtClean="0">
                <a:solidFill>
                  <a:schemeClr val="tx1"/>
                </a:solidFill>
              </a:rPr>
              <a:t>  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19" name="Rectangle 30"/>
          <p:cNvSpPr>
            <a:spLocks noChangeArrowheads="1"/>
          </p:cNvSpPr>
          <p:nvPr/>
        </p:nvSpPr>
        <p:spPr bwMode="auto">
          <a:xfrm>
            <a:off x="6458791" y="487468"/>
            <a:ext cx="2216510" cy="40011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hlink">
                      <a:gamma/>
                      <a:shade val="60000"/>
                      <a:invGamma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Consumed VOCs</a:t>
            </a:r>
            <a:endParaRPr lang="en-US" altLang="zh-CN" sz="2000" b="1" dirty="0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5353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4"/>
          <p:cNvSpPr>
            <a:spLocks noChangeArrowheads="1"/>
          </p:cNvSpPr>
          <p:nvPr/>
        </p:nvSpPr>
        <p:spPr bwMode="auto">
          <a:xfrm>
            <a:off x="469718" y="296171"/>
            <a:ext cx="204934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 b="1" dirty="0">
                <a:solidFill>
                  <a:srgbClr val="96430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CONTENTS</a:t>
            </a:r>
            <a:endParaRPr lang="zh-CN" altLang="en-US" sz="2600" b="1" dirty="0">
              <a:solidFill>
                <a:srgbClr val="96430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2290051" y="1673959"/>
            <a:ext cx="42615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2800" b="1" dirty="0" smtClean="0"/>
              <a:t>YRD Region Background</a:t>
            </a:r>
            <a:endParaRPr lang="zh-CN" altLang="en-US" sz="2800" b="1" dirty="0"/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2269011" y="2723765"/>
            <a:ext cx="5105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800" b="1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 sz="2400"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 sz="2400"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 sz="2400"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 sz="2400"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/>
              <a:t>Ozone Pollution Status in YRD</a:t>
            </a:r>
            <a:endParaRPr lang="zh-CN" altLang="en-US" dirty="0"/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2290051" y="3802917"/>
            <a:ext cx="6019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800" b="1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 sz="2400"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 sz="2400"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 sz="2400"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 sz="2400"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Ozone in megacity of YRD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1396621" y="2384971"/>
            <a:ext cx="6048375" cy="0"/>
          </a:xfrm>
          <a:prstGeom prst="line">
            <a:avLst/>
          </a:prstGeom>
          <a:ln w="15875">
            <a:solidFill>
              <a:srgbClr val="99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396621" y="3467646"/>
            <a:ext cx="6048375" cy="0"/>
          </a:xfrm>
          <a:prstGeom prst="line">
            <a:avLst/>
          </a:prstGeom>
          <a:ln w="15875">
            <a:solidFill>
              <a:srgbClr val="99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396621" y="4526508"/>
            <a:ext cx="6048375" cy="0"/>
          </a:xfrm>
          <a:prstGeom prst="line">
            <a:avLst/>
          </a:prstGeom>
          <a:ln w="15875">
            <a:solidFill>
              <a:srgbClr val="99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1777621" y="1859508"/>
            <a:ext cx="215900" cy="215900"/>
          </a:xfrm>
          <a:prstGeom prst="rect">
            <a:avLst/>
          </a:prstGeom>
          <a:solidFill>
            <a:srgbClr val="9643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777621" y="2926308"/>
            <a:ext cx="215900" cy="215900"/>
          </a:xfrm>
          <a:prstGeom prst="rect">
            <a:avLst/>
          </a:prstGeom>
          <a:solidFill>
            <a:srgbClr val="9643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777621" y="3993108"/>
            <a:ext cx="215900" cy="215900"/>
          </a:xfrm>
          <a:prstGeom prst="rect">
            <a:avLst/>
          </a:prstGeom>
          <a:solidFill>
            <a:srgbClr val="9643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1396621" y="5585369"/>
            <a:ext cx="6048375" cy="0"/>
          </a:xfrm>
          <a:prstGeom prst="line">
            <a:avLst/>
          </a:prstGeom>
          <a:ln w="15875">
            <a:solidFill>
              <a:srgbClr val="99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1777621" y="5051969"/>
            <a:ext cx="215900" cy="215900"/>
          </a:xfrm>
          <a:prstGeom prst="rect">
            <a:avLst/>
          </a:prstGeom>
          <a:solidFill>
            <a:srgbClr val="9643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2290051" y="4861777"/>
            <a:ext cx="6019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800" b="1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 sz="2400"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 sz="2400"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 sz="2400"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 sz="2400"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014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49" t="19152" r="9098" b="21282"/>
          <a:stretch/>
        </p:blipFill>
        <p:spPr bwMode="auto">
          <a:xfrm>
            <a:off x="3166280" y="809084"/>
            <a:ext cx="5097441" cy="28348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矩形 24"/>
          <p:cNvSpPr>
            <a:spLocks noChangeArrowheads="1"/>
          </p:cNvSpPr>
          <p:nvPr/>
        </p:nvSpPr>
        <p:spPr bwMode="auto">
          <a:xfrm>
            <a:off x="469718" y="296171"/>
            <a:ext cx="547547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 b="1" dirty="0" smtClean="0">
                <a:solidFill>
                  <a:srgbClr val="96430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Annual trend of O</a:t>
            </a:r>
            <a:r>
              <a:rPr lang="en-US" altLang="zh-CN" sz="2600" b="1" baseline="-25000" dirty="0" smtClean="0">
                <a:solidFill>
                  <a:srgbClr val="96430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</a:t>
            </a:r>
            <a:r>
              <a:rPr lang="en-US" altLang="zh-CN" sz="2600" b="1" dirty="0" smtClean="0">
                <a:solidFill>
                  <a:srgbClr val="96430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in Shanghai</a:t>
            </a:r>
            <a:endParaRPr lang="zh-CN" altLang="en-US" sz="2600" b="1" dirty="0">
              <a:solidFill>
                <a:srgbClr val="96430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11" name="TextBox 27"/>
          <p:cNvSpPr txBox="1">
            <a:spLocks noChangeArrowheads="1"/>
          </p:cNvSpPr>
          <p:nvPr/>
        </p:nvSpPr>
        <p:spPr bwMode="auto">
          <a:xfrm>
            <a:off x="299119" y="1646534"/>
            <a:ext cx="286716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R="0" lvl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>
                <a:solidFill>
                  <a:srgbClr val="00B0F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r>
              <a:rPr lang="en-US" altLang="zh-CN" b="1" dirty="0" smtClean="0">
                <a:solidFill>
                  <a:srgbClr val="FF0000"/>
                </a:solidFill>
              </a:rPr>
              <a:t>Slightly Increase</a:t>
            </a: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 on </a:t>
            </a:r>
            <a:r>
              <a:rPr lang="en-US" altLang="zh-CN" b="1" dirty="0" err="1" smtClean="0">
                <a:solidFill>
                  <a:srgbClr val="FF0000"/>
                </a:solidFill>
              </a:rPr>
              <a:t>urbansite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13" name="图片 1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382" y="3766783"/>
            <a:ext cx="4974610" cy="2722729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14" name="TextBox 27"/>
          <p:cNvSpPr txBox="1">
            <a:spLocks noChangeArrowheads="1"/>
          </p:cNvSpPr>
          <p:nvPr/>
        </p:nvSpPr>
        <p:spPr bwMode="auto">
          <a:xfrm>
            <a:off x="5820771" y="4480718"/>
            <a:ext cx="286716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R="0" lvl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>
                <a:solidFill>
                  <a:srgbClr val="00B0F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r>
              <a:rPr lang="en-US" altLang="zh-CN" b="1" dirty="0" smtClean="0">
                <a:solidFill>
                  <a:srgbClr val="FF0000"/>
                </a:solidFill>
              </a:rPr>
              <a:t>Ozone Diurnal Cycle</a:t>
            </a:r>
          </a:p>
          <a:p>
            <a:r>
              <a:rPr lang="en-US" altLang="zh-CN" b="1" dirty="0" smtClean="0">
                <a:solidFill>
                  <a:srgbClr val="FF0000"/>
                </a:solidFill>
              </a:rPr>
              <a:t>In </a:t>
            </a:r>
            <a:r>
              <a:rPr lang="en-US" altLang="zh-CN" b="1" dirty="0" err="1" smtClean="0">
                <a:solidFill>
                  <a:srgbClr val="FF0000"/>
                </a:solidFill>
              </a:rPr>
              <a:t>shanghia</a:t>
            </a:r>
            <a:r>
              <a:rPr lang="en-US" altLang="zh-CN" b="1" dirty="0" smtClean="0">
                <a:solidFill>
                  <a:srgbClr val="FF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8906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1056589" y="1197757"/>
            <a:ext cx="3452859" cy="5203043"/>
            <a:chOff x="1056589" y="1197757"/>
            <a:chExt cx="3452859" cy="5203043"/>
          </a:xfrm>
        </p:grpSpPr>
        <p:pic>
          <p:nvPicPr>
            <p:cNvPr id="4" name="图片 3"/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0872" y="1197757"/>
              <a:ext cx="2982320" cy="16273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图片 4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33700" y="2883466"/>
              <a:ext cx="3275748" cy="187656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图片 5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589" y="4760033"/>
              <a:ext cx="3227672" cy="164076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矩形 24"/>
          <p:cNvSpPr>
            <a:spLocks noChangeArrowheads="1"/>
          </p:cNvSpPr>
          <p:nvPr/>
        </p:nvSpPr>
        <p:spPr bwMode="auto">
          <a:xfrm>
            <a:off x="469718" y="296171"/>
            <a:ext cx="567706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600" b="1" dirty="0" smtClean="0">
                <a:solidFill>
                  <a:srgbClr val="96430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O</a:t>
            </a:r>
            <a:r>
              <a:rPr lang="en-US" altLang="zh-CN" sz="2600" b="1" baseline="-25000" dirty="0" smtClean="0">
                <a:solidFill>
                  <a:srgbClr val="96430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</a:t>
            </a:r>
            <a:r>
              <a:rPr lang="en-US" altLang="zh-CN" sz="2600" b="1" dirty="0" smtClean="0">
                <a:solidFill>
                  <a:srgbClr val="96430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/NOx/VOCs Trend in Shanghai</a:t>
            </a:r>
          </a:p>
        </p:txBody>
      </p:sp>
      <p:pic>
        <p:nvPicPr>
          <p:cNvPr id="9" name="图片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181" y="4613716"/>
            <a:ext cx="2933780" cy="18898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图片 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766" y="1036458"/>
            <a:ext cx="2868464" cy="1788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内容占位符 5"/>
          <p:cNvPicPr>
            <a:picLocks noGrp="1"/>
          </p:cNvPicPr>
          <p:nvPr>
            <p:ph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766" y="2825087"/>
            <a:ext cx="2995195" cy="19379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2171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79"/>
          <a:stretch>
            <a:fillRect/>
          </a:stretch>
        </p:blipFill>
        <p:spPr bwMode="auto">
          <a:xfrm>
            <a:off x="197205" y="1269244"/>
            <a:ext cx="8687488" cy="3706718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6" name="矩形 24"/>
          <p:cNvSpPr>
            <a:spLocks noChangeArrowheads="1"/>
          </p:cNvSpPr>
          <p:nvPr/>
        </p:nvSpPr>
        <p:spPr bwMode="auto">
          <a:xfrm>
            <a:off x="469718" y="296171"/>
            <a:ext cx="547547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 b="1" dirty="0" smtClean="0">
                <a:solidFill>
                  <a:srgbClr val="96430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Annual trend of O</a:t>
            </a:r>
            <a:r>
              <a:rPr lang="en-US" altLang="zh-CN" sz="2600" b="1" baseline="-25000" dirty="0" smtClean="0">
                <a:solidFill>
                  <a:srgbClr val="96430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</a:t>
            </a:r>
            <a:r>
              <a:rPr lang="en-US" altLang="zh-CN" sz="2600" b="1" dirty="0" smtClean="0">
                <a:solidFill>
                  <a:srgbClr val="96430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in Shanghai</a:t>
            </a:r>
            <a:endParaRPr lang="zh-CN" altLang="en-US" sz="2600" b="1" dirty="0">
              <a:solidFill>
                <a:srgbClr val="96430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710943" y="5225759"/>
            <a:ext cx="80713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 smtClean="0">
                <a:latin typeface="Calibri" panose="020F0502020204030204" pitchFamily="34" charset="0"/>
                <a:ea typeface="宋体" panose="02010600030101010101" pitchFamily="2" charset="-122"/>
              </a:rPr>
              <a:t>Land-Sea Breeze effect cause the high ozone in late afternoon.</a:t>
            </a:r>
            <a:endParaRPr lang="zh-CN" altLang="en-US" sz="24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076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4"/>
          <p:cNvSpPr>
            <a:spLocks noChangeArrowheads="1"/>
          </p:cNvSpPr>
          <p:nvPr/>
        </p:nvSpPr>
        <p:spPr bwMode="auto">
          <a:xfrm>
            <a:off x="469718" y="296171"/>
            <a:ext cx="204934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 b="1" dirty="0">
                <a:solidFill>
                  <a:srgbClr val="96430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CONTENTS</a:t>
            </a:r>
            <a:endParaRPr lang="zh-CN" altLang="en-US" sz="2600" b="1" dirty="0">
              <a:solidFill>
                <a:srgbClr val="96430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2290051" y="1673959"/>
            <a:ext cx="42615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2800" b="1" dirty="0" smtClean="0">
                <a:solidFill>
                  <a:schemeClr val="accent1">
                    <a:lumMod val="75000"/>
                  </a:schemeClr>
                </a:solidFill>
              </a:rPr>
              <a:t>YRD Region Background</a:t>
            </a:r>
            <a:endParaRPr lang="zh-CN" alt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2269011" y="2723765"/>
            <a:ext cx="5105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800" b="1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 sz="2400"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 sz="2400"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 sz="2400"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 sz="2400"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/>
              <a:t>Ozone Pollution Status in YRD</a:t>
            </a:r>
            <a:endParaRPr lang="zh-CN" altLang="en-US" dirty="0"/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2290051" y="3802917"/>
            <a:ext cx="6019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800" b="1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 sz="2400"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 sz="2400"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 sz="2400"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 sz="2400"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/>
              <a:t>Ozone in megacity of YRD</a:t>
            </a:r>
            <a:endParaRPr lang="zh-CN" altLang="en-US" dirty="0"/>
          </a:p>
        </p:txBody>
      </p:sp>
      <p:cxnSp>
        <p:nvCxnSpPr>
          <p:cNvPr id="11" name="直接连接符 10"/>
          <p:cNvCxnSpPr/>
          <p:nvPr/>
        </p:nvCxnSpPr>
        <p:spPr>
          <a:xfrm>
            <a:off x="1396621" y="2384971"/>
            <a:ext cx="6048375" cy="0"/>
          </a:xfrm>
          <a:prstGeom prst="line">
            <a:avLst/>
          </a:prstGeom>
          <a:ln w="15875">
            <a:solidFill>
              <a:srgbClr val="99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396621" y="3467646"/>
            <a:ext cx="6048375" cy="0"/>
          </a:xfrm>
          <a:prstGeom prst="line">
            <a:avLst/>
          </a:prstGeom>
          <a:ln w="15875">
            <a:solidFill>
              <a:srgbClr val="99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396621" y="4526508"/>
            <a:ext cx="6048375" cy="0"/>
          </a:xfrm>
          <a:prstGeom prst="line">
            <a:avLst/>
          </a:prstGeom>
          <a:ln w="15875">
            <a:solidFill>
              <a:srgbClr val="99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1777621" y="1859508"/>
            <a:ext cx="215900" cy="215900"/>
          </a:xfrm>
          <a:prstGeom prst="rect">
            <a:avLst/>
          </a:prstGeom>
          <a:solidFill>
            <a:srgbClr val="9643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777621" y="2926308"/>
            <a:ext cx="215900" cy="215900"/>
          </a:xfrm>
          <a:prstGeom prst="rect">
            <a:avLst/>
          </a:prstGeom>
          <a:solidFill>
            <a:srgbClr val="9643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777621" y="3993108"/>
            <a:ext cx="215900" cy="215900"/>
          </a:xfrm>
          <a:prstGeom prst="rect">
            <a:avLst/>
          </a:prstGeom>
          <a:solidFill>
            <a:srgbClr val="9643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396621" y="5585369"/>
            <a:ext cx="6048375" cy="0"/>
          </a:xfrm>
          <a:prstGeom prst="line">
            <a:avLst/>
          </a:prstGeom>
          <a:ln w="15875">
            <a:solidFill>
              <a:srgbClr val="99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1777621" y="5051969"/>
            <a:ext cx="215900" cy="215900"/>
          </a:xfrm>
          <a:prstGeom prst="rect">
            <a:avLst/>
          </a:prstGeom>
          <a:solidFill>
            <a:srgbClr val="9643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21" name="TextBox 4"/>
          <p:cNvSpPr txBox="1">
            <a:spLocks noChangeArrowheads="1"/>
          </p:cNvSpPr>
          <p:nvPr/>
        </p:nvSpPr>
        <p:spPr bwMode="auto">
          <a:xfrm>
            <a:off x="2290051" y="4861777"/>
            <a:ext cx="6019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800" b="1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 sz="2400"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 sz="2400"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 sz="2400"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 sz="2400"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4537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4"/>
          <p:cNvSpPr>
            <a:spLocks noChangeArrowheads="1"/>
          </p:cNvSpPr>
          <p:nvPr/>
        </p:nvSpPr>
        <p:spPr bwMode="auto">
          <a:xfrm>
            <a:off x="469718" y="296171"/>
            <a:ext cx="406470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 b="1" dirty="0" smtClean="0">
                <a:solidFill>
                  <a:srgbClr val="96430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O</a:t>
            </a:r>
            <a:r>
              <a:rPr lang="en-US" altLang="zh-CN" sz="2600" b="1" baseline="-25000" dirty="0" smtClean="0">
                <a:solidFill>
                  <a:srgbClr val="96430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</a:t>
            </a:r>
            <a:r>
              <a:rPr lang="en-US" altLang="zh-CN" sz="2600" b="1" dirty="0" smtClean="0">
                <a:solidFill>
                  <a:srgbClr val="96430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&amp; VOCs in Shanghai</a:t>
            </a:r>
            <a:endParaRPr lang="zh-CN" altLang="en-US" sz="2600" b="1" dirty="0">
              <a:solidFill>
                <a:srgbClr val="96430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204" y="1017495"/>
            <a:ext cx="7002432" cy="47896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7672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89" y="1300228"/>
            <a:ext cx="7582461" cy="41588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矩形 24"/>
          <p:cNvSpPr>
            <a:spLocks noChangeArrowheads="1"/>
          </p:cNvSpPr>
          <p:nvPr/>
        </p:nvSpPr>
        <p:spPr bwMode="auto">
          <a:xfrm>
            <a:off x="469718" y="296171"/>
            <a:ext cx="406470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 b="1" dirty="0" smtClean="0">
                <a:solidFill>
                  <a:srgbClr val="96430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O</a:t>
            </a:r>
            <a:r>
              <a:rPr lang="en-US" altLang="zh-CN" sz="2600" b="1" baseline="-25000" dirty="0" smtClean="0">
                <a:solidFill>
                  <a:srgbClr val="96430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</a:t>
            </a:r>
            <a:r>
              <a:rPr lang="en-US" altLang="zh-CN" sz="2600" b="1" dirty="0" smtClean="0">
                <a:solidFill>
                  <a:srgbClr val="96430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&amp; VOCs in Shanghai</a:t>
            </a:r>
            <a:endParaRPr lang="zh-CN" altLang="en-US" sz="2600" b="1" dirty="0">
              <a:solidFill>
                <a:srgbClr val="96430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4693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661" y="2159811"/>
            <a:ext cx="4218742" cy="2732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图片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545" y="2055294"/>
            <a:ext cx="4090965" cy="275554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矩形 24"/>
          <p:cNvSpPr>
            <a:spLocks noChangeArrowheads="1"/>
          </p:cNvSpPr>
          <p:nvPr/>
        </p:nvSpPr>
        <p:spPr bwMode="auto">
          <a:xfrm>
            <a:off x="469718" y="296171"/>
            <a:ext cx="4064702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 b="1" dirty="0" smtClean="0">
                <a:solidFill>
                  <a:srgbClr val="96430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O</a:t>
            </a:r>
            <a:r>
              <a:rPr lang="en-US" altLang="zh-CN" sz="2600" b="1" baseline="-25000" dirty="0" smtClean="0">
                <a:solidFill>
                  <a:srgbClr val="96430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</a:t>
            </a:r>
            <a:r>
              <a:rPr lang="en-US" altLang="zh-CN" sz="2600" b="1" dirty="0" smtClean="0">
                <a:solidFill>
                  <a:srgbClr val="96430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&amp; VOCs in Shanghai</a:t>
            </a:r>
            <a:endParaRPr lang="zh-CN" altLang="en-US" sz="2600" b="1" dirty="0">
              <a:solidFill>
                <a:srgbClr val="96430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69718" y="1539685"/>
            <a:ext cx="35881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 smtClean="0">
                <a:latin typeface="Calibri" panose="020F0502020204030204" pitchFamily="34" charset="0"/>
                <a:ea typeface="宋体" panose="02010600030101010101" pitchFamily="2" charset="-122"/>
              </a:rPr>
              <a:t>VOC Reactivity Distribution</a:t>
            </a:r>
            <a:endParaRPr lang="zh-CN" altLang="en-US" sz="24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4873396" y="1328814"/>
            <a:ext cx="358810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 smtClean="0">
                <a:latin typeface="Calibri" panose="020F0502020204030204" pitchFamily="34" charset="0"/>
                <a:ea typeface="宋体" panose="02010600030101010101" pitchFamily="2" charset="-122"/>
              </a:rPr>
              <a:t>Ozone Formation Potential</a:t>
            </a:r>
          </a:p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 smtClean="0">
                <a:latin typeface="Calibri" panose="020F0502020204030204" pitchFamily="34" charset="0"/>
                <a:ea typeface="宋体" panose="02010600030101010101" pitchFamily="2" charset="-122"/>
              </a:rPr>
              <a:t>calculation</a:t>
            </a:r>
            <a:endParaRPr lang="zh-CN" altLang="en-US" sz="24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6994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03" y="1018871"/>
            <a:ext cx="7724632" cy="478825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矩形 24"/>
          <p:cNvSpPr>
            <a:spLocks noChangeArrowheads="1"/>
          </p:cNvSpPr>
          <p:nvPr/>
        </p:nvSpPr>
        <p:spPr bwMode="auto">
          <a:xfrm>
            <a:off x="469718" y="296171"/>
            <a:ext cx="390203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 b="1" dirty="0" smtClean="0">
                <a:solidFill>
                  <a:srgbClr val="96430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O</a:t>
            </a:r>
            <a:r>
              <a:rPr lang="en-US" altLang="zh-CN" sz="2600" b="1" baseline="-25000" dirty="0" smtClean="0">
                <a:solidFill>
                  <a:srgbClr val="96430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3</a:t>
            </a:r>
            <a:r>
              <a:rPr lang="en-US" altLang="zh-CN" sz="2600" b="1" dirty="0" smtClean="0">
                <a:solidFill>
                  <a:srgbClr val="96430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 Source in Shanghai</a:t>
            </a:r>
            <a:endParaRPr lang="zh-CN" altLang="en-US" sz="2600" b="1" dirty="0">
              <a:solidFill>
                <a:srgbClr val="96430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2060812" y="5145206"/>
            <a:ext cx="13716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/>
              <a:t>Vehicle</a:t>
            </a:r>
            <a:endParaRPr lang="zh-CN" altLang="en-US" sz="2400" dirty="0"/>
          </a:p>
        </p:txBody>
      </p:sp>
      <p:sp>
        <p:nvSpPr>
          <p:cNvPr id="7" name="文本框 6"/>
          <p:cNvSpPr txBox="1"/>
          <p:nvPr/>
        </p:nvSpPr>
        <p:spPr>
          <a:xfrm>
            <a:off x="3584811" y="5145205"/>
            <a:ext cx="139662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/>
              <a:t>Petrol Ind.</a:t>
            </a:r>
            <a:endParaRPr lang="zh-CN" altLang="en-US" sz="2400" dirty="0"/>
          </a:p>
        </p:txBody>
      </p:sp>
      <p:sp>
        <p:nvSpPr>
          <p:cNvPr id="8" name="文本框 7"/>
          <p:cNvSpPr txBox="1"/>
          <p:nvPr/>
        </p:nvSpPr>
        <p:spPr>
          <a:xfrm>
            <a:off x="5133831" y="5145204"/>
            <a:ext cx="139662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/>
              <a:t>Oil</a:t>
            </a:r>
            <a:endParaRPr lang="zh-CN" altLang="en-US" sz="2400" dirty="0"/>
          </a:p>
        </p:txBody>
      </p:sp>
      <p:sp>
        <p:nvSpPr>
          <p:cNvPr id="9" name="文本框 8"/>
          <p:cNvSpPr txBox="1"/>
          <p:nvPr/>
        </p:nvSpPr>
        <p:spPr>
          <a:xfrm>
            <a:off x="6682851" y="5145203"/>
            <a:ext cx="139662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 smtClean="0"/>
              <a:t>Solvent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9689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24"/>
          <p:cNvSpPr>
            <a:spLocks noChangeArrowheads="1"/>
          </p:cNvSpPr>
          <p:nvPr/>
        </p:nvSpPr>
        <p:spPr bwMode="auto">
          <a:xfrm>
            <a:off x="469718" y="296171"/>
            <a:ext cx="1793953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 b="1" dirty="0" smtClean="0">
                <a:solidFill>
                  <a:srgbClr val="96430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Summary</a:t>
            </a:r>
            <a:endParaRPr lang="zh-CN" altLang="en-US" sz="2600" b="1" dirty="0">
              <a:solidFill>
                <a:srgbClr val="96430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69240" y="1692323"/>
            <a:ext cx="69535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O</a:t>
            </a:r>
            <a:r>
              <a:rPr lang="en-US" altLang="zh-CN" sz="2800" baseline="-25000" dirty="0" smtClean="0"/>
              <a:t>3</a:t>
            </a:r>
            <a:r>
              <a:rPr lang="en-US" altLang="zh-CN" sz="2800" dirty="0" smtClean="0"/>
              <a:t> become the air quality problem in YRD;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Anthropological VOCs is the main source of O</a:t>
            </a:r>
            <a:r>
              <a:rPr lang="en-US" altLang="zh-CN" sz="2800" baseline="-25000" dirty="0" smtClean="0"/>
              <a:t>3</a:t>
            </a:r>
            <a:r>
              <a:rPr lang="en-US" altLang="zh-CN" sz="2800" dirty="0" smtClean="0"/>
              <a:t> in cities;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CN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dirty="0" smtClean="0"/>
              <a:t>More than 60% VOCs are consumed in O</a:t>
            </a:r>
            <a:r>
              <a:rPr lang="en-US" altLang="zh-CN" sz="2800" baseline="-25000" dirty="0" smtClean="0"/>
              <a:t>3</a:t>
            </a:r>
            <a:r>
              <a:rPr lang="en-US" altLang="zh-CN" sz="2800" dirty="0" smtClean="0"/>
              <a:t> formation process. </a:t>
            </a:r>
          </a:p>
          <a:p>
            <a:endParaRPr lang="en-US" altLang="zh-CN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28568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2" descr="蓝天白云-外滩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-247247" y="2425581"/>
            <a:ext cx="6249987" cy="10545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77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57536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24" descr="C:\Users\linda\Desktop\京津冀、珠三角边界\图1-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" r="2612"/>
          <a:stretch>
            <a:fillRect/>
          </a:stretch>
        </p:blipFill>
        <p:spPr bwMode="auto">
          <a:xfrm>
            <a:off x="342773" y="1286146"/>
            <a:ext cx="6311102" cy="4343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文本框 8"/>
          <p:cNvSpPr txBox="1"/>
          <p:nvPr/>
        </p:nvSpPr>
        <p:spPr>
          <a:xfrm>
            <a:off x="4243663" y="3088592"/>
            <a:ext cx="2242922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Beijing-</a:t>
            </a:r>
            <a:r>
              <a:rPr lang="en-US" altLang="zh-CN" dirty="0" err="1" smtClean="0"/>
              <a:t>Tianjing</a:t>
            </a:r>
            <a:r>
              <a:rPr lang="en-US" altLang="zh-CN" dirty="0" smtClean="0"/>
              <a:t>-Hebei</a:t>
            </a:r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627848" y="5541059"/>
            <a:ext cx="335931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The Pearl River Delta Region(PRD)</a:t>
            </a:r>
            <a:endParaRPr lang="zh-CN" altLang="en-US" dirty="0"/>
          </a:p>
        </p:txBody>
      </p:sp>
      <p:sp>
        <p:nvSpPr>
          <p:cNvPr id="13" name="文本框 12"/>
          <p:cNvSpPr txBox="1"/>
          <p:nvPr/>
        </p:nvSpPr>
        <p:spPr>
          <a:xfrm>
            <a:off x="4553791" y="5585381"/>
            <a:ext cx="3865587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The </a:t>
            </a:r>
            <a:r>
              <a:rPr lang="zh-CN" altLang="en-US" dirty="0" smtClean="0">
                <a:solidFill>
                  <a:srgbClr val="FF0000"/>
                </a:solidFill>
              </a:rPr>
              <a:t>Yangtze </a:t>
            </a:r>
            <a:r>
              <a:rPr lang="zh-CN" altLang="en-US" dirty="0">
                <a:solidFill>
                  <a:srgbClr val="FF0000"/>
                </a:solidFill>
              </a:rPr>
              <a:t>River </a:t>
            </a:r>
            <a:r>
              <a:rPr lang="zh-CN" altLang="en-US" dirty="0" smtClean="0">
                <a:solidFill>
                  <a:srgbClr val="FF0000"/>
                </a:solidFill>
              </a:rPr>
              <a:t>Delta </a:t>
            </a:r>
            <a:r>
              <a:rPr lang="en-US" altLang="zh-CN" dirty="0" smtClean="0">
                <a:solidFill>
                  <a:srgbClr val="FF0000"/>
                </a:solidFill>
              </a:rPr>
              <a:t>Region(YRD</a:t>
            </a:r>
            <a:r>
              <a:rPr lang="en-US" altLang="zh-CN" dirty="0" smtClean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en-US" altLang="zh-CN" dirty="0" smtClean="0">
                <a:solidFill>
                  <a:srgbClr val="FF0000"/>
                </a:solidFill>
              </a:rPr>
              <a:t>One of the largest city clusters 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24"/>
          <p:cNvSpPr>
            <a:spLocks noChangeArrowheads="1"/>
          </p:cNvSpPr>
          <p:nvPr/>
        </p:nvSpPr>
        <p:spPr bwMode="auto">
          <a:xfrm>
            <a:off x="469718" y="296171"/>
            <a:ext cx="457958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 b="1" dirty="0" smtClean="0">
                <a:solidFill>
                  <a:srgbClr val="96430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Yangze River Delta Region</a:t>
            </a:r>
            <a:endParaRPr lang="zh-CN" altLang="en-US" sz="2600" b="1" dirty="0">
              <a:solidFill>
                <a:srgbClr val="96430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6262929" y="1637224"/>
            <a:ext cx="3003901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lvl="1"/>
            <a:r>
              <a:rPr lang="en-US" altLang="zh-CN" sz="2400" dirty="0" smtClean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YRD Data:</a:t>
            </a:r>
          </a:p>
          <a:p>
            <a:pPr marL="0" lvl="1"/>
            <a:r>
              <a:rPr lang="en-US" altLang="zh-CN" sz="2400" dirty="0" smtClean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Land 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area: 3.5</a:t>
            </a:r>
            <a:r>
              <a:rPr lang="en-US" altLang="zh-CN" sz="2400" dirty="0" smtClean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%</a:t>
            </a:r>
            <a:endParaRPr lang="en-US" altLang="zh-CN" sz="2400" dirty="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marL="0" lvl="1"/>
            <a:r>
              <a:rPr lang="en-US" altLang="zh-CN" sz="2400" dirty="0" err="1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Polulation</a:t>
            </a:r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: 16.1%</a:t>
            </a:r>
          </a:p>
          <a:p>
            <a:pPr marL="0" lvl="1"/>
            <a:r>
              <a:rPr lang="en-US" altLang="zh-CN" sz="24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National GDP: 24.3</a:t>
            </a:r>
            <a:r>
              <a:rPr lang="en-US" altLang="zh-CN" sz="2400" dirty="0" smtClean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%</a:t>
            </a:r>
          </a:p>
          <a:p>
            <a:pPr marL="0" lvl="1"/>
            <a:endParaRPr lang="en-US" altLang="zh-CN" sz="2400" dirty="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  <a:p>
            <a:pPr marL="0" lvl="1"/>
            <a:r>
              <a:rPr lang="en-US" altLang="zh-CN" sz="2400" dirty="0" smtClean="0">
                <a:solidFill>
                  <a:srgbClr val="00B0F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Coal Consumption: </a:t>
            </a:r>
          </a:p>
          <a:p>
            <a:pPr marL="0" lvl="1"/>
            <a:r>
              <a:rPr lang="en-US" altLang="zh-CN" sz="2400" dirty="0" smtClean="0">
                <a:solidFill>
                  <a:srgbClr val="00B0F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           17.7%</a:t>
            </a:r>
          </a:p>
          <a:p>
            <a:pPr marL="0" lvl="1"/>
            <a:r>
              <a:rPr lang="en-US" altLang="zh-CN" sz="2400" dirty="0" smtClean="0">
                <a:solidFill>
                  <a:srgbClr val="00B0F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Power generation(T):                   </a:t>
            </a:r>
          </a:p>
          <a:p>
            <a:pPr marL="0" lvl="1"/>
            <a:r>
              <a:rPr lang="en-US" altLang="zh-CN" sz="2400" dirty="0">
                <a:solidFill>
                  <a:srgbClr val="00B0F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2400" dirty="0" smtClean="0">
                <a:solidFill>
                  <a:srgbClr val="00B0F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          22.1%</a:t>
            </a:r>
          </a:p>
          <a:p>
            <a:pPr marL="0" lvl="1"/>
            <a:r>
              <a:rPr lang="en-US" altLang="zh-CN" sz="2400" dirty="0" smtClean="0">
                <a:solidFill>
                  <a:srgbClr val="00B0F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Car </a:t>
            </a:r>
            <a:r>
              <a:rPr lang="en-US" altLang="zh-CN" sz="2400" dirty="0" err="1" smtClean="0">
                <a:solidFill>
                  <a:srgbClr val="00B0F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Parc</a:t>
            </a:r>
            <a:r>
              <a:rPr lang="en-US" altLang="zh-CN" sz="2400" dirty="0" smtClean="0">
                <a:solidFill>
                  <a:srgbClr val="00B0F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:   19.1%</a:t>
            </a:r>
          </a:p>
          <a:p>
            <a:pPr marL="742950" lvl="1" indent="-285750"/>
            <a:endParaRPr lang="en-US" altLang="zh-CN" sz="2400" dirty="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4935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61" y="3801355"/>
            <a:ext cx="7657408" cy="294191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6507654" y="4245080"/>
            <a:ext cx="1702787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/>
            </a:lvl1pPr>
          </a:lstStyle>
          <a:p>
            <a:r>
              <a:rPr lang="en-US" altLang="zh-CN" dirty="0" smtClean="0"/>
              <a:t>Summer 2015</a:t>
            </a:r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261" y="875813"/>
            <a:ext cx="7657408" cy="2838344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507654" y="1338306"/>
            <a:ext cx="1633235" cy="40011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Summer 2013</a:t>
            </a:r>
            <a:endParaRPr lang="zh-CN" altLang="en-US" sz="2000" dirty="0"/>
          </a:p>
        </p:txBody>
      </p:sp>
      <p:sp>
        <p:nvSpPr>
          <p:cNvPr id="15" name="矩形 24"/>
          <p:cNvSpPr>
            <a:spLocks noChangeArrowheads="1"/>
          </p:cNvSpPr>
          <p:nvPr/>
        </p:nvSpPr>
        <p:spPr bwMode="auto">
          <a:xfrm>
            <a:off x="469718" y="296171"/>
            <a:ext cx="4579587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 b="1" dirty="0" smtClean="0">
                <a:solidFill>
                  <a:srgbClr val="96430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Yangze River Delta Region</a:t>
            </a:r>
            <a:endParaRPr lang="zh-CN" altLang="en-US" sz="2600" b="1" dirty="0">
              <a:solidFill>
                <a:srgbClr val="96430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332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24"/>
          <p:cNvSpPr>
            <a:spLocks noChangeArrowheads="1"/>
          </p:cNvSpPr>
          <p:nvPr/>
        </p:nvSpPr>
        <p:spPr bwMode="auto">
          <a:xfrm>
            <a:off x="469718" y="296171"/>
            <a:ext cx="2049344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 b="1" dirty="0">
                <a:solidFill>
                  <a:srgbClr val="96430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CONTENTS</a:t>
            </a:r>
            <a:endParaRPr lang="zh-CN" altLang="en-US" sz="2600" b="1" dirty="0">
              <a:solidFill>
                <a:srgbClr val="96430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宋体" panose="02010600030101010101" pitchFamily="2" charset="-122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2290051" y="1673959"/>
            <a:ext cx="426151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pPr eaLnBrk="1" hangingPunct="1"/>
            <a:r>
              <a:rPr lang="en-US" altLang="zh-CN" sz="2800" b="1" dirty="0" smtClean="0"/>
              <a:t>YRD Region Background</a:t>
            </a:r>
            <a:endParaRPr lang="zh-CN" altLang="en-US" sz="2800" b="1" dirty="0"/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2269011" y="2723765"/>
            <a:ext cx="5105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800" b="1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 sz="2400"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 sz="2400"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 sz="2400"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 sz="2400"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</a:rPr>
              <a:t>Ozone Pollution Status in YRD</a:t>
            </a:r>
            <a:endParaRPr lang="zh-CN" alt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2290051" y="3802917"/>
            <a:ext cx="6019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800" b="1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 sz="2400"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 sz="2400"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 sz="2400"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 sz="2400"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/>
              <a:t>Ozone in megacity of YRD</a:t>
            </a:r>
            <a:endParaRPr lang="zh-CN" altLang="en-US" dirty="0"/>
          </a:p>
        </p:txBody>
      </p:sp>
      <p:cxnSp>
        <p:nvCxnSpPr>
          <p:cNvPr id="11" name="直接连接符 10"/>
          <p:cNvCxnSpPr/>
          <p:nvPr/>
        </p:nvCxnSpPr>
        <p:spPr>
          <a:xfrm>
            <a:off x="1396621" y="2384971"/>
            <a:ext cx="6048375" cy="0"/>
          </a:xfrm>
          <a:prstGeom prst="line">
            <a:avLst/>
          </a:prstGeom>
          <a:ln w="15875">
            <a:solidFill>
              <a:srgbClr val="99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396621" y="3467646"/>
            <a:ext cx="6048375" cy="0"/>
          </a:xfrm>
          <a:prstGeom prst="line">
            <a:avLst/>
          </a:prstGeom>
          <a:ln w="15875">
            <a:solidFill>
              <a:srgbClr val="99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1396621" y="4526508"/>
            <a:ext cx="6048375" cy="0"/>
          </a:xfrm>
          <a:prstGeom prst="line">
            <a:avLst/>
          </a:prstGeom>
          <a:ln w="15875">
            <a:solidFill>
              <a:srgbClr val="99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1777621" y="1859508"/>
            <a:ext cx="215900" cy="215900"/>
          </a:xfrm>
          <a:prstGeom prst="rect">
            <a:avLst/>
          </a:prstGeom>
          <a:solidFill>
            <a:srgbClr val="9643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777621" y="2926308"/>
            <a:ext cx="215900" cy="215900"/>
          </a:xfrm>
          <a:prstGeom prst="rect">
            <a:avLst/>
          </a:prstGeom>
          <a:solidFill>
            <a:srgbClr val="9643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777621" y="3993108"/>
            <a:ext cx="215900" cy="215900"/>
          </a:xfrm>
          <a:prstGeom prst="rect">
            <a:avLst/>
          </a:prstGeom>
          <a:solidFill>
            <a:srgbClr val="9643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1396621" y="5585369"/>
            <a:ext cx="6048375" cy="0"/>
          </a:xfrm>
          <a:prstGeom prst="line">
            <a:avLst/>
          </a:prstGeom>
          <a:ln w="15875">
            <a:solidFill>
              <a:srgbClr val="99CC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1777621" y="5051969"/>
            <a:ext cx="215900" cy="215900"/>
          </a:xfrm>
          <a:prstGeom prst="rect">
            <a:avLst/>
          </a:prstGeom>
          <a:solidFill>
            <a:srgbClr val="9643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rgbClr val="C00000"/>
              </a:solidFill>
            </a:endParaRPr>
          </a:p>
        </p:txBody>
      </p:sp>
      <p:sp>
        <p:nvSpPr>
          <p:cNvPr id="19" name="TextBox 4"/>
          <p:cNvSpPr txBox="1">
            <a:spLocks noChangeArrowheads="1"/>
          </p:cNvSpPr>
          <p:nvPr/>
        </p:nvSpPr>
        <p:spPr bwMode="auto">
          <a:xfrm>
            <a:off x="2290051" y="4861777"/>
            <a:ext cx="60198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defRPr sz="2800" b="1">
                <a:latin typeface="Times New Roman" panose="02020603050405020304" pitchFamily="18" charset="0"/>
                <a:ea typeface="微软雅黑" panose="020B0503020204020204" pitchFamily="34" charset="-122"/>
              </a:defRPr>
            </a:lvl1pPr>
            <a:lvl2pPr marL="742950" indent="-285750" eaLnBrk="0" hangingPunct="0">
              <a:defRPr sz="2400">
                <a:latin typeface="Times New Roman" panose="02020603050405020304" pitchFamily="18" charset="0"/>
                <a:ea typeface="微软雅黑" panose="020B0503020204020204" pitchFamily="34" charset="-122"/>
              </a:defRPr>
            </a:lvl2pPr>
            <a:lvl3pPr marL="1143000" indent="-228600" eaLnBrk="0" hangingPunct="0">
              <a:defRPr sz="2400">
                <a:latin typeface="Times New Roman" panose="02020603050405020304" pitchFamily="18" charset="0"/>
                <a:ea typeface="微软雅黑" panose="020B0503020204020204" pitchFamily="34" charset="-122"/>
              </a:defRPr>
            </a:lvl3pPr>
            <a:lvl4pPr marL="1600200" indent="-228600" eaLnBrk="0" hangingPunct="0">
              <a:defRPr sz="2400">
                <a:latin typeface="Times New Roman" panose="02020603050405020304" pitchFamily="18" charset="0"/>
                <a:ea typeface="微软雅黑" panose="020B0503020204020204" pitchFamily="34" charset="-122"/>
              </a:defRPr>
            </a:lvl4pPr>
            <a:lvl5pPr marL="2057400" indent="-228600" eaLnBrk="0" hangingPunct="0">
              <a:defRPr sz="2400">
                <a:latin typeface="Times New Roman" panose="02020603050405020304" pitchFamily="18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anose="02020603050405020304" pitchFamily="18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anose="02020603050405020304" pitchFamily="18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anose="02020603050405020304" pitchFamily="18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 New Roman" panose="02020603050405020304" pitchFamily="18" charset="0"/>
                <a:ea typeface="微软雅黑" panose="020B0503020204020204" pitchFamily="34" charset="-122"/>
              </a:defRPr>
            </a:lvl9pPr>
          </a:lstStyle>
          <a:p>
            <a:r>
              <a:rPr lang="en-US" altLang="zh-CN" dirty="0" smtClean="0"/>
              <a:t>Summary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6866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7306" descr="a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1" t="6212" r="9451" b="8820"/>
          <a:stretch>
            <a:fillRect/>
          </a:stretch>
        </p:blipFill>
        <p:spPr bwMode="auto">
          <a:xfrm>
            <a:off x="1318424" y="1371599"/>
            <a:ext cx="3035211" cy="428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图片 7305" descr="ma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2" t="6709" r="9473" b="8305"/>
          <a:stretch>
            <a:fillRect/>
          </a:stretch>
        </p:blipFill>
        <p:spPr bwMode="auto">
          <a:xfrm>
            <a:off x="4820641" y="1371599"/>
            <a:ext cx="3056667" cy="428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602278" y="-63584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02278" y="321225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181791" y="5776760"/>
            <a:ext cx="68409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 smtClean="0">
                <a:solidFill>
                  <a:srgbClr val="00B0F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Annual </a:t>
            </a:r>
            <a:r>
              <a:rPr lang="en-US" altLang="zh-CN" sz="2400" dirty="0">
                <a:solidFill>
                  <a:srgbClr val="00B0F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Average O</a:t>
            </a:r>
            <a:r>
              <a:rPr lang="en-US" altLang="zh-CN" sz="2400" baseline="-25000" dirty="0">
                <a:solidFill>
                  <a:srgbClr val="00B0F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3</a:t>
            </a:r>
            <a:r>
              <a:rPr lang="en-US" altLang="zh-CN" sz="2400" dirty="0">
                <a:solidFill>
                  <a:srgbClr val="00B0F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mixing ratio of YRD </a:t>
            </a:r>
            <a:r>
              <a:rPr lang="en-US" altLang="zh-CN" sz="2400" dirty="0" smtClean="0">
                <a:solidFill>
                  <a:srgbClr val="00B0F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region (2014)</a:t>
            </a:r>
            <a:endParaRPr lang="zh-CN" altLang="en-US" sz="2400" dirty="0">
              <a:solidFill>
                <a:srgbClr val="00B0F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14" name="矩形 24"/>
          <p:cNvSpPr>
            <a:spLocks noChangeArrowheads="1"/>
          </p:cNvSpPr>
          <p:nvPr/>
        </p:nvSpPr>
        <p:spPr bwMode="auto">
          <a:xfrm>
            <a:off x="469718" y="296171"/>
            <a:ext cx="380104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600" b="1" dirty="0" smtClean="0">
                <a:solidFill>
                  <a:srgbClr val="96430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Ground ozone in YRD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422710" y="949896"/>
            <a:ext cx="25897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 smtClean="0">
                <a:latin typeface="Calibri" panose="020F0502020204030204" pitchFamily="34" charset="0"/>
                <a:ea typeface="宋体" panose="02010600030101010101" pitchFamily="2" charset="-122"/>
              </a:rPr>
              <a:t>Day-Average O</a:t>
            </a:r>
            <a:r>
              <a:rPr lang="en-US" altLang="zh-CN" sz="2400" baseline="-25000" dirty="0" smtClean="0">
                <a:latin typeface="Calibri" panose="020F0502020204030204" pitchFamily="34" charset="0"/>
                <a:ea typeface="宋体" panose="02010600030101010101" pitchFamily="2" charset="-122"/>
              </a:rPr>
              <a:t>3</a:t>
            </a:r>
            <a:endParaRPr lang="zh-CN" altLang="en-US" sz="24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4937303" y="944671"/>
            <a:ext cx="25897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 smtClean="0">
                <a:latin typeface="Calibri" panose="020F0502020204030204" pitchFamily="34" charset="0"/>
                <a:ea typeface="宋体" panose="02010600030101010101" pitchFamily="2" charset="-122"/>
              </a:rPr>
              <a:t>Day-Max O</a:t>
            </a:r>
            <a:r>
              <a:rPr lang="en-US" altLang="zh-CN" sz="2400" baseline="-25000" dirty="0" smtClean="0">
                <a:latin typeface="Calibri" panose="020F0502020204030204" pitchFamily="34" charset="0"/>
                <a:ea typeface="宋体" panose="02010600030101010101" pitchFamily="2" charset="-122"/>
              </a:rPr>
              <a:t>3</a:t>
            </a:r>
            <a:endParaRPr lang="zh-CN" altLang="en-US" sz="24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005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602278" y="-635841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02278" y="3212259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048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9" name="图片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50" y="888615"/>
            <a:ext cx="7556992" cy="271439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CN" altLang="en-US"/>
          </a:p>
        </p:txBody>
      </p:sp>
      <p:pic>
        <p:nvPicPr>
          <p:cNvPr id="2054" name="图片 1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50" y="3703010"/>
            <a:ext cx="7556992" cy="252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24"/>
          <p:cNvSpPr>
            <a:spLocks noChangeArrowheads="1"/>
          </p:cNvSpPr>
          <p:nvPr/>
        </p:nvSpPr>
        <p:spPr bwMode="auto">
          <a:xfrm>
            <a:off x="469718" y="296171"/>
            <a:ext cx="380104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600" b="1" dirty="0" smtClean="0">
                <a:solidFill>
                  <a:srgbClr val="96430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Ground ozone in YRD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562901" y="989196"/>
            <a:ext cx="25897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 smtClean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Day-Average O</a:t>
            </a:r>
            <a:r>
              <a:rPr lang="en-US" altLang="zh-CN" sz="2400" baseline="-25000" dirty="0" smtClean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3</a:t>
            </a:r>
            <a:endParaRPr lang="zh-CN" altLang="en-US" sz="2400" dirty="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469718" y="3803591"/>
            <a:ext cx="21915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67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 smtClean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8h-max O</a:t>
            </a:r>
            <a:r>
              <a:rPr lang="en-US" altLang="zh-CN" sz="2400" baseline="-25000" dirty="0" smtClean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3</a:t>
            </a:r>
            <a:endParaRPr lang="zh-CN" altLang="en-US" sz="2400" dirty="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615409" y="6127235"/>
            <a:ext cx="80713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 smtClean="0">
                <a:solidFill>
                  <a:srgbClr val="00B0F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Month </a:t>
            </a:r>
            <a:r>
              <a:rPr lang="en-US" altLang="zh-CN" sz="2400" dirty="0">
                <a:solidFill>
                  <a:srgbClr val="00B0F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Average O</a:t>
            </a:r>
            <a:r>
              <a:rPr lang="en-US" altLang="zh-CN" sz="2400" baseline="-25000" dirty="0">
                <a:solidFill>
                  <a:srgbClr val="00B0F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3</a:t>
            </a:r>
            <a:r>
              <a:rPr lang="en-US" altLang="zh-CN" sz="2400" dirty="0">
                <a:solidFill>
                  <a:srgbClr val="00B0F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mixing ratio of </a:t>
            </a:r>
            <a:r>
              <a:rPr lang="en-US" altLang="zh-CN" sz="2400" dirty="0" smtClean="0">
                <a:solidFill>
                  <a:srgbClr val="00B0F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25 cities in YRD region (2014)</a:t>
            </a:r>
            <a:endParaRPr lang="zh-CN" altLang="en-US" sz="2400" dirty="0">
              <a:solidFill>
                <a:srgbClr val="00B0F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64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20188" cy="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pic>
        <p:nvPicPr>
          <p:cNvPr id="14" name="Chart 5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18" y="867828"/>
            <a:ext cx="7897350" cy="4591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矩形 24"/>
          <p:cNvSpPr>
            <a:spLocks noChangeArrowheads="1"/>
          </p:cNvSpPr>
          <p:nvPr/>
        </p:nvSpPr>
        <p:spPr bwMode="auto">
          <a:xfrm>
            <a:off x="469718" y="296171"/>
            <a:ext cx="380104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600" b="1" dirty="0" smtClean="0">
                <a:solidFill>
                  <a:srgbClr val="96430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Ground ozone in YRD</a:t>
            </a:r>
          </a:p>
        </p:txBody>
      </p:sp>
      <p:sp>
        <p:nvSpPr>
          <p:cNvPr id="33" name="Rectangle 5"/>
          <p:cNvSpPr>
            <a:spLocks noChangeArrowheads="1"/>
          </p:cNvSpPr>
          <p:nvPr/>
        </p:nvSpPr>
        <p:spPr bwMode="auto">
          <a:xfrm>
            <a:off x="608585" y="5601797"/>
            <a:ext cx="807139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2400" dirty="0" smtClean="0">
                <a:solidFill>
                  <a:srgbClr val="00B0F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Diurnal </a:t>
            </a:r>
            <a:r>
              <a:rPr lang="en-US" altLang="zh-CN" sz="2400" dirty="0">
                <a:solidFill>
                  <a:srgbClr val="00B0F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O</a:t>
            </a:r>
            <a:r>
              <a:rPr lang="en-US" altLang="zh-CN" sz="2400" baseline="-25000" dirty="0">
                <a:solidFill>
                  <a:srgbClr val="00B0F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3</a:t>
            </a:r>
            <a:r>
              <a:rPr lang="en-US" altLang="zh-CN" sz="2400" dirty="0">
                <a:solidFill>
                  <a:srgbClr val="00B0F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 mixing ratio of </a:t>
            </a:r>
            <a:r>
              <a:rPr lang="en-US" altLang="zh-CN" sz="2400" dirty="0" smtClean="0">
                <a:solidFill>
                  <a:srgbClr val="00B0F0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12 major cities in YRD region (2014)</a:t>
            </a:r>
            <a:endParaRPr lang="zh-CN" altLang="en-US" sz="2400" dirty="0">
              <a:solidFill>
                <a:srgbClr val="00B0F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0148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2894162" y="1084784"/>
            <a:ext cx="3858094" cy="5385867"/>
            <a:chOff x="5424488" y="3289300"/>
            <a:chExt cx="2417762" cy="3057525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 rotWithShape="1">
            <a:blip r:embed="rId3"/>
            <a:srcRect l="6694" t="3300" r="1715" b="3367"/>
            <a:stretch/>
          </p:blipFill>
          <p:spPr>
            <a:xfrm>
              <a:off x="5424488" y="3289300"/>
              <a:ext cx="2417762" cy="3057525"/>
            </a:xfrm>
            <a:prstGeom prst="rect">
              <a:avLst/>
            </a:prstGeom>
            <a:ln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4" name="椭圆 23"/>
            <p:cNvSpPr/>
            <p:nvPr/>
          </p:nvSpPr>
          <p:spPr bwMode="auto">
            <a:xfrm rot="5400000">
              <a:off x="6315075" y="4697413"/>
              <a:ext cx="952500" cy="425450"/>
            </a:xfrm>
            <a:prstGeom prst="ellipse">
              <a:avLst/>
            </a:prstGeom>
            <a:solidFill>
              <a:srgbClr val="FFFF00">
                <a:alpha val="2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</p:grp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0"/>
            <a:ext cx="9120188" cy="0"/>
          </a:xfrm>
          <a:prstGeom prst="rect">
            <a:avLst/>
          </a:prstGeom>
          <a:noFill/>
          <a:ln w="9525" cmpd="sng">
            <a:noFill/>
            <a:miter lim="800000"/>
            <a:headEnd/>
            <a:tailEnd/>
          </a:ln>
          <a:effectLst>
            <a:prstShdw prst="shdw18" dist="17961" dir="135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>
              <a:defRPr/>
            </a:pPr>
            <a:endParaRPr lang="zh-CN" altLang="en-US">
              <a:latin typeface="Arial" charset="0"/>
            </a:endParaRPr>
          </a:p>
        </p:txBody>
      </p:sp>
      <p:grpSp>
        <p:nvGrpSpPr>
          <p:cNvPr id="16" name="组合 28"/>
          <p:cNvGrpSpPr>
            <a:grpSpLocks/>
          </p:cNvGrpSpPr>
          <p:nvPr/>
        </p:nvGrpSpPr>
        <p:grpSpPr bwMode="auto">
          <a:xfrm>
            <a:off x="563415" y="4814856"/>
            <a:ext cx="5183291" cy="830997"/>
            <a:chOff x="1106184" y="6020401"/>
            <a:chExt cx="5183291" cy="830997"/>
          </a:xfrm>
        </p:grpSpPr>
        <p:sp>
          <p:nvSpPr>
            <p:cNvPr id="17" name="椭圆 16"/>
            <p:cNvSpPr/>
            <p:nvPr/>
          </p:nvSpPr>
          <p:spPr>
            <a:xfrm>
              <a:off x="4689325" y="6020401"/>
              <a:ext cx="1600150" cy="806833"/>
            </a:xfrm>
            <a:prstGeom prst="ellipse">
              <a:avLst/>
            </a:prstGeom>
            <a:solidFill>
              <a:srgbClr val="FFFF00">
                <a:alpha val="2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8" name="右箭头 17"/>
            <p:cNvSpPr/>
            <p:nvPr/>
          </p:nvSpPr>
          <p:spPr>
            <a:xfrm rot="10397270">
              <a:off x="3148252" y="6201298"/>
              <a:ext cx="1375154" cy="24755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9" name="TextBox 21"/>
            <p:cNvSpPr txBox="1">
              <a:spLocks noChangeArrowheads="1"/>
            </p:cNvSpPr>
            <p:nvPr/>
          </p:nvSpPr>
          <p:spPr bwMode="auto">
            <a:xfrm>
              <a:off x="1106184" y="6020401"/>
              <a:ext cx="2480726" cy="830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dirty="0">
                  <a:latin typeface="Calibri" panose="020F0502020204030204" pitchFamily="34" charset="0"/>
                </a:rPr>
                <a:t>Peak</a:t>
              </a:r>
              <a:r>
                <a:rPr lang="en-US" altLang="zh-CN" sz="1200" dirty="0"/>
                <a:t> </a:t>
              </a:r>
              <a:r>
                <a:rPr lang="en-US" altLang="zh-CN" sz="2400" dirty="0">
                  <a:latin typeface="Calibri" panose="020F0502020204030204" pitchFamily="34" charset="0"/>
                </a:rPr>
                <a:t>value</a:t>
              </a:r>
              <a:r>
                <a:rPr lang="en-US" altLang="zh-CN" sz="1200" dirty="0"/>
                <a:t> </a:t>
              </a:r>
              <a:r>
                <a:rPr lang="en-US" altLang="zh-CN" sz="2400" dirty="0">
                  <a:latin typeface="Calibri" panose="020F0502020204030204" pitchFamily="34" charset="0"/>
                </a:rPr>
                <a:t>time:13:00-14:00</a:t>
              </a:r>
              <a:endParaRPr lang="zh-CN" altLang="en-US" sz="2400" dirty="0">
                <a:latin typeface="Calibri" panose="020F0502020204030204" pitchFamily="34" charset="0"/>
              </a:endParaRPr>
            </a:p>
          </p:txBody>
        </p:sp>
      </p:grpSp>
      <p:sp>
        <p:nvSpPr>
          <p:cNvPr id="21" name="椭圆 20"/>
          <p:cNvSpPr/>
          <p:nvPr/>
        </p:nvSpPr>
        <p:spPr bwMode="auto">
          <a:xfrm rot="3102170">
            <a:off x="4812972" y="2700926"/>
            <a:ext cx="1582070" cy="689779"/>
          </a:xfrm>
          <a:prstGeom prst="ellipse">
            <a:avLst/>
          </a:prstGeom>
          <a:solidFill>
            <a:srgbClr val="FFFF00">
              <a:alpha val="24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2" name="右箭头 21"/>
          <p:cNvSpPr/>
          <p:nvPr/>
        </p:nvSpPr>
        <p:spPr bwMode="auto">
          <a:xfrm rot="11659679">
            <a:off x="2503115" y="2463248"/>
            <a:ext cx="2433063" cy="2772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3" name="TextBox 24"/>
          <p:cNvSpPr txBox="1">
            <a:spLocks noChangeArrowheads="1"/>
          </p:cNvSpPr>
          <p:nvPr/>
        </p:nvSpPr>
        <p:spPr bwMode="auto">
          <a:xfrm>
            <a:off x="899254" y="2023199"/>
            <a:ext cx="1607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R="0" lvl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r>
              <a:rPr lang="en-US" altLang="zh-CN" dirty="0"/>
              <a:t>Peak value time:15:00</a:t>
            </a:r>
            <a:endParaRPr lang="zh-CN" altLang="en-US" dirty="0"/>
          </a:p>
        </p:txBody>
      </p:sp>
      <p:sp>
        <p:nvSpPr>
          <p:cNvPr id="25" name="右箭头 24"/>
          <p:cNvSpPr/>
          <p:nvPr/>
        </p:nvSpPr>
        <p:spPr bwMode="auto">
          <a:xfrm>
            <a:off x="5602897" y="3880368"/>
            <a:ext cx="1305523" cy="3026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26" name="TextBox 27"/>
          <p:cNvSpPr txBox="1">
            <a:spLocks noChangeArrowheads="1"/>
          </p:cNvSpPr>
          <p:nvPr/>
        </p:nvSpPr>
        <p:spPr bwMode="auto">
          <a:xfrm>
            <a:off x="6752256" y="3550397"/>
            <a:ext cx="203432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zh-CN"/>
            </a:defPPr>
            <a:lvl1pPr marR="0" lvl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400">
                <a:solidFill>
                  <a:srgbClr val="00B0F0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</a:lstStyle>
          <a:p>
            <a:r>
              <a:rPr lang="en-US" altLang="zh-CN" dirty="0">
                <a:solidFill>
                  <a:schemeClr val="tx1"/>
                </a:solidFill>
              </a:rPr>
              <a:t>Peak value </a:t>
            </a:r>
            <a:r>
              <a:rPr lang="en-US" altLang="zh-CN" dirty="0">
                <a:solidFill>
                  <a:schemeClr val="tx1"/>
                </a:solidFill>
              </a:rPr>
              <a:t>time:16:00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8" name="矩形 24"/>
          <p:cNvSpPr>
            <a:spLocks noChangeArrowheads="1"/>
          </p:cNvSpPr>
          <p:nvPr/>
        </p:nvSpPr>
        <p:spPr bwMode="auto">
          <a:xfrm>
            <a:off x="469718" y="296171"/>
            <a:ext cx="380104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600" b="1" dirty="0" smtClean="0">
                <a:solidFill>
                  <a:srgbClr val="96430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宋体" panose="02010600030101010101" pitchFamily="2" charset="-122"/>
              </a:rPr>
              <a:t>Ground ozone in YRD</a:t>
            </a:r>
          </a:p>
        </p:txBody>
      </p:sp>
    </p:spTree>
    <p:extLst>
      <p:ext uri="{BB962C8B-B14F-4D97-AF65-F5344CB8AC3E}">
        <p14:creationId xmlns:p14="http://schemas.microsoft.com/office/powerpoint/2010/main" val="1096093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295</TotalTime>
  <Words>871</Words>
  <Application>Microsoft Office PowerPoint</Application>
  <PresentationFormat>全屏显示(4:3)</PresentationFormat>
  <Paragraphs>117</Paragraphs>
  <Slides>25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7" baseType="lpstr">
      <vt:lpstr>仿宋</vt:lpstr>
      <vt:lpstr>黑体</vt:lpstr>
      <vt:lpstr>华文楷体</vt:lpstr>
      <vt:lpstr>宋体</vt:lpstr>
      <vt:lpstr>微软雅黑</vt:lpstr>
      <vt:lpstr>Arial</vt:lpstr>
      <vt:lpstr>Calibri</vt:lpstr>
      <vt:lpstr>Calibri Light</vt:lpstr>
      <vt:lpstr>Microsoft Sans Serif</vt:lpstr>
      <vt:lpstr>Times New Roman</vt:lpstr>
      <vt:lpstr>Wingdings</vt:lpstr>
      <vt:lpstr>Office 主题</vt:lpstr>
      <vt:lpstr>Ozone  in Yangtze River Delta Region: Status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Ozone  in Yangtze River Delta Region: Status</dc:title>
  <dc:creator>Lou.sr</dc:creator>
  <cp:lastModifiedBy>Lou.sr</cp:lastModifiedBy>
  <cp:revision>35</cp:revision>
  <dcterms:created xsi:type="dcterms:W3CDTF">2016-01-25T21:18:29Z</dcterms:created>
  <dcterms:modified xsi:type="dcterms:W3CDTF">2016-01-26T02:14:02Z</dcterms:modified>
</cp:coreProperties>
</file>