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593" r:id="rId3"/>
    <p:sldId id="641" r:id="rId4"/>
    <p:sldId id="646" r:id="rId5"/>
    <p:sldId id="643" r:id="rId6"/>
    <p:sldId id="655" r:id="rId7"/>
    <p:sldId id="609" r:id="rId8"/>
    <p:sldId id="692" r:id="rId9"/>
    <p:sldId id="642" r:id="rId10"/>
    <p:sldId id="691" r:id="rId11"/>
    <p:sldId id="748" r:id="rId12"/>
    <p:sldId id="724" r:id="rId13"/>
    <p:sldId id="715" r:id="rId14"/>
    <p:sldId id="747" r:id="rId15"/>
    <p:sldId id="736" r:id="rId16"/>
    <p:sldId id="737" r:id="rId17"/>
    <p:sldId id="734" r:id="rId18"/>
    <p:sldId id="738" r:id="rId19"/>
    <p:sldId id="739" r:id="rId20"/>
    <p:sldId id="706" r:id="rId21"/>
    <p:sldId id="670" r:id="rId22"/>
    <p:sldId id="612" r:id="rId23"/>
    <p:sldId id="708" r:id="rId24"/>
    <p:sldId id="707" r:id="rId25"/>
    <p:sldId id="703" r:id="rId26"/>
    <p:sldId id="710" r:id="rId27"/>
    <p:sldId id="711" r:id="rId28"/>
    <p:sldId id="615" r:id="rId29"/>
    <p:sldId id="712" r:id="rId30"/>
    <p:sldId id="644" r:id="rId31"/>
    <p:sldId id="656" r:id="rId32"/>
    <p:sldId id="620" r:id="rId33"/>
    <p:sldId id="713" r:id="rId34"/>
    <p:sldId id="714" r:id="rId35"/>
    <p:sldId id="716" r:id="rId36"/>
    <p:sldId id="717" r:id="rId37"/>
    <p:sldId id="718" r:id="rId38"/>
    <p:sldId id="721" r:id="rId39"/>
    <p:sldId id="723" r:id="rId40"/>
    <p:sldId id="719" r:id="rId41"/>
    <p:sldId id="722" r:id="rId42"/>
    <p:sldId id="720" r:id="rId43"/>
    <p:sldId id="726" r:id="rId44"/>
    <p:sldId id="725" r:id="rId45"/>
    <p:sldId id="728" r:id="rId46"/>
    <p:sldId id="729" r:id="rId47"/>
    <p:sldId id="733" r:id="rId48"/>
    <p:sldId id="732" r:id="rId49"/>
    <p:sldId id="731" r:id="rId50"/>
    <p:sldId id="746" r:id="rId51"/>
    <p:sldId id="727" r:id="rId52"/>
    <p:sldId id="730" r:id="rId53"/>
    <p:sldId id="745" r:id="rId5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18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95577-4CA5-4C5C-9451-628191E71108}" type="datetimeFigureOut">
              <a:rPr lang="zh-CN" altLang="en-US" smtClean="0"/>
              <a:pPr/>
              <a:t>2016/1/25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64B47-5519-40CE-AF80-4A35A72902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dirty="0" smtClean="0">
              <a:latin typeface="Arial" pitchFamily="34" charset="0"/>
            </a:endParaRPr>
          </a:p>
        </p:txBody>
      </p:sp>
      <p:sp>
        <p:nvSpPr>
          <p:cNvPr id="3379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3B782-12F9-4BEC-8360-E5E48D583962}" type="slidenum">
              <a:rPr lang="en-US" altLang="zh-CN" smtClean="0">
                <a:latin typeface="Arial" pitchFamily="34" charset="0"/>
              </a:rPr>
              <a:pPr/>
              <a:t>22</a:t>
            </a:fld>
            <a:endParaRPr lang="en-US" altLang="zh-CN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dirty="0" smtClean="0">
              <a:latin typeface="Arial" pitchFamily="34" charset="0"/>
            </a:endParaRPr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71E147-DBCD-4B9A-BB9F-DDF07537C48C}" type="slidenum">
              <a:rPr lang="en-US" altLang="zh-CN" smtClean="0">
                <a:latin typeface="Arial" pitchFamily="34" charset="0"/>
              </a:rPr>
              <a:pPr/>
              <a:t>28</a:t>
            </a:fld>
            <a:endParaRPr lang="en-US" altLang="zh-CN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dirty="0" smtClean="0">
              <a:latin typeface="Arial" pitchFamily="34" charset="0"/>
            </a:endParaRPr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DAA6A-F079-4E43-910E-4D4B4AB88474}" type="slidenum">
              <a:rPr lang="en-US" altLang="zh-CN" smtClean="0">
                <a:latin typeface="Arial" pitchFamily="34" charset="0"/>
              </a:rPr>
              <a:pPr/>
              <a:t>32</a:t>
            </a:fld>
            <a:endParaRPr lang="en-US" altLang="zh-CN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0BC-9766-4B79-B8BB-5635FC3E30B7}" type="datetimeFigureOut">
              <a:rPr lang="zh-CN" altLang="en-US" smtClean="0"/>
              <a:pPr/>
              <a:t>2016/1/25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D95B-1993-45C7-B2BD-355C1E14DE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0BC-9766-4B79-B8BB-5635FC3E30B7}" type="datetimeFigureOut">
              <a:rPr lang="zh-CN" altLang="en-US" smtClean="0"/>
              <a:pPr/>
              <a:t>2016/1/25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D95B-1993-45C7-B2BD-355C1E14DE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0BC-9766-4B79-B8BB-5635FC3E30B7}" type="datetimeFigureOut">
              <a:rPr lang="zh-CN" altLang="en-US" smtClean="0"/>
              <a:pPr/>
              <a:t>2016/1/25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D95B-1993-45C7-B2BD-355C1E14DE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BDC55-0185-4F80-95A0-D4A4A2A8825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0BC-9766-4B79-B8BB-5635FC3E30B7}" type="datetimeFigureOut">
              <a:rPr lang="zh-CN" altLang="en-US" smtClean="0"/>
              <a:pPr/>
              <a:t>2016/1/25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D95B-1993-45C7-B2BD-355C1E14DE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0BC-9766-4B79-B8BB-5635FC3E30B7}" type="datetimeFigureOut">
              <a:rPr lang="zh-CN" altLang="en-US" smtClean="0"/>
              <a:pPr/>
              <a:t>2016/1/25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D95B-1993-45C7-B2BD-355C1E14DE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0BC-9766-4B79-B8BB-5635FC3E30B7}" type="datetimeFigureOut">
              <a:rPr lang="zh-CN" altLang="en-US" smtClean="0"/>
              <a:pPr/>
              <a:t>2016/1/25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D95B-1993-45C7-B2BD-355C1E14DE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0BC-9766-4B79-B8BB-5635FC3E30B7}" type="datetimeFigureOut">
              <a:rPr lang="zh-CN" altLang="en-US" smtClean="0"/>
              <a:pPr/>
              <a:t>2016/1/25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D95B-1993-45C7-B2BD-355C1E14DE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0BC-9766-4B79-B8BB-5635FC3E30B7}" type="datetimeFigureOut">
              <a:rPr lang="zh-CN" altLang="en-US" smtClean="0"/>
              <a:pPr/>
              <a:t>2016/1/25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D95B-1993-45C7-B2BD-355C1E14DE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0BC-9766-4B79-B8BB-5635FC3E30B7}" type="datetimeFigureOut">
              <a:rPr lang="zh-CN" altLang="en-US" smtClean="0"/>
              <a:pPr/>
              <a:t>2016/1/25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D95B-1993-45C7-B2BD-355C1E14DE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0BC-9766-4B79-B8BB-5635FC3E30B7}" type="datetimeFigureOut">
              <a:rPr lang="zh-CN" altLang="en-US" smtClean="0"/>
              <a:pPr/>
              <a:t>2016/1/25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D95B-1993-45C7-B2BD-355C1E14DE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0BC-9766-4B79-B8BB-5635FC3E30B7}" type="datetimeFigureOut">
              <a:rPr lang="zh-CN" altLang="en-US" smtClean="0"/>
              <a:pPr/>
              <a:t>2016/1/25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D95B-1993-45C7-B2BD-355C1E14DE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7A0BC-9766-4B79-B8BB-5635FC3E30B7}" type="datetimeFigureOut">
              <a:rPr lang="zh-CN" altLang="en-US" smtClean="0"/>
              <a:pPr/>
              <a:t>2016/1/25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DD95B-1993-45C7-B2BD-355C1E14DE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___1.xls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2876" y="2071678"/>
            <a:ext cx="8929718" cy="1500198"/>
          </a:xfrm>
        </p:spPr>
        <p:txBody>
          <a:bodyPr>
            <a:noAutofit/>
          </a:bodyPr>
          <a:lstStyle/>
          <a:p>
            <a:r>
              <a:rPr lang="en-US" altLang="zh-CN" sz="3200" b="1" dirty="0" smtClean="0">
                <a:latin typeface="Arial Black" pitchFamily="34" charset="0"/>
                <a:ea typeface="华文新魏" pitchFamily="2" charset="-122"/>
              </a:rPr>
              <a:t>Long-term measurements of surface ozone at remote and rural sites in China </a:t>
            </a:r>
            <a:endParaRPr lang="zh-CN" altLang="en-US" sz="3200" b="1" dirty="0">
              <a:latin typeface="Arial Black" pitchFamily="34" charset="0"/>
              <a:ea typeface="华文新魏" pitchFamily="2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67544" y="4005064"/>
            <a:ext cx="8280920" cy="1752600"/>
          </a:xfrm>
        </p:spPr>
        <p:txBody>
          <a:bodyPr>
            <a:normAutofit lnSpcReduction="10000"/>
          </a:bodyPr>
          <a:lstStyle/>
          <a:p>
            <a:r>
              <a:rPr lang="en-US" altLang="zh-CN" sz="2400" b="1" dirty="0" err="1" smtClean="0">
                <a:solidFill>
                  <a:schemeClr val="tx1"/>
                </a:solidFill>
              </a:rPr>
              <a:t>Xiaobin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</a:rPr>
              <a:t>Xu</a:t>
            </a:r>
            <a:r>
              <a:rPr lang="en-US" altLang="zh-CN" sz="2400" b="1" baseline="30000" dirty="0" err="1" smtClean="0">
                <a:solidFill>
                  <a:schemeClr val="tx1"/>
                </a:solidFill>
              </a:rPr>
              <a:t>1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</a:rPr>
              <a:t>Weili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</a:rPr>
              <a:t>Lin</a:t>
            </a:r>
            <a:r>
              <a:rPr lang="en-US" altLang="zh-CN" sz="2400" b="1" baseline="30000" dirty="0" err="1" smtClean="0">
                <a:solidFill>
                  <a:schemeClr val="tx1"/>
                </a:solidFill>
              </a:rPr>
              <a:t>1,2</a:t>
            </a:r>
            <a:endParaRPr lang="en-US" altLang="zh-CN" sz="2400" b="1" baseline="30000" dirty="0" smtClean="0">
              <a:solidFill>
                <a:schemeClr val="tx1"/>
              </a:solidFill>
            </a:endParaRPr>
          </a:p>
          <a:p>
            <a:r>
              <a:rPr lang="en-US" altLang="zh-CN" sz="2400" b="1" baseline="30000" dirty="0" smtClean="0">
                <a:solidFill>
                  <a:schemeClr val="tx1"/>
                </a:solidFill>
              </a:rPr>
              <a:t>1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 Chinese 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Academy of Meteorological Sciences</a:t>
            </a:r>
          </a:p>
          <a:p>
            <a:r>
              <a:rPr lang="en-US" altLang="zh-CN" sz="2400" b="1" dirty="0" smtClean="0">
                <a:solidFill>
                  <a:schemeClr val="tx1"/>
                </a:solidFill>
              </a:rPr>
              <a:t>Key Laboratory for Atmospheric Chemistry, 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CMA</a:t>
            </a:r>
          </a:p>
          <a:p>
            <a:r>
              <a:rPr lang="en-US" altLang="zh-CN" sz="2400" b="1" baseline="30000" dirty="0" smtClean="0">
                <a:solidFill>
                  <a:schemeClr val="tx1"/>
                </a:solidFill>
              </a:rPr>
              <a:t>2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 Meteorological Observation Center, CMA</a:t>
            </a:r>
            <a:endParaRPr lang="en-US" altLang="zh-CN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0445" y="38377"/>
            <a:ext cx="5581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TOAR Workshop </a:t>
            </a:r>
            <a:r>
              <a:rPr lang="en-US" altLang="zh-CN" sz="2400" b="1" dirty="0" smtClean="0"/>
              <a:t>1.03, January </a:t>
            </a:r>
            <a:r>
              <a:rPr lang="en-US" altLang="zh-CN" sz="2400" b="1" dirty="0" smtClean="0"/>
              <a:t>25-27, 2016</a:t>
            </a:r>
            <a:endParaRPr lang="zh-CN" altLang="en-US" sz="2400" b="1" dirty="0"/>
          </a:p>
        </p:txBody>
      </p:sp>
      <p:pic>
        <p:nvPicPr>
          <p:cNvPr id="6" name="Picture 2" descr="a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4450"/>
            <a:ext cx="1133810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1" name="Picture 1" descr="C:\Users\hp\Pictures\d043ad4bd11373f02929197ca40f4bfbfbed04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00000" cy="9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132856"/>
            <a:ext cx="6719861" cy="388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67544" y="764704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/>
              <a:t>More previous measurements from </a:t>
            </a:r>
            <a:r>
              <a:rPr lang="en-US" altLang="zh-CN" sz="3600" b="1" dirty="0" err="1" smtClean="0"/>
              <a:t>Linan</a:t>
            </a:r>
            <a:r>
              <a:rPr lang="en-US" altLang="zh-CN" sz="3600" b="1" dirty="0" smtClean="0"/>
              <a:t>, </a:t>
            </a:r>
          </a:p>
          <a:p>
            <a:r>
              <a:rPr lang="en-US" altLang="zh-CN" sz="3600" b="1" dirty="0" err="1" smtClean="0"/>
              <a:t>PEM</a:t>
            </a:r>
            <a:r>
              <a:rPr lang="en-US" altLang="zh-CN" sz="3600" b="1" dirty="0" smtClean="0"/>
              <a:t>-West </a:t>
            </a:r>
            <a:r>
              <a:rPr lang="en-US" altLang="zh-CN" sz="3600" b="1" dirty="0" smtClean="0"/>
              <a:t>A/B, China Map, etc.</a:t>
            </a:r>
            <a:endParaRPr lang="zh-CN" alt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32240" y="6453336"/>
            <a:ext cx="160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Xu</a:t>
            </a:r>
            <a:r>
              <a:rPr lang="en-US" altLang="zh-CN" dirty="0" smtClean="0"/>
              <a:t> et al. (2008)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04856" cy="954360"/>
          </a:xfrm>
        </p:spPr>
        <p:txBody>
          <a:bodyPr>
            <a:noAutofit/>
          </a:bodyPr>
          <a:lstStyle/>
          <a:p>
            <a:pPr algn="l"/>
            <a:r>
              <a:rPr lang="en-US" altLang="zh-CN" sz="3200" b="1" dirty="0" smtClean="0"/>
              <a:t>Conclusion based on earlier </a:t>
            </a:r>
            <a:r>
              <a:rPr lang="en-US" altLang="zh-CN" sz="3200" b="1" dirty="0" err="1" smtClean="0"/>
              <a:t>O</a:t>
            </a:r>
            <a:r>
              <a:rPr lang="en-US" altLang="zh-CN" sz="3200" b="1" baseline="-25000" dirty="0" err="1" smtClean="0"/>
              <a:t>3</a:t>
            </a:r>
            <a:r>
              <a:rPr lang="en-US" altLang="zh-CN" sz="3200" b="1" dirty="0" smtClean="0"/>
              <a:t> data from </a:t>
            </a:r>
            <a:r>
              <a:rPr lang="en-US" altLang="zh-CN" sz="3200" b="1" dirty="0" smtClean="0"/>
              <a:t>LA</a:t>
            </a:r>
            <a:r>
              <a:rPr lang="zh-CN" altLang="en-US" sz="3200" b="1" dirty="0" smtClean="0"/>
              <a:t>：</a:t>
            </a:r>
            <a:endParaRPr lang="zh-CN" altLang="en-US" sz="3200" dirty="0"/>
          </a:p>
        </p:txBody>
      </p:sp>
      <p:pic>
        <p:nvPicPr>
          <p:cNvPr id="573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924944"/>
            <a:ext cx="4354315" cy="33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00" y="4005065"/>
            <a:ext cx="4032000" cy="242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268760"/>
            <a:ext cx="4132044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4067944" y="1349896"/>
            <a:ext cx="50040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</a:t>
            </a:r>
            <a:r>
              <a:rPr kumimoji="0" lang="en-US" altLang="zh-CN" sz="32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variability was enhanced, probably caused by increase </a:t>
            </a:r>
            <a:r>
              <a:rPr lang="en-US" altLang="zh-CN" sz="3200" b="1" dirty="0" smtClean="0">
                <a:latin typeface="+mj-lt"/>
                <a:ea typeface="+mj-ea"/>
                <a:cs typeface="+mj-cs"/>
              </a:rPr>
              <a:t>of the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</a:t>
            </a:r>
            <a:r>
              <a:rPr kumimoji="0" lang="en-US" altLang="zh-CN" sz="32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level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5806" y="6372036"/>
            <a:ext cx="160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Xu</a:t>
            </a:r>
            <a:r>
              <a:rPr lang="en-US" altLang="zh-CN" dirty="0" smtClean="0"/>
              <a:t> et al. (2008)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424936" cy="2088232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/>
              <a:t>Major results from the operational long-term measurements of surface </a:t>
            </a:r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at </a:t>
            </a:r>
            <a:r>
              <a:rPr lang="en-US" altLang="zh-CN" b="1" dirty="0" err="1" smtClean="0"/>
              <a:t>WLG</a:t>
            </a:r>
            <a:r>
              <a:rPr lang="en-US" altLang="zh-CN" b="1" dirty="0" smtClean="0"/>
              <a:t>, </a:t>
            </a:r>
            <a:r>
              <a:rPr lang="en-US" altLang="zh-CN" b="1" dirty="0" err="1" smtClean="0"/>
              <a:t>SDZ</a:t>
            </a:r>
            <a:r>
              <a:rPr lang="en-US" altLang="zh-CN" b="1" dirty="0" smtClean="0"/>
              <a:t>, </a:t>
            </a:r>
            <a:r>
              <a:rPr lang="en-US" altLang="zh-CN" b="1" dirty="0" smtClean="0"/>
              <a:t>LA, </a:t>
            </a:r>
            <a:r>
              <a:rPr lang="en-US" altLang="zh-CN" b="1" dirty="0" smtClean="0"/>
              <a:t>and </a:t>
            </a:r>
            <a:r>
              <a:rPr lang="en-US" altLang="zh-CN" b="1" dirty="0" err="1" smtClean="0"/>
              <a:t>LFS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/>
              <a:t>Mt. </a:t>
            </a:r>
            <a:r>
              <a:rPr lang="en-US" altLang="zh-CN" b="1" dirty="0" err="1" smtClean="0"/>
              <a:t>Waliguan</a:t>
            </a:r>
            <a:r>
              <a:rPr lang="en-US" altLang="zh-CN" b="1" dirty="0" smtClean="0"/>
              <a:t> (</a:t>
            </a:r>
            <a:r>
              <a:rPr lang="en-US" altLang="zh-CN" b="1" dirty="0" err="1" smtClean="0"/>
              <a:t>WLG</a:t>
            </a:r>
            <a:r>
              <a:rPr lang="en-US" altLang="zh-CN" b="1" dirty="0" smtClean="0"/>
              <a:t>)</a:t>
            </a:r>
            <a:br>
              <a:rPr lang="en-US" altLang="zh-CN" b="1" dirty="0" smtClean="0"/>
            </a:br>
            <a:r>
              <a:rPr lang="en-US" altLang="zh-CN" b="1" dirty="0" err="1" smtClean="0"/>
              <a:t>WMO</a:t>
            </a:r>
            <a:r>
              <a:rPr lang="en-US" altLang="zh-CN" b="1" dirty="0" smtClean="0"/>
              <a:t>/</a:t>
            </a:r>
            <a:r>
              <a:rPr lang="en-US" altLang="zh-CN" b="1" dirty="0" err="1" smtClean="0"/>
              <a:t>GAW</a:t>
            </a:r>
            <a:r>
              <a:rPr lang="en-US" altLang="zh-CN" b="1" dirty="0" smtClean="0"/>
              <a:t> global baseline station</a:t>
            </a:r>
            <a:endParaRPr lang="zh-CN" altLang="en-US" b="1" dirty="0"/>
          </a:p>
        </p:txBody>
      </p:sp>
      <p:sp>
        <p:nvSpPr>
          <p:cNvPr id="5" name="矩形 4"/>
          <p:cNvSpPr/>
          <p:nvPr/>
        </p:nvSpPr>
        <p:spPr>
          <a:xfrm>
            <a:off x="899592" y="5589240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altLang="zh-CN" sz="2800" b="1" dirty="0" smtClean="0">
                <a:solidFill>
                  <a:srgbClr val="FF0000"/>
                </a:solidFill>
              </a:rPr>
              <a:t>V</a:t>
            </a:r>
            <a:r>
              <a:rPr lang="en-GB" altLang="zh-CN" sz="2800" b="1" dirty="0" smtClean="0">
                <a:solidFill>
                  <a:srgbClr val="FF0000"/>
                </a:solidFill>
              </a:rPr>
              <a:t>ery few </a:t>
            </a:r>
            <a:r>
              <a:rPr lang="en-GB" altLang="zh-CN" sz="2800" b="1" dirty="0" smtClean="0">
                <a:solidFill>
                  <a:srgbClr val="FF0000"/>
                </a:solidFill>
              </a:rPr>
              <a:t>population (about 6 persons km</a:t>
            </a:r>
            <a:r>
              <a:rPr lang="en-GB" altLang="zh-CN" sz="2800" b="1" baseline="30000" dirty="0" smtClean="0">
                <a:solidFill>
                  <a:srgbClr val="FF0000"/>
                </a:solidFill>
              </a:rPr>
              <a:t>-2</a:t>
            </a:r>
            <a:r>
              <a:rPr lang="en-GB" altLang="zh-CN" sz="2800" b="1" dirty="0" smtClean="0">
                <a:solidFill>
                  <a:srgbClr val="FF0000"/>
                </a:solidFill>
              </a:rPr>
              <a:t>) </a:t>
            </a:r>
          </a:p>
          <a:p>
            <a:pPr>
              <a:buFont typeface="Wingdings" pitchFamily="2" charset="2"/>
              <a:buChar char="Ø"/>
            </a:pPr>
            <a:r>
              <a:rPr lang="en-GB" altLang="zh-CN" sz="2800" b="1" dirty="0" smtClean="0">
                <a:solidFill>
                  <a:srgbClr val="FF0000"/>
                </a:solidFill>
              </a:rPr>
              <a:t>Nearly </a:t>
            </a:r>
            <a:r>
              <a:rPr lang="en-GB" altLang="zh-CN" sz="2800" b="1" dirty="0" smtClean="0">
                <a:solidFill>
                  <a:srgbClr val="FF0000"/>
                </a:solidFill>
              </a:rPr>
              <a:t>no industry within 30 km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8229600" cy="351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Hourly </a:t>
            </a:r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data from </a:t>
            </a:r>
            <a:r>
              <a:rPr lang="en-US" altLang="zh-CN" b="1" dirty="0" err="1" smtClean="0"/>
              <a:t>WLG</a:t>
            </a:r>
            <a:endParaRPr lang="zh-CN" altLang="en-US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0932"/>
            <a:ext cx="7272808" cy="382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56404" y="5661248"/>
            <a:ext cx="7992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/>
              <a:t>The longest surface </a:t>
            </a:r>
            <a:r>
              <a:rPr lang="en-US" altLang="zh-CN" sz="2800" b="1" dirty="0" err="1" smtClean="0"/>
              <a:t>O</a:t>
            </a:r>
            <a:r>
              <a:rPr lang="en-US" altLang="zh-CN" sz="2800" b="1" baseline="-25000" dirty="0" err="1" smtClean="0"/>
              <a:t>3</a:t>
            </a:r>
            <a:r>
              <a:rPr lang="en-US" altLang="zh-CN" sz="2800" b="1" dirty="0" smtClean="0"/>
              <a:t> time series in mainland China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3184" y="-13394"/>
            <a:ext cx="8723312" cy="778098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Average seasonal and diurnal variations</a:t>
            </a:r>
            <a:endParaRPr lang="zh-CN" altLang="en-US" b="1" dirty="0"/>
          </a:p>
        </p:txBody>
      </p:sp>
      <p:pic>
        <p:nvPicPr>
          <p:cNvPr id="566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155" r="8537" b="15548"/>
          <a:stretch>
            <a:fillRect/>
          </a:stretch>
        </p:blipFill>
        <p:spPr bwMode="auto">
          <a:xfrm>
            <a:off x="3707904" y="2204864"/>
            <a:ext cx="486003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5536" y="836712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Mountain-valley breeze </a:t>
            </a:r>
            <a:r>
              <a:rPr lang="en-US" altLang="zh-CN" b="1" dirty="0" smtClean="0"/>
              <a:t>effect: </a:t>
            </a:r>
          </a:p>
          <a:p>
            <a:pPr>
              <a:buFont typeface="Wingdings" pitchFamily="2" charset="2"/>
              <a:buChar char="Ø"/>
            </a:pPr>
            <a:r>
              <a:rPr lang="en-US" altLang="zh-CN" b="1" dirty="0" smtClean="0"/>
              <a:t>Daytime </a:t>
            </a:r>
            <a:r>
              <a:rPr lang="en-US" altLang="zh-CN" b="1" dirty="0" smtClean="0"/>
              <a:t>minimum (more from </a:t>
            </a:r>
            <a:r>
              <a:rPr lang="en-US" altLang="zh-CN" b="1" dirty="0" err="1" smtClean="0"/>
              <a:t>PBL</a:t>
            </a:r>
            <a:r>
              <a:rPr lang="en-US" altLang="zh-CN" b="1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altLang="zh-CN" b="1" dirty="0" smtClean="0"/>
              <a:t>Nighttime maximum (more from the free troposphere)</a:t>
            </a:r>
          </a:p>
          <a:p>
            <a:pPr>
              <a:buFont typeface="Wingdings" pitchFamily="2" charset="2"/>
              <a:buChar char="Ø"/>
            </a:pPr>
            <a:r>
              <a:rPr lang="en-US" altLang="zh-CN" b="1" dirty="0" smtClean="0"/>
              <a:t>Seasonal change of the timing of </a:t>
            </a:r>
            <a:r>
              <a:rPr lang="en-US" altLang="zh-CN" b="1" dirty="0" smtClean="0"/>
              <a:t>daily minimum</a:t>
            </a:r>
            <a:endParaRPr lang="en-US" altLang="zh-CN" b="1" dirty="0" smtClean="0"/>
          </a:p>
          <a:p>
            <a:endParaRPr lang="zh-CN" altLang="en-US" b="1" dirty="0"/>
          </a:p>
        </p:txBody>
      </p:sp>
      <p:pic>
        <p:nvPicPr>
          <p:cNvPr id="535553" name="Picture 1"/>
          <p:cNvPicPr>
            <a:picLocks noChangeAspect="1" noChangeArrowheads="1"/>
          </p:cNvPicPr>
          <p:nvPr/>
        </p:nvPicPr>
        <p:blipFill>
          <a:blip r:embed="rId3" cstate="print"/>
          <a:srcRect t="1759"/>
          <a:stretch>
            <a:fillRect/>
          </a:stretch>
        </p:blipFill>
        <p:spPr bwMode="auto">
          <a:xfrm>
            <a:off x="467544" y="2060848"/>
            <a:ext cx="3096344" cy="47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20272" y="1772816"/>
            <a:ext cx="2223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Xu</a:t>
            </a:r>
            <a:r>
              <a:rPr lang="en-US" altLang="zh-CN" dirty="0" smtClean="0"/>
              <a:t> et al. (</a:t>
            </a:r>
            <a:r>
              <a:rPr lang="en-US" altLang="zh-CN" dirty="0" err="1" smtClean="0"/>
              <a:t>ACPD</a:t>
            </a:r>
            <a:r>
              <a:rPr lang="en-US" altLang="zh-CN" dirty="0" smtClean="0"/>
              <a:t>, 2015)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288032"/>
            <a:ext cx="8229600" cy="908720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Linear and Mann-Kendall trends</a:t>
            </a:r>
            <a:endParaRPr lang="zh-CN" altLang="en-US" b="1" dirty="0"/>
          </a:p>
        </p:txBody>
      </p:sp>
      <p:pic>
        <p:nvPicPr>
          <p:cNvPr id="567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95" r="3238" b="23260"/>
          <a:stretch>
            <a:fillRect/>
          </a:stretch>
        </p:blipFill>
        <p:spPr bwMode="auto">
          <a:xfrm>
            <a:off x="207287" y="2060848"/>
            <a:ext cx="8208912" cy="404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451695" y="277163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All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51695" y="4005064"/>
            <a:ext cx="53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1695" y="5085184"/>
            <a:ext cx="692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Night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83057" y="6093296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MAM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31215" y="6084004"/>
            <a:ext cx="46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JJA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71634" y="6093296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SON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99567" y="6093296"/>
            <a:ext cx="50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DJF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4857" y="6093296"/>
            <a:ext cx="1190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All months</a:t>
            </a:r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02437" y="1340768"/>
            <a:ext cx="5808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Both methods give similar trends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02842"/>
            <a:ext cx="79248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5"/>
          <p:cNvSpPr/>
          <p:nvPr/>
        </p:nvSpPr>
        <p:spPr>
          <a:xfrm>
            <a:off x="5076056" y="2982962"/>
            <a:ext cx="1512168" cy="7200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635896" y="2982962"/>
            <a:ext cx="1368152" cy="720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39552" y="4063082"/>
            <a:ext cx="825565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 smtClean="0"/>
              <a:t>Increase trends in all </a:t>
            </a:r>
            <a:r>
              <a:rPr lang="en-US" altLang="zh-CN" sz="2800" b="1" dirty="0" smtClean="0"/>
              <a:t>seasons</a:t>
            </a:r>
            <a:endParaRPr lang="en-US" altLang="zh-CN" sz="2800" b="1" dirty="0" smtClean="0"/>
          </a:p>
          <a:p>
            <a:pPr>
              <a:buFont typeface="Wingdings" pitchFamily="2" charset="2"/>
              <a:buChar char="Ø"/>
            </a:pPr>
            <a:r>
              <a:rPr lang="en-US" altLang="zh-CN" sz="2800" b="1" dirty="0" smtClean="0"/>
              <a:t>Largest and significant increase in fall (2.8 ppb/</a:t>
            </a:r>
            <a:r>
              <a:rPr lang="en-US" altLang="zh-CN" sz="2800" b="1" dirty="0" err="1" smtClean="0"/>
              <a:t>10yr</a:t>
            </a:r>
            <a:r>
              <a:rPr lang="en-US" altLang="zh-CN" sz="2800" b="1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800" b="1" dirty="0" smtClean="0"/>
              <a:t>Smallest increase in winter (1.4 ppb/</a:t>
            </a:r>
            <a:r>
              <a:rPr lang="en-US" altLang="zh-CN" sz="2800" b="1" dirty="0" err="1" smtClean="0"/>
              <a:t>10yr</a:t>
            </a:r>
            <a:r>
              <a:rPr lang="en-US" altLang="zh-CN" sz="2800" b="1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800" b="1" dirty="0" smtClean="0"/>
              <a:t>Trends in summer much less significant</a:t>
            </a:r>
            <a:endParaRPr lang="zh-CN" alt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6021288"/>
            <a:ext cx="7701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Pollution from east of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WLG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seems not to be the main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cause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Hilbert–Huang spectral analysis</a:t>
            </a:r>
            <a:endParaRPr lang="zh-CN" altLang="en-US" b="1" dirty="0"/>
          </a:p>
        </p:txBody>
      </p:sp>
      <p:pic>
        <p:nvPicPr>
          <p:cNvPr id="568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908720"/>
            <a:ext cx="4072067" cy="42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8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157192"/>
            <a:ext cx="3906921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83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909200"/>
            <a:ext cx="4238844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83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5859" y="5229248"/>
            <a:ext cx="408662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611560" y="5949280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Some low frequency oscillations contributed significantly to </a:t>
            </a:r>
            <a:r>
              <a:rPr lang="en-US" altLang="zh-CN" dirty="0" smtClean="0"/>
              <a:t>the trends </a:t>
            </a:r>
            <a:r>
              <a:rPr lang="en-US" altLang="zh-CN" dirty="0" smtClean="0"/>
              <a:t>of </a:t>
            </a:r>
            <a:r>
              <a:rPr lang="en-US" altLang="zh-CN" dirty="0" err="1" smtClean="0"/>
              <a:t>O</a:t>
            </a:r>
            <a:r>
              <a:rPr lang="en-US" altLang="zh-CN" baseline="-25000" dirty="0" err="1" smtClean="0"/>
              <a:t>3</a:t>
            </a:r>
            <a:r>
              <a:rPr lang="en-US" altLang="zh-CN" dirty="0" smtClean="0"/>
              <a:t> at </a:t>
            </a:r>
            <a:r>
              <a:rPr lang="en-US" altLang="zh-CN" dirty="0" err="1" smtClean="0"/>
              <a:t>WLG</a:t>
            </a:r>
            <a:r>
              <a:rPr lang="en-US" altLang="zh-CN" dirty="0" smtClean="0"/>
              <a:t>.</a:t>
            </a:r>
          </a:p>
          <a:p>
            <a:r>
              <a:rPr lang="en-US" altLang="zh-CN" dirty="0" smtClean="0"/>
              <a:t>Changes of transport patterns, </a:t>
            </a:r>
            <a:r>
              <a:rPr lang="en-US" altLang="zh-CN" dirty="0" err="1" smtClean="0"/>
              <a:t>QBO</a:t>
            </a:r>
            <a:r>
              <a:rPr lang="en-US" altLang="zh-CN" dirty="0" smtClean="0"/>
              <a:t>, ENSO, </a:t>
            </a:r>
            <a:r>
              <a:rPr lang="en-US" altLang="zh-CN" dirty="0" smtClean="0"/>
              <a:t>STE, solar </a:t>
            </a:r>
            <a:r>
              <a:rPr lang="en-US" altLang="zh-CN" dirty="0" smtClean="0"/>
              <a:t>activity, etc.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 err="1" smtClean="0"/>
              <a:t>Shangdianzi</a:t>
            </a:r>
            <a:r>
              <a:rPr lang="en-US" altLang="zh-CN" b="1" dirty="0" smtClean="0"/>
              <a:t> (</a:t>
            </a:r>
            <a:r>
              <a:rPr lang="en-US" altLang="zh-CN" b="1" dirty="0" err="1" smtClean="0"/>
              <a:t>SDZ</a:t>
            </a:r>
            <a:r>
              <a:rPr lang="en-US" altLang="zh-CN" b="1" dirty="0" smtClean="0"/>
              <a:t>)</a:t>
            </a:r>
            <a:br>
              <a:rPr lang="en-US" altLang="zh-CN" b="1" dirty="0" smtClean="0"/>
            </a:br>
            <a:r>
              <a:rPr lang="en-US" altLang="zh-CN" b="1" dirty="0" err="1" smtClean="0"/>
              <a:t>WMO</a:t>
            </a:r>
            <a:r>
              <a:rPr lang="en-US" altLang="zh-CN" b="1" dirty="0" smtClean="0"/>
              <a:t>/</a:t>
            </a:r>
            <a:r>
              <a:rPr lang="en-US" altLang="zh-CN" b="1" dirty="0" err="1" smtClean="0"/>
              <a:t>GAW</a:t>
            </a:r>
            <a:r>
              <a:rPr lang="en-US" altLang="zh-CN" b="1" dirty="0" smtClean="0"/>
              <a:t> regional background station</a:t>
            </a:r>
            <a:endParaRPr lang="zh-CN" altLang="en-US" b="1" dirty="0"/>
          </a:p>
        </p:txBody>
      </p:sp>
      <p:pic>
        <p:nvPicPr>
          <p:cNvPr id="569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49344"/>
            <a:ext cx="6210565" cy="50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b="1" dirty="0" smtClean="0"/>
              <a:t>Outline</a:t>
            </a:r>
            <a:endParaRPr lang="zh-CN" altLang="en-US" b="1" dirty="0" smtClean="0"/>
          </a:p>
        </p:txBody>
      </p:sp>
      <p:sp>
        <p:nvSpPr>
          <p:cNvPr id="7171" name="内容占位符 2"/>
          <p:cNvSpPr>
            <a:spLocks noGrp="1"/>
          </p:cNvSpPr>
          <p:nvPr>
            <p:ph idx="1"/>
          </p:nvPr>
        </p:nvSpPr>
        <p:spPr>
          <a:xfrm>
            <a:off x="1187624" y="2438400"/>
            <a:ext cx="7488832" cy="2743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b="1" dirty="0" smtClean="0"/>
              <a:t>Brief introduction</a:t>
            </a:r>
            <a:endParaRPr lang="en-US" altLang="zh-CN" b="1" dirty="0" smtClean="0"/>
          </a:p>
          <a:p>
            <a:pPr eaLnBrk="1" hangingPunct="1"/>
            <a:r>
              <a:rPr lang="en-US" altLang="zh-CN" b="1" dirty="0" smtClean="0"/>
              <a:t>Results from a baseline station</a:t>
            </a:r>
            <a:endParaRPr lang="en-US" altLang="zh-CN" b="1" dirty="0" smtClean="0"/>
          </a:p>
          <a:p>
            <a:pPr eaLnBrk="1" hangingPunct="1"/>
            <a:r>
              <a:rPr lang="en-US" altLang="zh-CN" b="1" dirty="0" smtClean="0"/>
              <a:t>Results from three background stations</a:t>
            </a:r>
          </a:p>
          <a:p>
            <a:pPr eaLnBrk="1" hangingPunct="1"/>
            <a:r>
              <a:rPr lang="en-US" altLang="zh-CN" b="1" dirty="0" smtClean="0"/>
              <a:t>Summary</a:t>
            </a:r>
            <a:endParaRPr lang="zh-CN" alt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Long-term </a:t>
            </a:r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data from </a:t>
            </a:r>
            <a:r>
              <a:rPr lang="en-US" altLang="zh-CN" b="1" dirty="0" err="1" smtClean="0"/>
              <a:t>SDZ</a:t>
            </a:r>
            <a:endParaRPr lang="zh-CN" altLang="en-US" b="1" dirty="0"/>
          </a:p>
        </p:txBody>
      </p:sp>
      <p:pic>
        <p:nvPicPr>
          <p:cNvPr id="54067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5013341" cy="263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0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005064"/>
            <a:ext cx="5011737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直接箭头连接符 6"/>
          <p:cNvCxnSpPr/>
          <p:nvPr/>
        </p:nvCxnSpPr>
        <p:spPr>
          <a:xfrm flipH="1">
            <a:off x="6228184" y="3861048"/>
            <a:ext cx="648072" cy="2016224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9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7066" y="3717352"/>
            <a:ext cx="4256934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79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08720"/>
            <a:ext cx="339644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44208" y="4232121"/>
            <a:ext cx="420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err="1" smtClean="0">
                <a:solidFill>
                  <a:schemeClr val="bg1"/>
                </a:solidFill>
              </a:rPr>
              <a:t>SDZ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4128" y="836712"/>
            <a:ext cx="53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SDZ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19872" y="6453336"/>
            <a:ext cx="2336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Lin et al. (2008</a:t>
            </a:r>
            <a:r>
              <a:rPr lang="zh-CN" altLang="en-US" dirty="0" smtClean="0"/>
              <a:t>；</a:t>
            </a:r>
            <a:r>
              <a:rPr lang="en-US" altLang="zh-CN" dirty="0" smtClean="0"/>
              <a:t>2009)</a:t>
            </a:r>
            <a:endParaRPr lang="zh-CN" altLang="en-US" dirty="0"/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6660233" y="3429000"/>
            <a:ext cx="144015" cy="9471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4" cstate="print"/>
          <a:srcRect r="50398" b="50000"/>
          <a:stretch>
            <a:fillRect/>
          </a:stretch>
        </p:blipFill>
        <p:spPr bwMode="auto">
          <a:xfrm>
            <a:off x="395536" y="3717032"/>
            <a:ext cx="3962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组合 14"/>
          <p:cNvGrpSpPr/>
          <p:nvPr/>
        </p:nvGrpSpPr>
        <p:grpSpPr>
          <a:xfrm>
            <a:off x="323528" y="775737"/>
            <a:ext cx="3959225" cy="2847975"/>
            <a:chOff x="533400" y="2133600"/>
            <a:chExt cx="3959225" cy="2847975"/>
          </a:xfrm>
        </p:grpSpPr>
        <p:pic>
          <p:nvPicPr>
            <p:cNvPr id="17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" y="2133600"/>
              <a:ext cx="3959225" cy="284797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  <p:cxnSp>
          <p:nvCxnSpPr>
            <p:cNvPr id="18" name="直接箭头连接符 13"/>
            <p:cNvCxnSpPr>
              <a:cxnSpLocks noChangeShapeType="1"/>
            </p:cNvCxnSpPr>
            <p:nvPr/>
          </p:nvCxnSpPr>
          <p:spPr bwMode="auto">
            <a:xfrm flipV="1">
              <a:off x="1524000" y="3581400"/>
              <a:ext cx="1219200" cy="1066800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19" name="TextBox 18"/>
            <p:cNvSpPr txBox="1"/>
            <p:nvPr/>
          </p:nvSpPr>
          <p:spPr>
            <a:xfrm>
              <a:off x="1752600" y="4572000"/>
              <a:ext cx="16866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400" b="1" dirty="0" smtClean="0">
                  <a:solidFill>
                    <a:srgbClr val="FF0000"/>
                  </a:solidFill>
                  <a:latin typeface="Arial" charset="0"/>
                  <a:ea typeface="黑体" pitchFamily="2" charset="-122"/>
                </a:rPr>
                <a:t>North China Plain</a:t>
              </a:r>
              <a:endParaRPr lang="zh-CN" altLang="en-US" sz="1400" b="1" dirty="0">
                <a:solidFill>
                  <a:srgbClr val="FF0000"/>
                </a:solidFill>
                <a:latin typeface="Arial" charset="0"/>
                <a:ea typeface="黑体" pitchFamily="2" charset="-122"/>
              </a:endParaRPr>
            </a:p>
          </p:txBody>
        </p:sp>
      </p:grpSp>
      <p:cxnSp>
        <p:nvCxnSpPr>
          <p:cNvPr id="16" name="直接箭头连接符 15"/>
          <p:cNvCxnSpPr/>
          <p:nvPr/>
        </p:nvCxnSpPr>
        <p:spPr>
          <a:xfrm flipV="1">
            <a:off x="2627784" y="2215897"/>
            <a:ext cx="0" cy="18722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27584" y="-27384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Significant contribution of pollutant transport from the North China Plain 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zh-CN" b="1" dirty="0" smtClean="0"/>
              <a:t>Long-term trends</a:t>
            </a:r>
            <a:endParaRPr lang="zh-CN" altLang="en-US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331640" y="4869160"/>
            <a:ext cx="153125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 smtClean="0">
                <a:latin typeface="Arial" charset="0"/>
                <a:ea typeface="黑体" pitchFamily="2" charset="-122"/>
              </a:rPr>
              <a:t>Yearly mean</a:t>
            </a:r>
            <a:endParaRPr lang="zh-CN" altLang="en-US" b="1" dirty="0">
              <a:latin typeface="Arial" charset="0"/>
              <a:ea typeface="黑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6136" y="1772816"/>
            <a:ext cx="140294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 smtClean="0">
                <a:latin typeface="Arial" charset="0"/>
                <a:ea typeface="黑体" pitchFamily="2" charset="-122"/>
              </a:rPr>
              <a:t>Daily mean</a:t>
            </a:r>
            <a:endParaRPr lang="zh-CN" altLang="en-US" b="1" dirty="0">
              <a:latin typeface="Arial" charset="0"/>
              <a:ea typeface="黑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4114800"/>
            <a:ext cx="23193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>
                <a:latin typeface="Arial" charset="0"/>
                <a:ea typeface="黑体" pitchFamily="2" charset="-122"/>
              </a:rPr>
              <a:t>significant  </a:t>
            </a:r>
            <a:r>
              <a:rPr lang="en-US" altLang="zh-CN" dirty="0">
                <a:latin typeface="Arial" charset="0"/>
                <a:ea typeface="黑体" pitchFamily="2" charset="-122"/>
                <a:sym typeface="Symbol"/>
              </a:rPr>
              <a:t>=</a:t>
            </a:r>
            <a:r>
              <a:rPr lang="en-US" altLang="zh-CN" dirty="0" smtClean="0">
                <a:latin typeface="Arial" charset="0"/>
                <a:ea typeface="黑体" pitchFamily="2" charset="-122"/>
                <a:sym typeface="Symbol"/>
              </a:rPr>
              <a:t>0.01</a:t>
            </a:r>
            <a:endParaRPr lang="zh-CN" altLang="en-US" dirty="0">
              <a:latin typeface="Arial" charset="0"/>
              <a:ea typeface="黑体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6" y="2132856"/>
            <a:ext cx="189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Slightly increasing</a:t>
            </a:r>
            <a:endParaRPr lang="zh-CN" altLang="en-US" b="1" dirty="0"/>
          </a:p>
        </p:txBody>
      </p:sp>
      <p:pic>
        <p:nvPicPr>
          <p:cNvPr id="519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071942"/>
            <a:ext cx="5011737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9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285860"/>
            <a:ext cx="5013341" cy="263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椭圆 8"/>
          <p:cNvSpPr/>
          <p:nvPr/>
        </p:nvSpPr>
        <p:spPr>
          <a:xfrm>
            <a:off x="3635896" y="4149080"/>
            <a:ext cx="187220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Yearly </a:t>
            </a:r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metrics for </a:t>
            </a:r>
            <a:r>
              <a:rPr lang="en-US" altLang="zh-CN" b="1" dirty="0" err="1" smtClean="0"/>
              <a:t>TOAR</a:t>
            </a:r>
            <a:endParaRPr lang="zh-CN" altLang="en-US" b="1" dirty="0"/>
          </a:p>
        </p:txBody>
      </p:sp>
      <p:pic>
        <p:nvPicPr>
          <p:cNvPr id="538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5128" y="1340768"/>
            <a:ext cx="5001128" cy="263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5128" y="4005064"/>
            <a:ext cx="5001128" cy="263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660232" y="4149080"/>
            <a:ext cx="2304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The three methods for getting 4</a:t>
            </a:r>
            <a:r>
              <a:rPr lang="en-US" altLang="zh-CN" baseline="30000" dirty="0" smtClean="0"/>
              <a:t>th</a:t>
            </a:r>
            <a:r>
              <a:rPr lang="en-US" altLang="zh-CN" dirty="0" smtClean="0"/>
              <a:t> highest 8-h average give the same results.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Yearly Mann-Kendall trends of O</a:t>
            </a:r>
            <a:r>
              <a:rPr lang="en-US" altLang="zh-CN" b="1" baseline="-25000" dirty="0" smtClean="0"/>
              <a:t>3</a:t>
            </a:r>
            <a:r>
              <a:rPr lang="en-US" altLang="zh-CN" b="1" dirty="0" smtClean="0"/>
              <a:t> metrics</a:t>
            </a:r>
            <a:endParaRPr lang="zh-CN" altLang="en-US" b="1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810813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36512" y="332656"/>
            <a:ext cx="9145016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Change of proportion of O</a:t>
            </a:r>
            <a:r>
              <a:rPr lang="en-US" altLang="zh-CN" b="1" baseline="-25000" dirty="0" smtClean="0"/>
              <a:t>3</a:t>
            </a:r>
            <a:r>
              <a:rPr lang="en-US" altLang="zh-CN" b="1" dirty="0" smtClean="0"/>
              <a:t> concentration in each bin</a:t>
            </a:r>
            <a:endParaRPr lang="zh-CN" altLang="en-US" b="1" dirty="0"/>
          </a:p>
        </p:txBody>
      </p:sp>
      <p:pic>
        <p:nvPicPr>
          <p:cNvPr id="53452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492896"/>
            <a:ext cx="726018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27584" y="1844824"/>
            <a:ext cx="2526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 smtClean="0"/>
              <a:t>Sen’s</a:t>
            </a:r>
            <a:r>
              <a:rPr lang="en-US" altLang="zh-CN" sz="4000" b="1" dirty="0" smtClean="0"/>
              <a:t> slope</a:t>
            </a:r>
            <a:endParaRPr lang="zh-CN" alt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216024"/>
            <a:ext cx="8229600" cy="764704"/>
          </a:xfrm>
        </p:spPr>
        <p:txBody>
          <a:bodyPr/>
          <a:lstStyle/>
          <a:p>
            <a:r>
              <a:rPr lang="en-US" altLang="zh-CN" b="1" dirty="0" err="1" smtClean="0"/>
              <a:t>AOT40</a:t>
            </a:r>
            <a:r>
              <a:rPr lang="en-US" altLang="zh-CN" b="1" dirty="0" smtClean="0"/>
              <a:t>, 3-month</a:t>
            </a:r>
            <a:endParaRPr lang="zh-CN" altLang="en-US" b="1" dirty="0"/>
          </a:p>
        </p:txBody>
      </p:sp>
      <p:pic>
        <p:nvPicPr>
          <p:cNvPr id="560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772816"/>
            <a:ext cx="5113993" cy="39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6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091" y="1737048"/>
            <a:ext cx="4041877" cy="21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51520" y="4293096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Increase trends of </a:t>
            </a:r>
            <a:r>
              <a:rPr lang="en-US" altLang="zh-CN" sz="2800" b="1" dirty="0" err="1" smtClean="0"/>
              <a:t>AOT40</a:t>
            </a:r>
            <a:r>
              <a:rPr lang="en-US" altLang="zh-CN" sz="2800" b="1" dirty="0" smtClean="0"/>
              <a:t> in spring, summer and fall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>
            <a:normAutofit/>
          </a:bodyPr>
          <a:lstStyle/>
          <a:p>
            <a:r>
              <a:rPr lang="en-US" altLang="zh-CN" sz="3600" b="1" dirty="0" smtClean="0"/>
              <a:t>Seasonal Mann-Kendall trends of O</a:t>
            </a:r>
            <a:r>
              <a:rPr lang="en-US" altLang="zh-CN" sz="3600" b="1" baseline="-25000" dirty="0" smtClean="0"/>
              <a:t>3</a:t>
            </a:r>
            <a:r>
              <a:rPr lang="en-US" altLang="zh-CN" sz="3600" b="1" dirty="0" smtClean="0"/>
              <a:t> metrics</a:t>
            </a:r>
            <a:endParaRPr lang="zh-CN" altLang="en-US" sz="3600" b="1" dirty="0"/>
          </a:p>
        </p:txBody>
      </p:sp>
      <p:pic>
        <p:nvPicPr>
          <p:cNvPr id="535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1"/>
            <a:ext cx="4032448" cy="413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5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556792"/>
            <a:ext cx="4741927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US" altLang="zh-CN" sz="4000" b="1" dirty="0" err="1" smtClean="0"/>
              <a:t>O</a:t>
            </a:r>
            <a:r>
              <a:rPr lang="en-US" altLang="zh-CN" sz="4000" b="1" baseline="-25000" dirty="0" err="1" smtClean="0"/>
              <a:t>3</a:t>
            </a:r>
            <a:r>
              <a:rPr lang="zh-CN" altLang="en-US" sz="4000" b="1" dirty="0" smtClean="0"/>
              <a:t> </a:t>
            </a:r>
            <a:r>
              <a:rPr lang="en-US" altLang="zh-CN" sz="4000" b="1" dirty="0" err="1" smtClean="0"/>
              <a:t>exceedance</a:t>
            </a:r>
            <a:endParaRPr lang="zh-CN" altLang="en-US" sz="40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321863" y="1905000"/>
            <a:ext cx="206338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 smtClean="0">
                <a:latin typeface="Arial" charset="0"/>
                <a:ea typeface="黑体" pitchFamily="2" charset="-122"/>
              </a:rPr>
              <a:t>GB 3095-2012 </a:t>
            </a:r>
            <a:endParaRPr lang="en-US" altLang="zh-CN" b="1" dirty="0">
              <a:latin typeface="Arial" charset="0"/>
              <a:ea typeface="黑体" pitchFamily="2" charset="-122"/>
            </a:endParaRPr>
          </a:p>
          <a:p>
            <a:pPr>
              <a:defRPr/>
            </a:pPr>
            <a:endParaRPr lang="en-US" altLang="zh-CN" b="1" dirty="0">
              <a:latin typeface="Arial" charset="0"/>
              <a:ea typeface="黑体" pitchFamily="2" charset="-122"/>
            </a:endParaRPr>
          </a:p>
          <a:p>
            <a:pPr>
              <a:defRPr/>
            </a:pPr>
            <a:r>
              <a:rPr lang="en-US" altLang="zh-CN" b="1" dirty="0">
                <a:latin typeface="Arial" charset="0"/>
                <a:ea typeface="黑体" pitchFamily="2" charset="-122"/>
              </a:rPr>
              <a:t>Grade I: ~75 ppb</a:t>
            </a:r>
          </a:p>
          <a:p>
            <a:pPr>
              <a:defRPr/>
            </a:pPr>
            <a:r>
              <a:rPr lang="en-US" altLang="zh-CN" b="1" dirty="0">
                <a:latin typeface="Arial" charset="0"/>
                <a:ea typeface="黑体" pitchFamily="2" charset="-122"/>
              </a:rPr>
              <a:t>Grade II: ~93 ppb</a:t>
            </a:r>
            <a:endParaRPr lang="zh-CN" altLang="en-US" b="1" dirty="0">
              <a:latin typeface="Arial" charset="0"/>
              <a:ea typeface="黑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0" y="4343400"/>
            <a:ext cx="8461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>
                <a:latin typeface="Arial" charset="0"/>
                <a:ea typeface="黑体" pitchFamily="2" charset="-122"/>
              </a:rPr>
              <a:t>~10%</a:t>
            </a:r>
            <a:endParaRPr lang="zh-CN" altLang="en-US" dirty="0">
              <a:latin typeface="Arial" charset="0"/>
              <a:ea typeface="黑体" pitchFamily="2" charset="-122"/>
            </a:endParaRPr>
          </a:p>
        </p:txBody>
      </p:sp>
      <p:pic>
        <p:nvPicPr>
          <p:cNvPr id="515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005064"/>
            <a:ext cx="5011737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5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790" y="1340768"/>
            <a:ext cx="5011737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/>
              <a:t>No significant trend in </a:t>
            </a:r>
            <a:r>
              <a:rPr lang="en-US" altLang="zh-CN" b="1" dirty="0" smtClean="0"/>
              <a:t>the </a:t>
            </a:r>
            <a:r>
              <a:rPr lang="en-US" altLang="zh-CN" b="1" dirty="0" smtClean="0"/>
              <a:t>ground-level </a:t>
            </a:r>
            <a:r>
              <a:rPr lang="en-US" altLang="zh-CN" b="1" dirty="0" err="1" smtClean="0"/>
              <a:t>NOx</a:t>
            </a:r>
            <a:r>
              <a:rPr lang="en-US" altLang="zh-CN" b="1" dirty="0" smtClean="0"/>
              <a:t> concentration </a:t>
            </a:r>
            <a:endParaRPr lang="zh-CN" altLang="en-US" b="1" dirty="0"/>
          </a:p>
        </p:txBody>
      </p:sp>
      <p:pic>
        <p:nvPicPr>
          <p:cNvPr id="53145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16832"/>
            <a:ext cx="765400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4140000" cy="35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0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36912"/>
            <a:ext cx="4500000" cy="36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44208" y="6381328"/>
            <a:ext cx="184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Chen et al. (1986)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64088" y="476672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zh-CN" b="1" dirty="0" smtClean="0">
                <a:solidFill>
                  <a:srgbClr val="FF0000"/>
                </a:solidFill>
              </a:rPr>
              <a:t>Ozone problem in Lanzhou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rgbClr val="FF0000"/>
                </a:solidFill>
              </a:rPr>
              <a:t>32 observation days during 1981-1983: 17</a:t>
            </a:r>
            <a:r>
              <a:rPr lang="zh-CN" altLang="en-US" b="1" dirty="0" smtClean="0">
                <a:solidFill>
                  <a:srgbClr val="FF0000"/>
                </a:solidFill>
              </a:rPr>
              <a:t>  </a:t>
            </a:r>
            <a:r>
              <a:rPr lang="en-US" altLang="zh-CN" b="1" dirty="0" smtClean="0">
                <a:solidFill>
                  <a:srgbClr val="FF0000"/>
                </a:solidFill>
              </a:rPr>
              <a:t>days with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O</a:t>
            </a:r>
            <a:r>
              <a:rPr lang="en-US" altLang="zh-CN" b="1" baseline="-25000" dirty="0" err="1" smtClean="0">
                <a:solidFill>
                  <a:srgbClr val="FF0000"/>
                </a:solidFill>
              </a:rPr>
              <a:t>3</a:t>
            </a:r>
            <a:r>
              <a:rPr lang="en-US" altLang="zh-CN" b="1" dirty="0" smtClean="0">
                <a:solidFill>
                  <a:srgbClr val="FF0000"/>
                </a:solidFill>
              </a:rPr>
              <a:t>&gt;</a:t>
            </a:r>
            <a:r>
              <a:rPr lang="en-US" altLang="zh-CN" b="1" dirty="0" err="1" smtClean="0">
                <a:solidFill>
                  <a:srgbClr val="FF0000"/>
                </a:solidFill>
              </a:rPr>
              <a:t>100ppb</a:t>
            </a:r>
            <a:r>
              <a:rPr lang="zh-CN" altLang="en-US" b="1" dirty="0" smtClean="0">
                <a:solidFill>
                  <a:srgbClr val="FF0000"/>
                </a:solidFill>
              </a:rPr>
              <a:t>，</a:t>
            </a:r>
            <a:r>
              <a:rPr lang="en-US" altLang="zh-CN" b="1" dirty="0" smtClean="0">
                <a:solidFill>
                  <a:srgbClr val="FF0000"/>
                </a:solidFill>
              </a:rPr>
              <a:t>10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days with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O</a:t>
            </a:r>
            <a:r>
              <a:rPr lang="en-US" altLang="zh-CN" b="1" baseline="-25000" dirty="0" err="1" smtClean="0">
                <a:solidFill>
                  <a:srgbClr val="FF0000"/>
                </a:solidFill>
              </a:rPr>
              <a:t>3</a:t>
            </a:r>
            <a:r>
              <a:rPr lang="en-US" altLang="zh-CN" b="1" dirty="0" smtClean="0">
                <a:solidFill>
                  <a:srgbClr val="FF0000"/>
                </a:solidFill>
              </a:rPr>
              <a:t>&gt;</a:t>
            </a:r>
            <a:r>
              <a:rPr lang="en-US" altLang="zh-CN" b="1" dirty="0" err="1" smtClean="0">
                <a:solidFill>
                  <a:srgbClr val="FF0000"/>
                </a:solidFill>
              </a:rPr>
              <a:t>200ppb</a:t>
            </a:r>
            <a:r>
              <a:rPr lang="en-US" altLang="zh-CN" b="1" dirty="0" smtClean="0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552" y="188640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Photochemical pollution first found in Lanzhou during the later </a:t>
            </a:r>
            <a:r>
              <a:rPr lang="en-US" altLang="zh-CN" sz="2400" b="1" dirty="0" err="1" smtClean="0"/>
              <a:t>1970s</a:t>
            </a:r>
            <a:endParaRPr lang="en-US" altLang="zh-CN" sz="2400" b="1" dirty="0" smtClean="0"/>
          </a:p>
          <a:p>
            <a:endParaRPr lang="en-US" altLang="zh-CN" sz="2400" b="1" dirty="0" smtClean="0"/>
          </a:p>
          <a:p>
            <a:r>
              <a:rPr lang="en-US" altLang="zh-CN" sz="2400" b="1" dirty="0" smtClean="0"/>
              <a:t>Causes: emissions from oil refining factory and power plant</a:t>
            </a:r>
          </a:p>
          <a:p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1560" y="6021288"/>
            <a:ext cx="2005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Tang et al. (2009)</a:t>
            </a:r>
            <a:endParaRPr lang="zh-CN" altLang="en-US" sz="2000" dirty="0"/>
          </a:p>
        </p:txBody>
      </p:sp>
      <p:pic>
        <p:nvPicPr>
          <p:cNvPr id="645124" name="Picture 4"/>
          <p:cNvPicPr>
            <a:picLocks noChangeAspect="1" noChangeArrowheads="1"/>
          </p:cNvPicPr>
          <p:nvPr/>
        </p:nvPicPr>
        <p:blipFill>
          <a:blip r:embed="rId3" cstate="print"/>
          <a:srcRect b="50285"/>
          <a:stretch>
            <a:fillRect/>
          </a:stretch>
        </p:blipFill>
        <p:spPr bwMode="auto">
          <a:xfrm>
            <a:off x="179512" y="2276872"/>
            <a:ext cx="4319998" cy="33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8145" name="Object 3"/>
          <p:cNvGraphicFramePr>
            <a:graphicFrameLocks noChangeAspect="1"/>
          </p:cNvGraphicFramePr>
          <p:nvPr/>
        </p:nvGraphicFramePr>
        <p:xfrm>
          <a:off x="4572000" y="2488729"/>
          <a:ext cx="4543425" cy="2884487"/>
        </p:xfrm>
        <a:graphic>
          <a:graphicData uri="http://schemas.openxmlformats.org/presentationml/2006/ole">
            <p:oleObj spid="_x0000_s518145" name="Worksheet" r:id="rId4" imgW="5162466" imgH="3276626" progId="Excel.Sheet.8">
              <p:embed/>
            </p:oleObj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372200" y="6093296"/>
            <a:ext cx="211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800" dirty="0">
                <a:latin typeface="Arial" charset="0"/>
                <a:ea typeface="黑体" pitchFamily="2" charset="-122"/>
              </a:rPr>
              <a:t>Zhang et al. (2007)</a:t>
            </a:r>
          </a:p>
        </p:txBody>
      </p:sp>
      <p:sp>
        <p:nvSpPr>
          <p:cNvPr id="7" name="矩形 6"/>
          <p:cNvSpPr/>
          <p:nvPr/>
        </p:nvSpPr>
        <p:spPr>
          <a:xfrm>
            <a:off x="340137" y="1628800"/>
            <a:ext cx="4564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Trend of surface </a:t>
            </a:r>
            <a:r>
              <a:rPr lang="en-US" altLang="zh-CN" b="1" dirty="0" err="1" smtClean="0"/>
              <a:t>NO</a:t>
            </a:r>
            <a:r>
              <a:rPr lang="en-US" altLang="zh-CN" sz="1600" b="1" baseline="-25000" dirty="0" err="1" smtClean="0"/>
              <a:t>x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in urban area of Beijing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4994998" y="1628800"/>
            <a:ext cx="3859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Trend of </a:t>
            </a:r>
            <a:r>
              <a:rPr lang="en-US" altLang="zh-CN" b="1" dirty="0" err="1" smtClean="0"/>
              <a:t>tropospheric</a:t>
            </a:r>
            <a:r>
              <a:rPr lang="en-US" altLang="zh-CN" b="1" dirty="0" smtClean="0"/>
              <a:t> </a:t>
            </a:r>
            <a:r>
              <a:rPr lang="en-US" altLang="zh-CN" b="1" dirty="0" err="1" smtClean="0"/>
              <a:t>NO</a:t>
            </a:r>
            <a:r>
              <a:rPr lang="en-US" altLang="zh-CN" sz="1600" b="1" baseline="-25000" dirty="0" err="1" smtClean="0"/>
              <a:t>2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over Beijing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Why increase of </a:t>
            </a:r>
            <a:r>
              <a:rPr lang="en-US" altLang="zh-CN" b="1" dirty="0" err="1" smtClean="0"/>
              <a:t>O</a:t>
            </a:r>
            <a:r>
              <a:rPr lang="en-US" altLang="zh-CN" sz="4900" b="1" baseline="-25000" dirty="0" err="1" smtClean="0"/>
              <a:t>3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with decreasing </a:t>
            </a:r>
            <a:r>
              <a:rPr lang="en-US" altLang="zh-CN" b="1" dirty="0" err="1" smtClean="0"/>
              <a:t>NO</a:t>
            </a:r>
            <a:r>
              <a:rPr lang="en-US" altLang="zh-CN" sz="4900" b="1" baseline="-25000" dirty="0" err="1" smtClean="0"/>
              <a:t>x</a:t>
            </a:r>
            <a:r>
              <a:rPr lang="zh-CN" altLang="en-US" b="1" dirty="0" smtClean="0"/>
              <a:t>？</a:t>
            </a:r>
            <a:endParaRPr lang="zh-CN" altLang="en-US" b="1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9144"/>
            <a:ext cx="5273322" cy="34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512" y="4725144"/>
            <a:ext cx="1616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Tang et al. (2009)</a:t>
            </a:r>
            <a:endParaRPr lang="zh-CN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364088" y="3111351"/>
            <a:ext cx="3999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Caused by increase of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VOCs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？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b="20408"/>
          <a:stretch>
            <a:fillRect/>
          </a:stretch>
        </p:blipFill>
        <p:spPr bwMode="auto">
          <a:xfrm>
            <a:off x="5292080" y="3789040"/>
            <a:ext cx="3753315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任意多边形 10"/>
          <p:cNvSpPr/>
          <p:nvPr/>
        </p:nvSpPr>
        <p:spPr>
          <a:xfrm>
            <a:off x="6300192" y="4581128"/>
            <a:ext cx="751716" cy="829056"/>
          </a:xfrm>
          <a:custGeom>
            <a:avLst/>
            <a:gdLst>
              <a:gd name="connsiteX0" fmla="*/ 9144 w 967740"/>
              <a:gd name="connsiteY0" fmla="*/ 0 h 829056"/>
              <a:gd name="connsiteX1" fmla="*/ 137160 w 967740"/>
              <a:gd name="connsiteY1" fmla="*/ 448056 h 829056"/>
              <a:gd name="connsiteX2" fmla="*/ 832104 w 967740"/>
              <a:gd name="connsiteY2" fmla="*/ 768096 h 829056"/>
              <a:gd name="connsiteX3" fmla="*/ 950976 w 967740"/>
              <a:gd name="connsiteY3" fmla="*/ 813816 h 829056"/>
              <a:gd name="connsiteX4" fmla="*/ 914400 w 967740"/>
              <a:gd name="connsiteY4" fmla="*/ 768096 h 82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740" h="829056">
                <a:moveTo>
                  <a:pt x="9144" y="0"/>
                </a:moveTo>
                <a:cubicBezTo>
                  <a:pt x="4572" y="160020"/>
                  <a:pt x="0" y="320040"/>
                  <a:pt x="137160" y="448056"/>
                </a:cubicBezTo>
                <a:cubicBezTo>
                  <a:pt x="274320" y="576072"/>
                  <a:pt x="696468" y="707136"/>
                  <a:pt x="832104" y="768096"/>
                </a:cubicBezTo>
                <a:cubicBezTo>
                  <a:pt x="967740" y="829056"/>
                  <a:pt x="937260" y="813816"/>
                  <a:pt x="950976" y="813816"/>
                </a:cubicBezTo>
                <a:cubicBezTo>
                  <a:pt x="964692" y="813816"/>
                  <a:pt x="939546" y="790956"/>
                  <a:pt x="914400" y="768096"/>
                </a:cubicBezTo>
              </a:path>
            </a:pathLst>
          </a:cu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538669" y="458112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</a:rPr>
              <a:t>？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36050" cy="1143000"/>
          </a:xfrm>
        </p:spPr>
        <p:txBody>
          <a:bodyPr/>
          <a:lstStyle/>
          <a:p>
            <a:pPr eaLnBrk="1" hangingPunct="1"/>
            <a:r>
              <a:rPr lang="en-US" altLang="zh-CN" sz="3600" b="1" dirty="0" smtClean="0">
                <a:solidFill>
                  <a:schemeClr val="tx1"/>
                </a:solidFill>
              </a:rPr>
              <a:t>Ozone production efficiency (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OPE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) 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at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SDZ</a:t>
            </a:r>
            <a:endParaRPr lang="zh-CN" alt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20483" name="Picture 3" descr="OPE"/>
          <p:cNvPicPr preferRelativeResize="0">
            <a:picLocks noChangeArrowheads="1"/>
          </p:cNvPicPr>
          <p:nvPr/>
        </p:nvPicPr>
        <p:blipFill>
          <a:blip r:embed="rId3" cstate="print"/>
          <a:srcRect l="3453" t="4951" r="20721" b="4951"/>
          <a:stretch>
            <a:fillRect/>
          </a:stretch>
        </p:blipFill>
        <p:spPr bwMode="auto">
          <a:xfrm>
            <a:off x="216123" y="2133376"/>
            <a:ext cx="6336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1619672" y="1196752"/>
            <a:ext cx="5533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dirty="0" smtClean="0">
                <a:solidFill>
                  <a:srgbClr val="FF0000"/>
                </a:solidFill>
                <a:latin typeface="Arial" charset="0"/>
                <a:ea typeface="黑体" pitchFamily="2" charset="-122"/>
              </a:rPr>
              <a:t>Range</a:t>
            </a:r>
            <a:r>
              <a:rPr lang="zh-CN" altLang="en-US" sz="2400" dirty="0" smtClean="0">
                <a:solidFill>
                  <a:srgbClr val="FF0000"/>
                </a:solidFill>
                <a:latin typeface="Arial" charset="0"/>
                <a:ea typeface="黑体" pitchFamily="2" charset="-122"/>
              </a:rPr>
              <a:t>：</a:t>
            </a:r>
            <a:r>
              <a:rPr lang="en-US" altLang="zh-CN" sz="2400" dirty="0" smtClean="0">
                <a:solidFill>
                  <a:srgbClr val="FF0000"/>
                </a:solidFill>
                <a:latin typeface="Arial" charset="0"/>
                <a:ea typeface="黑体" pitchFamily="2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Arial" charset="0"/>
                <a:ea typeface="黑体" pitchFamily="2" charset="-122"/>
              </a:rPr>
              <a:t>0.2~21.1; </a:t>
            </a:r>
            <a:r>
              <a:rPr lang="en-US" altLang="zh-CN" sz="2400" dirty="0" smtClean="0">
                <a:solidFill>
                  <a:srgbClr val="FF0000"/>
                </a:solidFill>
                <a:latin typeface="Arial" charset="0"/>
                <a:ea typeface="黑体" pitchFamily="2" charset="-122"/>
              </a:rPr>
              <a:t>average</a:t>
            </a:r>
            <a:r>
              <a:rPr lang="zh-CN" altLang="en-US" sz="2400" dirty="0" smtClean="0">
                <a:solidFill>
                  <a:srgbClr val="FF0000"/>
                </a:solidFill>
                <a:latin typeface="Arial" charset="0"/>
                <a:ea typeface="黑体" pitchFamily="2" charset="-122"/>
              </a:rPr>
              <a:t>：</a:t>
            </a:r>
            <a:r>
              <a:rPr lang="en-US" altLang="zh-CN" sz="2400" dirty="0" smtClean="0">
                <a:solidFill>
                  <a:srgbClr val="FF0000"/>
                </a:solidFill>
                <a:latin typeface="Arial" charset="0"/>
                <a:ea typeface="黑体" pitchFamily="2" charset="-122"/>
              </a:rPr>
              <a:t>4.9±3.6 </a:t>
            </a:r>
            <a:endParaRPr lang="zh-CN" altLang="en-US" sz="2400" dirty="0">
              <a:solidFill>
                <a:srgbClr val="FF0000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216" y="6381328"/>
            <a:ext cx="203132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 err="1" smtClean="0">
                <a:latin typeface="Arial" charset="0"/>
                <a:ea typeface="黑体" pitchFamily="2" charset="-122"/>
              </a:rPr>
              <a:t>Ge</a:t>
            </a:r>
            <a:r>
              <a:rPr lang="en-US" altLang="zh-CN" dirty="0" smtClean="0">
                <a:latin typeface="Arial" charset="0"/>
                <a:ea typeface="黑体" pitchFamily="2" charset="-122"/>
              </a:rPr>
              <a:t> et al.</a:t>
            </a:r>
            <a:r>
              <a:rPr lang="zh-CN" altLang="en-US" dirty="0" smtClean="0">
                <a:latin typeface="Arial" charset="0"/>
                <a:ea typeface="黑体" pitchFamily="2" charset="-122"/>
              </a:rPr>
              <a:t>（</a:t>
            </a:r>
            <a:r>
              <a:rPr lang="en-US" altLang="zh-CN" dirty="0">
                <a:latin typeface="Arial" charset="0"/>
                <a:ea typeface="黑体" pitchFamily="2" charset="-122"/>
              </a:rPr>
              <a:t>2010</a:t>
            </a:r>
            <a:r>
              <a:rPr lang="zh-CN" altLang="en-US" dirty="0">
                <a:latin typeface="Arial" charset="0"/>
                <a:ea typeface="黑体" pitchFamily="2" charset="-122"/>
              </a:rPr>
              <a:t>）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672" y="1634902"/>
            <a:ext cx="6192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solidFill>
                  <a:srgbClr val="FF0000"/>
                </a:solidFill>
                <a:latin typeface="Arial" charset="0"/>
                <a:ea typeface="黑体" pitchFamily="2" charset="-122"/>
              </a:rPr>
              <a:t>Sensitive to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" charset="0"/>
                <a:ea typeface="黑体" pitchFamily="2" charset="-122"/>
              </a:rPr>
              <a:t>VOCs</a:t>
            </a:r>
            <a:r>
              <a:rPr lang="zh-CN" altLang="en-US" sz="2400" dirty="0" smtClean="0">
                <a:solidFill>
                  <a:srgbClr val="FF0000"/>
                </a:solidFill>
                <a:latin typeface="Arial" charset="0"/>
                <a:ea typeface="黑体" pitchFamily="2" charset="-122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" charset="0"/>
                <a:ea typeface="黑体" pitchFamily="2" charset="-122"/>
              </a:rPr>
              <a:t>and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" charset="0"/>
                <a:ea typeface="黑体" pitchFamily="2" charset="-122"/>
              </a:rPr>
              <a:t>NOx</a:t>
            </a:r>
            <a:r>
              <a:rPr lang="en-US" altLang="zh-CN" sz="2400" dirty="0" smtClean="0">
                <a:solidFill>
                  <a:srgbClr val="FF0000"/>
                </a:solidFill>
                <a:latin typeface="Arial" charset="0"/>
                <a:ea typeface="黑体" pitchFamily="2" charset="-122"/>
              </a:rPr>
              <a:t>, but mainly to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" charset="0"/>
                <a:ea typeface="黑体" pitchFamily="2" charset="-122"/>
              </a:rPr>
              <a:t>VOCs</a:t>
            </a:r>
            <a:endParaRPr lang="zh-CN" altLang="en-US" sz="2400" dirty="0">
              <a:solidFill>
                <a:srgbClr val="FF0000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3680" y="2564904"/>
            <a:ext cx="2880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The </a:t>
            </a:r>
            <a:r>
              <a:rPr lang="en-US" altLang="zh-CN" sz="2000" b="1" dirty="0" err="1" smtClean="0">
                <a:solidFill>
                  <a:srgbClr val="FF0000"/>
                </a:solidFill>
              </a:rPr>
              <a:t>NOx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level is too high in North China, </a:t>
            </a:r>
            <a:r>
              <a:rPr lang="en-US" altLang="zh-CN" sz="2000" b="1" dirty="0" err="1" smtClean="0">
                <a:solidFill>
                  <a:srgbClr val="FF0000"/>
                </a:solidFill>
              </a:rPr>
              <a:t>O</a:t>
            </a:r>
            <a:r>
              <a:rPr lang="en-US" altLang="zh-CN" sz="2000" b="1" baseline="-25000" dirty="0" err="1" smtClean="0">
                <a:solidFill>
                  <a:srgbClr val="FF0000"/>
                </a:solidFill>
              </a:rPr>
              <a:t>3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is more sensitive to </a:t>
            </a:r>
            <a:r>
              <a:rPr lang="en-US" altLang="zh-CN" sz="2000" b="1" dirty="0" err="1" smtClean="0">
                <a:solidFill>
                  <a:srgbClr val="FF0000"/>
                </a:solidFill>
              </a:rPr>
              <a:t>VOCs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even at the background site.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4016" y="0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 err="1" smtClean="0"/>
              <a:t>Linan</a:t>
            </a:r>
            <a:r>
              <a:rPr lang="en-US" altLang="zh-CN" b="1" dirty="0" smtClean="0"/>
              <a:t> (LA)</a:t>
            </a:r>
            <a:br>
              <a:rPr lang="en-US" altLang="zh-CN" b="1" dirty="0" smtClean="0"/>
            </a:br>
            <a:r>
              <a:rPr lang="en-US" altLang="zh-CN" b="1" dirty="0" err="1" smtClean="0"/>
              <a:t>WMO</a:t>
            </a:r>
            <a:r>
              <a:rPr lang="en-US" altLang="zh-CN" b="1" dirty="0" smtClean="0"/>
              <a:t>/</a:t>
            </a:r>
            <a:r>
              <a:rPr lang="en-US" altLang="zh-CN" b="1" dirty="0" err="1" smtClean="0"/>
              <a:t>GAW</a:t>
            </a:r>
            <a:r>
              <a:rPr lang="en-US" altLang="zh-CN" b="1" dirty="0" smtClean="0"/>
              <a:t> regional background station</a:t>
            </a:r>
            <a:endParaRPr lang="zh-CN" altLang="en-US" b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14488" y="5876925"/>
            <a:ext cx="5966698" cy="8309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ahoma" pitchFamily="34" charset="0"/>
                <a:ea typeface="黑体" pitchFamily="2" charset="-122"/>
              </a:rPr>
              <a:t>located in the Yangtze Delta region, </a:t>
            </a:r>
          </a:p>
          <a:p>
            <a:r>
              <a:rPr lang="en-US" altLang="zh-CN" sz="2400" b="1" dirty="0">
                <a:latin typeface="Tahoma" pitchFamily="34" charset="0"/>
                <a:ea typeface="黑体" pitchFamily="2" charset="-122"/>
              </a:rPr>
              <a:t>densely populated and industrialized </a:t>
            </a:r>
          </a:p>
        </p:txBody>
      </p:sp>
      <p:pic>
        <p:nvPicPr>
          <p:cNvPr id="6" name="Picture 4" descr="LA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63713" y="1196975"/>
            <a:ext cx="5561012" cy="4525963"/>
          </a:xfrm>
          <a:prstGeom prst="rect">
            <a:avLst/>
          </a:prstGeom>
          <a:noFill/>
          <a:ln/>
        </p:spPr>
      </p:pic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643438" y="2205038"/>
            <a:ext cx="1584325" cy="11525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4500563" y="3573463"/>
            <a:ext cx="5032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19500000">
            <a:off x="4551363" y="2625725"/>
            <a:ext cx="1139825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黑体" pitchFamily="2" charset="-122"/>
              </a:rPr>
              <a:t>210 km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370388" y="3509963"/>
            <a:ext cx="9779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黑体" pitchFamily="2" charset="-122"/>
              </a:rPr>
              <a:t>50 km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843213" y="3074988"/>
            <a:ext cx="1441450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黑体" pitchFamily="2" charset="-122"/>
              </a:rPr>
              <a:t>Linan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data from </a:t>
            </a:r>
            <a:r>
              <a:rPr lang="en-US" altLang="zh-CN" b="1" dirty="0" smtClean="0"/>
              <a:t>LA</a:t>
            </a:r>
            <a:endParaRPr lang="zh-CN" altLang="en-US" b="1" dirty="0"/>
          </a:p>
        </p:txBody>
      </p:sp>
      <p:pic>
        <p:nvPicPr>
          <p:cNvPr id="5652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80" y="1600200"/>
            <a:ext cx="791844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data analyzed in this work</a:t>
            </a:r>
            <a:endParaRPr lang="zh-CN" altLang="en-US" b="1" dirty="0"/>
          </a:p>
        </p:txBody>
      </p:sp>
      <p:pic>
        <p:nvPicPr>
          <p:cNvPr id="565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933056"/>
            <a:ext cx="5013341" cy="263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5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5011737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67544" y="4581128"/>
            <a:ext cx="352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Strongly impacted by East Asia Monsoon 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Long-term trends</a:t>
            </a:r>
            <a:endParaRPr lang="zh-CN" altLang="en-US" b="1" dirty="0"/>
          </a:p>
        </p:txBody>
      </p:sp>
      <p:pic>
        <p:nvPicPr>
          <p:cNvPr id="567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5013341" cy="263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7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963689"/>
            <a:ext cx="5011737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292080" y="2420888"/>
            <a:ext cx="33470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/>
              <a:t>Slightly decreasing</a:t>
            </a:r>
          </a:p>
          <a:p>
            <a:r>
              <a:rPr lang="en-US" altLang="zh-CN" sz="3200" b="1" dirty="0" smtClean="0"/>
              <a:t>Not significant</a:t>
            </a:r>
            <a:endParaRPr lang="zh-CN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/>
              <a:t>No clear trend in high level </a:t>
            </a:r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metrics</a:t>
            </a:r>
            <a:endParaRPr lang="zh-CN" altLang="en-US" b="1" dirty="0"/>
          </a:p>
        </p:txBody>
      </p:sp>
      <p:pic>
        <p:nvPicPr>
          <p:cNvPr id="567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16832"/>
            <a:ext cx="753415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4016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Yearly Mann-Kendall trends of O</a:t>
            </a:r>
            <a:r>
              <a:rPr lang="en-US" altLang="zh-CN" b="1" baseline="-25000" dirty="0" smtClean="0"/>
              <a:t>3</a:t>
            </a:r>
            <a:r>
              <a:rPr lang="en-US" altLang="zh-CN" b="1" dirty="0" smtClean="0"/>
              <a:t> metrics</a:t>
            </a:r>
            <a:endParaRPr lang="zh-CN" altLang="en-US" b="1" dirty="0"/>
          </a:p>
        </p:txBody>
      </p:sp>
      <p:pic>
        <p:nvPicPr>
          <p:cNvPr id="570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09126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187624" y="5805264"/>
            <a:ext cx="6987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</a:rPr>
              <a:t>Caution: only 9 years of data (2006-2014) used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Change of proportion of O</a:t>
            </a:r>
            <a:r>
              <a:rPr lang="en-US" altLang="zh-CN" b="1" baseline="-25000" dirty="0" smtClean="0"/>
              <a:t>3</a:t>
            </a:r>
            <a:r>
              <a:rPr lang="en-US" altLang="zh-CN" b="1" dirty="0" smtClean="0"/>
              <a:t> concentration in each bin between 2006 and 2014</a:t>
            </a:r>
            <a:endParaRPr lang="zh-CN" altLang="en-US" b="1" dirty="0"/>
          </a:p>
        </p:txBody>
      </p:sp>
      <p:pic>
        <p:nvPicPr>
          <p:cNvPr id="572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924944"/>
            <a:ext cx="7200800" cy="3785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9552" y="2060848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Slope from Linear regression </a:t>
            </a:r>
          </a:p>
          <a:p>
            <a:r>
              <a:rPr lang="en-US" altLang="zh-CN" sz="2800" dirty="0" smtClean="0"/>
              <a:t>None of these trends is statisticall</a:t>
            </a:r>
            <a:r>
              <a:rPr lang="en-US" altLang="zh-CN" sz="2800" dirty="0" smtClean="0"/>
              <a:t>y significant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/>
              <a:t>More recent observations in Lanzhou:</a:t>
            </a:r>
            <a:br>
              <a:rPr lang="en-US" altLang="zh-CN" b="1" dirty="0" smtClean="0"/>
            </a:br>
            <a:r>
              <a:rPr lang="en-US" altLang="zh-CN" b="1" dirty="0" smtClean="0"/>
              <a:t>reduced </a:t>
            </a:r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levels, but still some high </a:t>
            </a:r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values</a:t>
            </a:r>
            <a:endParaRPr lang="zh-CN" altLang="en-US" b="1" dirty="0"/>
          </a:p>
        </p:txBody>
      </p:sp>
      <p:pic>
        <p:nvPicPr>
          <p:cNvPr id="64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0126"/>
          <a:stretch>
            <a:fillRect/>
          </a:stretch>
        </p:blipFill>
        <p:spPr bwMode="auto">
          <a:xfrm>
            <a:off x="539552" y="1977912"/>
            <a:ext cx="4104456" cy="418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99592" y="1556792"/>
            <a:ext cx="22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Summer of 2006</a:t>
            </a:r>
            <a:endParaRPr lang="zh-CN" alt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67944" y="6309320"/>
            <a:ext cx="459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J.M.</a:t>
            </a:r>
            <a:r>
              <a:rPr lang="en-US" altLang="zh-CN" dirty="0" smtClean="0"/>
              <a:t> Zhang, T. Wang*, </a:t>
            </a:r>
            <a:r>
              <a:rPr lang="en-US" altLang="zh-CN" dirty="0" err="1" smtClean="0"/>
              <a:t>A.J.</a:t>
            </a:r>
            <a:r>
              <a:rPr lang="en-US" altLang="zh-CN" dirty="0" smtClean="0"/>
              <a:t> Ding</a:t>
            </a:r>
            <a:r>
              <a:rPr lang="zh-CN" altLang="en-US" dirty="0" smtClean="0"/>
              <a:t>，</a:t>
            </a:r>
            <a:r>
              <a:rPr lang="en-US" altLang="zh-CN" dirty="0" smtClean="0"/>
              <a:t>et al. (2009)</a:t>
            </a:r>
            <a:endParaRPr lang="zh-CN" altLang="en-US" dirty="0"/>
          </a:p>
        </p:txBody>
      </p:sp>
      <p:pic>
        <p:nvPicPr>
          <p:cNvPr id="64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33896"/>
            <a:ext cx="4518705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en-US" altLang="zh-CN" b="1" dirty="0" err="1" smtClean="0"/>
              <a:t>AOT</a:t>
            </a:r>
            <a:r>
              <a:rPr lang="en-US" altLang="zh-CN" b="1" dirty="0" err="1" smtClean="0"/>
              <a:t>40</a:t>
            </a:r>
            <a:r>
              <a:rPr lang="en-US" altLang="zh-CN" b="1" dirty="0" smtClean="0"/>
              <a:t>, 3-month moving</a:t>
            </a:r>
            <a:endParaRPr lang="zh-CN" altLang="en-US" b="1" dirty="0"/>
          </a:p>
        </p:txBody>
      </p:sp>
      <p:pic>
        <p:nvPicPr>
          <p:cNvPr id="568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8356065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99592" y="6021288"/>
            <a:ext cx="757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Spring and summer </a:t>
            </a:r>
            <a:r>
              <a:rPr lang="en-US" altLang="zh-CN" dirty="0" err="1" smtClean="0">
                <a:solidFill>
                  <a:srgbClr val="FF0000"/>
                </a:solidFill>
              </a:rPr>
              <a:t>AOT40</a:t>
            </a:r>
            <a:r>
              <a:rPr lang="en-US" altLang="zh-CN" dirty="0" smtClean="0">
                <a:solidFill>
                  <a:srgbClr val="FF0000"/>
                </a:solidFill>
              </a:rPr>
              <a:t> values are not low, but there is no significant trend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Seasonal Mann-Kendall trends 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/>
              <a:t>of </a:t>
            </a:r>
            <a:r>
              <a:rPr lang="en-US" altLang="zh-CN" b="1" dirty="0" smtClean="0"/>
              <a:t>O</a:t>
            </a:r>
            <a:r>
              <a:rPr lang="en-US" altLang="zh-CN" b="1" baseline="-25000" dirty="0" smtClean="0"/>
              <a:t>3</a:t>
            </a:r>
            <a:r>
              <a:rPr lang="en-US" altLang="zh-CN" b="1" dirty="0" smtClean="0"/>
              <a:t> metrics</a:t>
            </a:r>
            <a:endParaRPr lang="zh-CN" altLang="en-US" b="1" dirty="0"/>
          </a:p>
        </p:txBody>
      </p:sp>
      <p:pic>
        <p:nvPicPr>
          <p:cNvPr id="571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780928"/>
            <a:ext cx="351028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1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781898"/>
            <a:ext cx="4168061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51520" y="1988840"/>
            <a:ext cx="4059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Minimum values are too close to the </a:t>
            </a:r>
            <a:r>
              <a:rPr lang="en-US" altLang="zh-CN" dirty="0" err="1" smtClean="0"/>
              <a:t>LOD</a:t>
            </a:r>
            <a:endParaRPr lang="zh-CN" altLang="en-US" dirty="0"/>
          </a:p>
        </p:txBody>
      </p:sp>
      <p:cxnSp>
        <p:nvCxnSpPr>
          <p:cNvPr id="7" name="直接箭头连接符 6"/>
          <p:cNvCxnSpPr/>
          <p:nvPr/>
        </p:nvCxnSpPr>
        <p:spPr>
          <a:xfrm>
            <a:off x="2267744" y="2420888"/>
            <a:ext cx="1354782" cy="78279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</a:t>
            </a:r>
            <a:r>
              <a:rPr lang="en-US" altLang="zh-CN" b="1" dirty="0" err="1" smtClean="0"/>
              <a:t>exceedance</a:t>
            </a:r>
            <a:endParaRPr lang="zh-CN" altLang="en-US" b="1" dirty="0"/>
          </a:p>
        </p:txBody>
      </p:sp>
      <p:pic>
        <p:nvPicPr>
          <p:cNvPr id="569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16832"/>
            <a:ext cx="726018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 err="1" smtClean="0"/>
              <a:t>Longfengshan</a:t>
            </a:r>
            <a:r>
              <a:rPr lang="en-US" altLang="zh-CN" b="1" dirty="0" smtClean="0"/>
              <a:t> (</a:t>
            </a:r>
            <a:r>
              <a:rPr lang="en-US" altLang="zh-CN" b="1" dirty="0" err="1" smtClean="0"/>
              <a:t>LFS</a:t>
            </a:r>
            <a:r>
              <a:rPr lang="en-US" altLang="zh-CN" b="1" dirty="0" smtClean="0"/>
              <a:t>)</a:t>
            </a:r>
            <a:br>
              <a:rPr lang="en-US" altLang="zh-CN" b="1" dirty="0" smtClean="0"/>
            </a:br>
            <a:r>
              <a:rPr lang="en-US" altLang="zh-CN" b="1" dirty="0" err="1" smtClean="0"/>
              <a:t>WMO</a:t>
            </a:r>
            <a:r>
              <a:rPr lang="en-US" altLang="zh-CN" b="1" dirty="0" smtClean="0"/>
              <a:t>/</a:t>
            </a:r>
            <a:r>
              <a:rPr lang="en-US" altLang="zh-CN" b="1" dirty="0" err="1" smtClean="0"/>
              <a:t>GAW</a:t>
            </a:r>
            <a:r>
              <a:rPr lang="en-US" altLang="zh-CN" b="1" dirty="0" smtClean="0"/>
              <a:t> regional background station</a:t>
            </a:r>
            <a:endParaRPr lang="zh-CN" altLang="en-US" b="1" dirty="0"/>
          </a:p>
        </p:txBody>
      </p:sp>
      <p:pic>
        <p:nvPicPr>
          <p:cNvPr id="574466" name="Picture 2" descr="D:\Project\GAW\LFS_mediu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1442" y="1340768"/>
            <a:ext cx="5561116" cy="4525963"/>
          </a:xfrm>
          <a:prstGeom prst="rect">
            <a:avLst/>
          </a:prstGeom>
          <a:noFill/>
        </p:spPr>
      </p:pic>
      <p:grpSp>
        <p:nvGrpSpPr>
          <p:cNvPr id="17" name="组合 16"/>
          <p:cNvGrpSpPr/>
          <p:nvPr/>
        </p:nvGrpSpPr>
        <p:grpSpPr>
          <a:xfrm>
            <a:off x="2627784" y="2449488"/>
            <a:ext cx="2586373" cy="2016224"/>
            <a:chOff x="2627784" y="2708920"/>
            <a:chExt cx="2586373" cy="2016224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923928" y="2708920"/>
              <a:ext cx="504056" cy="10801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2627784" y="3861048"/>
              <a:ext cx="1872208" cy="6480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3563888" y="3861048"/>
              <a:ext cx="936104" cy="8640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211960" y="2996952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~</a:t>
              </a:r>
              <a:r>
                <a:rPr lang="en-US" altLang="zh-CN" b="1" dirty="0" smtClean="0">
                  <a:solidFill>
                    <a:srgbClr val="FF0000"/>
                  </a:solidFill>
                </a:rPr>
                <a:t>140 km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93131" y="3779748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~</a:t>
              </a:r>
              <a:r>
                <a:rPr lang="en-US" altLang="zh-CN" b="1" dirty="0" smtClean="0">
                  <a:solidFill>
                    <a:srgbClr val="FF0000"/>
                  </a:solidFill>
                </a:rPr>
                <a:t>200 km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95936" y="4221088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~130 km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79512" y="5877272"/>
            <a:ext cx="8964488" cy="8309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ahoma" pitchFamily="34" charset="0"/>
                <a:ea typeface="黑体" pitchFamily="2" charset="-122"/>
              </a:rPr>
              <a:t>located in </a:t>
            </a:r>
            <a:r>
              <a:rPr lang="en-US" altLang="zh-CN" sz="2400" b="1" dirty="0" smtClean="0">
                <a:latin typeface="Tahoma" pitchFamily="34" charset="0"/>
                <a:ea typeface="黑体" pitchFamily="2" charset="-122"/>
              </a:rPr>
              <a:t>Northeast China, far away from major cities, but significantly impacted by agricultural activities (rice)</a:t>
            </a:r>
            <a:endParaRPr lang="en-US" altLang="zh-CN" sz="2400" b="1" dirty="0">
              <a:latin typeface="Tahoma" pitchFamily="34" charset="0"/>
              <a:ea typeface="黑体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99992" y="3356992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Longfengshan</a:t>
            </a:r>
            <a:endParaRPr lang="zh-CN" altLang="en-US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data from </a:t>
            </a:r>
            <a:r>
              <a:rPr lang="en-US" altLang="zh-CN" b="1" dirty="0" err="1" smtClean="0"/>
              <a:t>LFS</a:t>
            </a:r>
            <a:endParaRPr lang="zh-CN" altLang="en-US" b="1" dirty="0"/>
          </a:p>
        </p:txBody>
      </p:sp>
      <p:pic>
        <p:nvPicPr>
          <p:cNvPr id="565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647" y="1600200"/>
            <a:ext cx="763470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r>
              <a:rPr lang="en-US" altLang="zh-CN" b="1" dirty="0" smtClean="0"/>
              <a:t>Long-term trends</a:t>
            </a:r>
            <a:endParaRPr lang="zh-CN" altLang="en-US" b="1" dirty="0"/>
          </a:p>
        </p:txBody>
      </p:sp>
      <p:pic>
        <p:nvPicPr>
          <p:cNvPr id="568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1107" y="4005064"/>
            <a:ext cx="5013341" cy="263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8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5011737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508104" y="2276872"/>
            <a:ext cx="31395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dirty="0" smtClean="0"/>
              <a:t>Decrease trend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800" dirty="0" smtClean="0"/>
              <a:t>Lower significance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metrics</a:t>
            </a:r>
            <a:endParaRPr lang="zh-CN" altLang="en-US" b="1" dirty="0"/>
          </a:p>
        </p:txBody>
      </p:sp>
      <p:pic>
        <p:nvPicPr>
          <p:cNvPr id="569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16831"/>
            <a:ext cx="6552728" cy="34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Change of proportion of </a:t>
            </a:r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baseline="-25000" dirty="0" smtClean="0"/>
              <a:t> </a:t>
            </a:r>
            <a:r>
              <a:rPr lang="en-US" altLang="zh-CN" b="1" dirty="0" smtClean="0"/>
              <a:t>concentration in each bin between 2006 and 2014</a:t>
            </a:r>
            <a:endParaRPr lang="zh-CN" altLang="en-US" b="1" dirty="0"/>
          </a:p>
        </p:txBody>
      </p:sp>
      <p:pic>
        <p:nvPicPr>
          <p:cNvPr id="571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36912"/>
            <a:ext cx="7056784" cy="3709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43808" y="2771636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R</a:t>
            </a:r>
            <a:r>
              <a:rPr lang="en-US" altLang="zh-CN" baseline="30000" dirty="0" err="1" smtClean="0"/>
              <a:t>2</a:t>
            </a:r>
            <a:r>
              <a:rPr lang="en-US" altLang="zh-CN" dirty="0" smtClean="0"/>
              <a:t>=0.42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35896" y="3635732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R</a:t>
            </a:r>
            <a:r>
              <a:rPr lang="en-US" altLang="zh-CN" baseline="30000" dirty="0" err="1" smtClean="0"/>
              <a:t>2</a:t>
            </a:r>
            <a:r>
              <a:rPr lang="en-US" altLang="zh-CN" dirty="0" smtClean="0"/>
              <a:t>=0.43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2204864"/>
            <a:ext cx="281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Slope from linear regression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</a:t>
            </a:r>
            <a:r>
              <a:rPr lang="en-US" altLang="zh-CN" b="1" dirty="0" err="1" smtClean="0"/>
              <a:t>exceedance</a:t>
            </a:r>
            <a:endParaRPr lang="zh-CN" altLang="en-US" b="1" dirty="0"/>
          </a:p>
        </p:txBody>
      </p:sp>
      <p:pic>
        <p:nvPicPr>
          <p:cNvPr id="570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726018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341784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Average </a:t>
            </a:r>
            <a:r>
              <a:rPr lang="en-US" altLang="zh-CN" b="1" dirty="0" smtClean="0"/>
              <a:t>diurnal </a:t>
            </a:r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profiles from </a:t>
            </a:r>
            <a:r>
              <a:rPr lang="en-US" altLang="zh-CN" b="1" dirty="0" smtClean="0"/>
              <a:t>three regional background stations</a:t>
            </a:r>
            <a:endParaRPr lang="zh-CN" altLang="en-US" b="1" dirty="0"/>
          </a:p>
        </p:txBody>
      </p:sp>
      <p:pic>
        <p:nvPicPr>
          <p:cNvPr id="5662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1088"/>
            <a:ext cx="411037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3396" y="2061088"/>
            <a:ext cx="4109084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4365344"/>
            <a:ext cx="411037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707904" y="2204864"/>
            <a:ext cx="592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 smtClean="0"/>
              <a:t>LFS</a:t>
            </a:r>
            <a:endParaRPr lang="zh-CN" alt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039997" y="22048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LA</a:t>
            </a:r>
            <a:endParaRPr lang="zh-CN" alt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508104" y="4407495"/>
            <a:ext cx="655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 smtClean="0"/>
              <a:t>SDZ</a:t>
            </a:r>
            <a:endParaRPr lang="zh-CN" alt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228184" y="4797152"/>
            <a:ext cx="2654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Highest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O</a:t>
            </a:r>
            <a:r>
              <a:rPr lang="en-US" altLang="zh-CN" b="1" baseline="-25000" dirty="0" err="1" smtClean="0">
                <a:solidFill>
                  <a:srgbClr val="FF0000"/>
                </a:solidFill>
              </a:rPr>
              <a:t>3</a:t>
            </a:r>
            <a:r>
              <a:rPr lang="en-US" altLang="zh-CN" b="1" dirty="0" smtClean="0">
                <a:solidFill>
                  <a:srgbClr val="FF0000"/>
                </a:solidFill>
              </a:rPr>
              <a:t> level</a:t>
            </a: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Strongest photochemistry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/>
              <a:t>Higher </a:t>
            </a:r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levels were also observed in Beijing</a:t>
            </a:r>
            <a:endParaRPr lang="zh-CN" altLang="en-US" b="1" dirty="0"/>
          </a:p>
        </p:txBody>
      </p:sp>
      <p:pic>
        <p:nvPicPr>
          <p:cNvPr id="53862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76872"/>
            <a:ext cx="591144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56176" y="6309320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Ma &amp; Zhang</a:t>
            </a:r>
            <a:r>
              <a:rPr lang="zh-CN" altLang="en-US" dirty="0" smtClean="0"/>
              <a:t>（</a:t>
            </a:r>
            <a:r>
              <a:rPr lang="en-US" altLang="zh-CN" dirty="0" smtClean="0"/>
              <a:t>2000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79712" y="1772816"/>
            <a:ext cx="5299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A clear increase trend in daily maximum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H="1" flipV="1">
            <a:off x="5148064" y="2564904"/>
            <a:ext cx="504056" cy="15841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zh-CN" alt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zh-CN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Tropospheric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zh-CN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</a:t>
            </a:r>
            <a:r>
              <a:rPr lang="en-US" altLang="zh-CN" b="1" baseline="-250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over east Asia</a:t>
            </a:r>
            <a:endParaRPr lang="zh-CN" alt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246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5588" y="1600200"/>
            <a:ext cx="6091237" cy="4525963"/>
          </a:xfrm>
        </p:spPr>
      </p:pic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5272088" y="6334125"/>
            <a:ext cx="206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黑体" pitchFamily="2" charset="-122"/>
              </a:rPr>
              <a:t>Peters et al.(2005)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 err="1" smtClean="0"/>
              <a:t>Gucheng</a:t>
            </a:r>
            <a:r>
              <a:rPr lang="en-US" altLang="zh-CN" b="1" dirty="0" smtClean="0"/>
              <a:t>: </a:t>
            </a:r>
            <a:br>
              <a:rPr lang="en-US" altLang="zh-CN" b="1" dirty="0" smtClean="0"/>
            </a:br>
            <a:r>
              <a:rPr lang="en-US" altLang="zh-CN" b="1" dirty="0" smtClean="0"/>
              <a:t>a rural site, 100 km southwest of Beijing</a:t>
            </a:r>
            <a:endParaRPr lang="zh-CN" altLang="en-US" b="1" dirty="0"/>
          </a:p>
        </p:txBody>
      </p:sp>
      <p:pic>
        <p:nvPicPr>
          <p:cNvPr id="572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83357"/>
            <a:ext cx="764333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001024" y="6444044"/>
            <a:ext cx="2117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Need to be analyzed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/>
              <a:t>Summary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b="1" dirty="0" smtClean="0"/>
              <a:t>Baseline </a:t>
            </a:r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in western China has been slightly increasing mainly due to dynamic processes.</a:t>
            </a:r>
          </a:p>
          <a:p>
            <a:endParaRPr lang="en-US" altLang="zh-CN" b="1" dirty="0" smtClean="0"/>
          </a:p>
          <a:p>
            <a:r>
              <a:rPr lang="en-US" altLang="zh-CN" b="1" dirty="0" smtClean="0"/>
              <a:t>Regional background </a:t>
            </a:r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in North China has been rapidly increasing (0.73 ppb/yr). Many </a:t>
            </a:r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metrics show significant trends.</a:t>
            </a:r>
          </a:p>
          <a:p>
            <a:endParaRPr lang="en-US" altLang="zh-CN" b="1" dirty="0" smtClean="0"/>
          </a:p>
          <a:p>
            <a:r>
              <a:rPr lang="en-US" altLang="zh-CN" b="1" dirty="0" smtClean="0"/>
              <a:t>Regional background </a:t>
            </a:r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in the Yangtze River Delta and Northeast China shows insignificant decreasing trends. 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6600" dirty="0" smtClean="0"/>
              <a:t>Thank you!</a:t>
            </a:r>
            <a:endParaRPr lang="zh-CN" altLang="en-US" sz="6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3284984"/>
            <a:ext cx="8229600" cy="284117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altLang="zh-CN" dirty="0" smtClean="0"/>
              <a:t>Acknowledgement</a:t>
            </a:r>
          </a:p>
          <a:p>
            <a:r>
              <a:rPr lang="en-US" altLang="zh-CN" dirty="0" smtClean="0"/>
              <a:t>We thank all operators of the </a:t>
            </a:r>
            <a:r>
              <a:rPr lang="en-US" altLang="zh-CN" dirty="0" err="1" smtClean="0"/>
              <a:t>GAW</a:t>
            </a:r>
            <a:r>
              <a:rPr lang="en-US" altLang="zh-CN" dirty="0" smtClean="0"/>
              <a:t> stations for their routine work. </a:t>
            </a:r>
            <a:endParaRPr lang="zh-CN" altLang="en-US" dirty="0" smtClean="0"/>
          </a:p>
          <a:p>
            <a:r>
              <a:rPr lang="en-US" altLang="zh-CN" dirty="0" smtClean="0"/>
              <a:t>The work is supported by Natural </a:t>
            </a:r>
            <a:r>
              <a:rPr lang="en-US" altLang="zh-CN" dirty="0" smtClean="0"/>
              <a:t>Science Foundation of China </a:t>
            </a:r>
            <a:r>
              <a:rPr lang="en-US" altLang="zh-CN" dirty="0" smtClean="0"/>
              <a:t>(41330422) and Environmental </a:t>
            </a:r>
            <a:r>
              <a:rPr lang="en-US" altLang="zh-CN" dirty="0" smtClean="0"/>
              <a:t>Research in the Public Interest </a:t>
            </a:r>
            <a:r>
              <a:rPr lang="en-US" altLang="zh-CN" dirty="0" smtClean="0"/>
              <a:t>(201509002).</a:t>
            </a:r>
            <a:endParaRPr lang="zh-CN" altLang="en-US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6024" y="53752"/>
            <a:ext cx="8604448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Some very high </a:t>
            </a:r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levels found in downwind of Beijing</a:t>
            </a:r>
            <a:endParaRPr lang="zh-CN" altLang="en-US" b="1" dirty="0"/>
          </a:p>
        </p:txBody>
      </p:sp>
      <p:pic>
        <p:nvPicPr>
          <p:cNvPr id="65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988840"/>
            <a:ext cx="704227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71600" y="1085835"/>
            <a:ext cx="301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July </a:t>
            </a:r>
            <a:r>
              <a:rPr lang="en-US" altLang="zh-CN" sz="2400" b="1" dirty="0" smtClean="0"/>
              <a:t>2005</a:t>
            </a:r>
          </a:p>
          <a:p>
            <a:r>
              <a:rPr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maximum 286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ppb 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！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4208" y="6444044"/>
            <a:ext cx="190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Wang et al. (2006)</a:t>
            </a:r>
            <a:endParaRPr lang="zh-CN" altLang="en-US" dirty="0"/>
          </a:p>
        </p:txBody>
      </p:sp>
      <p:cxnSp>
        <p:nvCxnSpPr>
          <p:cNvPr id="8" name="直接箭头连接符 7"/>
          <p:cNvCxnSpPr/>
          <p:nvPr/>
        </p:nvCxnSpPr>
        <p:spPr>
          <a:xfrm>
            <a:off x="3635896" y="1916832"/>
            <a:ext cx="1080120" cy="129614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标题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b="1" dirty="0" err="1" smtClean="0"/>
              <a:t>MOZAIC</a:t>
            </a:r>
            <a:r>
              <a:rPr lang="en-US" altLang="zh-CN" b="1" dirty="0" smtClean="0"/>
              <a:t> data indicated rapid increase of </a:t>
            </a:r>
            <a:r>
              <a:rPr lang="en-US" altLang="zh-CN" b="1" dirty="0" err="1" smtClean="0"/>
              <a:t>O</a:t>
            </a:r>
            <a:r>
              <a:rPr lang="en-US" altLang="zh-CN" b="1" baseline="-25000" dirty="0" err="1" smtClean="0"/>
              <a:t>3</a:t>
            </a:r>
            <a:r>
              <a:rPr lang="en-US" altLang="zh-CN" b="1" dirty="0" smtClean="0"/>
              <a:t> in </a:t>
            </a:r>
            <a:r>
              <a:rPr lang="en-US" altLang="zh-CN" b="1" dirty="0" err="1" smtClean="0"/>
              <a:t>PBL</a:t>
            </a:r>
            <a:endParaRPr lang="zh-CN" altLang="en-US" b="1" dirty="0" smtClean="0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48643"/>
            <a:ext cx="4267200" cy="52927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660232" y="5949280"/>
            <a:ext cx="21494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黑体" pitchFamily="2" charset="-122"/>
              </a:rPr>
              <a:t>Ding et al. (2008)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黑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1916832"/>
            <a:ext cx="38884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r>
              <a:rPr lang="en-US" altLang="zh-CN" sz="2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黑体" pitchFamily="2" charset="-122"/>
              </a:rPr>
              <a:t>PBL</a:t>
            </a:r>
            <a:r>
              <a:rPr lang="zh-CN" alt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黑体" pitchFamily="2" charset="-122"/>
              </a:rPr>
              <a:t> </a:t>
            </a:r>
            <a:r>
              <a:rPr lang="en-US" altLang="zh-CN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黑体" pitchFamily="2" charset="-122"/>
              </a:rPr>
              <a:t>entire year</a:t>
            </a:r>
            <a:r>
              <a:rPr lang="zh-CN" alt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黑体" pitchFamily="2" charset="-122"/>
              </a:rPr>
              <a:t>：</a:t>
            </a:r>
            <a:r>
              <a:rPr lang="en-US" altLang="zh-CN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黑体" pitchFamily="2" charset="-122"/>
              </a:rPr>
              <a:t>1 </a:t>
            </a:r>
            <a:r>
              <a:rPr lang="en-US" altLang="zh-CN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黑体" pitchFamily="2" charset="-122"/>
              </a:rPr>
              <a:t>ppb/yr</a:t>
            </a:r>
            <a:endParaRPr lang="en-US" altLang="zh-CN" sz="2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黑体" pitchFamily="2" charset="-122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endParaRPr lang="en-US" altLang="zh-CN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黑体" pitchFamily="2" charset="-122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altLang="zh-CN" sz="2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黑体" pitchFamily="2" charset="-122"/>
              </a:rPr>
              <a:t>PBL</a:t>
            </a:r>
            <a:r>
              <a:rPr lang="zh-CN" alt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黑体" pitchFamily="2" charset="-122"/>
              </a:rPr>
              <a:t> </a:t>
            </a:r>
            <a:r>
              <a:rPr lang="en-US" altLang="zh-CN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黑体" pitchFamily="2" charset="-122"/>
              </a:rPr>
              <a:t>summer</a:t>
            </a:r>
            <a:r>
              <a:rPr lang="zh-CN" alt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黑体" pitchFamily="2" charset="-122"/>
              </a:rPr>
              <a:t>：</a:t>
            </a:r>
            <a:r>
              <a:rPr lang="en-US" altLang="zh-CN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黑体" pitchFamily="2" charset="-122"/>
              </a:rPr>
              <a:t>3 </a:t>
            </a:r>
            <a:r>
              <a:rPr lang="en-US" altLang="zh-CN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黑体" pitchFamily="2" charset="-122"/>
              </a:rPr>
              <a:t>ppb/yr</a:t>
            </a:r>
            <a:endParaRPr lang="en-US" altLang="zh-CN" sz="2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黑体" pitchFamily="2" charset="-122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endParaRPr lang="en-US" altLang="zh-CN" sz="2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黑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Operational observations surface </a:t>
            </a:r>
            <a:r>
              <a:rPr lang="en-US" altLang="zh-CN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altLang="zh-CN" b="1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CMA’s </a:t>
            </a:r>
            <a:r>
              <a:rPr lang="en-US" altLang="zh-CN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GAW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sites</a:t>
            </a:r>
            <a:endParaRPr lang="en-US" altLang="zh-CN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500063" y="1285875"/>
            <a:ext cx="8245475" cy="5454650"/>
            <a:chOff x="555" y="911"/>
            <a:chExt cx="4368" cy="3120"/>
          </a:xfrm>
        </p:grpSpPr>
        <p:pic>
          <p:nvPicPr>
            <p:cNvPr id="5128" name="Picture 4" descr="cawas_station"/>
            <p:cNvPicPr>
              <a:picLocks noChangeAspect="1" noChangeArrowheads="1"/>
            </p:cNvPicPr>
            <p:nvPr/>
          </p:nvPicPr>
          <p:blipFill>
            <a:blip r:embed="rId2" cstate="print">
              <a:lum bright="-12000"/>
            </a:blip>
            <a:srcRect/>
            <a:stretch>
              <a:fillRect/>
            </a:stretch>
          </p:blipFill>
          <p:spPr bwMode="auto">
            <a:xfrm>
              <a:off x="555" y="911"/>
              <a:ext cx="4368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9" name="Text Box 5"/>
            <p:cNvSpPr txBox="1">
              <a:spLocks noChangeArrowheads="1"/>
            </p:cNvSpPr>
            <p:nvPr/>
          </p:nvSpPr>
          <p:spPr bwMode="auto">
            <a:xfrm>
              <a:off x="3504" y="1451"/>
              <a:ext cx="140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000" b="1">
                  <a:solidFill>
                    <a:srgbClr val="FF00FF"/>
                  </a:solidFill>
                  <a:latin typeface="Times New Roman" pitchFamily="18" charset="0"/>
                </a:rPr>
                <a:t>44.73 °N, 127.60 °E, 310 m a.s.l</a:t>
              </a:r>
              <a:r>
                <a:rPr lang="zh-CN" altLang="en-US" sz="1000" b="1">
                  <a:solidFill>
                    <a:srgbClr val="FF00FF"/>
                  </a:solidFill>
                  <a:latin typeface="Times New Roman" pitchFamily="18" charset="0"/>
                </a:rPr>
                <a:t>） </a:t>
              </a:r>
            </a:p>
          </p:txBody>
        </p:sp>
        <p:sp>
          <p:nvSpPr>
            <p:cNvPr id="5130" name="Text Box 6"/>
            <p:cNvSpPr txBox="1">
              <a:spLocks noChangeArrowheads="1"/>
            </p:cNvSpPr>
            <p:nvPr/>
          </p:nvSpPr>
          <p:spPr bwMode="auto">
            <a:xfrm>
              <a:off x="3465" y="1881"/>
              <a:ext cx="140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en-US" sz="1000" b="1">
                  <a:solidFill>
                    <a:srgbClr val="FF00FF"/>
                  </a:solidFill>
                  <a:latin typeface="Times New Roman" pitchFamily="18" charset="0"/>
                </a:rPr>
                <a:t>40.39°N, </a:t>
              </a:r>
              <a:r>
                <a:rPr lang="pt-BR" altLang="zh-CN" sz="1000" b="1">
                  <a:solidFill>
                    <a:srgbClr val="FF00FF"/>
                  </a:solidFill>
                  <a:latin typeface="Times New Roman" pitchFamily="18" charset="0"/>
                </a:rPr>
                <a:t> </a:t>
              </a:r>
              <a:r>
                <a:rPr lang="pt-BR" altLang="en-US" sz="1000" b="1">
                  <a:solidFill>
                    <a:srgbClr val="FF00FF"/>
                  </a:solidFill>
                  <a:latin typeface="Times New Roman" pitchFamily="18" charset="0"/>
                </a:rPr>
                <a:t>117.07°E</a:t>
              </a:r>
              <a:r>
                <a:rPr lang="pt-BR" altLang="zh-CN" sz="1000" b="1">
                  <a:solidFill>
                    <a:srgbClr val="FF00FF"/>
                  </a:solidFill>
                  <a:latin typeface="Times New Roman" pitchFamily="18" charset="0"/>
                </a:rPr>
                <a:t>, </a:t>
              </a:r>
              <a:r>
                <a:rPr lang="pt-BR" altLang="en-US" sz="1000" b="1">
                  <a:solidFill>
                    <a:srgbClr val="FF00FF"/>
                  </a:solidFill>
                  <a:latin typeface="Times New Roman" pitchFamily="18" charset="0"/>
                </a:rPr>
                <a:t>293.9</a:t>
              </a:r>
              <a:r>
                <a:rPr lang="pt-BR" altLang="zh-CN" sz="1000" b="1">
                  <a:solidFill>
                    <a:srgbClr val="FF00FF"/>
                  </a:solidFill>
                  <a:latin typeface="Times New Roman" pitchFamily="18" charset="0"/>
                </a:rPr>
                <a:t> m a.s.l.</a:t>
              </a:r>
              <a:endParaRPr lang="en-US" altLang="zh-CN" sz="1000" b="1">
                <a:solidFill>
                  <a:srgbClr val="FF00FF"/>
                </a:solidFill>
                <a:latin typeface="Times New Roman" pitchFamily="18" charset="0"/>
              </a:endParaRPr>
            </a:p>
          </p:txBody>
        </p:sp>
        <p:sp>
          <p:nvSpPr>
            <p:cNvPr id="5131" name="Text Box 7"/>
            <p:cNvSpPr txBox="1">
              <a:spLocks noChangeArrowheads="1"/>
            </p:cNvSpPr>
            <p:nvPr/>
          </p:nvSpPr>
          <p:spPr bwMode="auto">
            <a:xfrm>
              <a:off x="3504" y="2699"/>
              <a:ext cx="140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en-US" sz="1000" b="1">
                  <a:solidFill>
                    <a:srgbClr val="FF00FF"/>
                  </a:solidFill>
                  <a:latin typeface="Times New Roman" pitchFamily="18" charset="0"/>
                </a:rPr>
                <a:t>30.3 °N， 119.73 °E，</a:t>
              </a:r>
              <a:r>
                <a:rPr lang="pt-BR" altLang="zh-CN" sz="1000" b="1">
                  <a:solidFill>
                    <a:srgbClr val="FF00FF"/>
                  </a:solidFill>
                  <a:latin typeface="Times New Roman" pitchFamily="18" charset="0"/>
                </a:rPr>
                <a:t> </a:t>
              </a:r>
              <a:r>
                <a:rPr lang="pt-BR" altLang="en-US" sz="1000" b="1">
                  <a:solidFill>
                    <a:srgbClr val="FF00FF"/>
                  </a:solidFill>
                  <a:latin typeface="Times New Roman" pitchFamily="18" charset="0"/>
                </a:rPr>
                <a:t>138</a:t>
              </a:r>
              <a:r>
                <a:rPr lang="pt-BR" altLang="zh-CN" sz="1000" b="1">
                  <a:solidFill>
                    <a:srgbClr val="FF00FF"/>
                  </a:solidFill>
                  <a:latin typeface="Times New Roman" pitchFamily="18" charset="0"/>
                </a:rPr>
                <a:t> m a.s.l</a:t>
              </a:r>
              <a:endParaRPr lang="en-US" altLang="zh-CN" sz="1000" b="1">
                <a:solidFill>
                  <a:srgbClr val="FF00FF"/>
                </a:solidFill>
                <a:latin typeface="Times New Roman" pitchFamily="18" charset="0"/>
              </a:endParaRPr>
            </a:p>
          </p:txBody>
        </p:sp>
        <p:sp>
          <p:nvSpPr>
            <p:cNvPr id="5132" name="Text Box 8"/>
            <p:cNvSpPr txBox="1">
              <a:spLocks noChangeArrowheads="1"/>
            </p:cNvSpPr>
            <p:nvPr/>
          </p:nvSpPr>
          <p:spPr bwMode="auto">
            <a:xfrm>
              <a:off x="2013" y="2244"/>
              <a:ext cx="140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en-US" sz="1000" b="1">
                  <a:solidFill>
                    <a:srgbClr val="FF00FF"/>
                  </a:solidFill>
                  <a:latin typeface="Times New Roman" pitchFamily="18" charset="0"/>
                </a:rPr>
                <a:t>36.3°N,</a:t>
              </a:r>
              <a:r>
                <a:rPr lang="pt-BR" altLang="zh-CN" sz="1000" b="1">
                  <a:solidFill>
                    <a:srgbClr val="FF00FF"/>
                  </a:solidFill>
                  <a:latin typeface="Times New Roman" pitchFamily="18" charset="0"/>
                </a:rPr>
                <a:t> </a:t>
              </a:r>
              <a:r>
                <a:rPr lang="pt-BR" altLang="en-US" sz="1000" b="1">
                  <a:solidFill>
                    <a:srgbClr val="FF00FF"/>
                  </a:solidFill>
                  <a:latin typeface="Times New Roman" pitchFamily="18" charset="0"/>
                </a:rPr>
                <a:t>100.9°E ,</a:t>
              </a:r>
              <a:r>
                <a:rPr lang="en-US" altLang="zh-CN" sz="1000" b="1">
                  <a:solidFill>
                    <a:srgbClr val="FF00FF"/>
                  </a:solidFill>
                  <a:latin typeface="Times New Roman" pitchFamily="18" charset="0"/>
                </a:rPr>
                <a:t> </a:t>
              </a:r>
              <a:r>
                <a:rPr lang="pt-BR" altLang="en-US" sz="1000" b="1">
                  <a:solidFill>
                    <a:srgbClr val="FF00FF"/>
                  </a:solidFill>
                  <a:latin typeface="Times New Roman" pitchFamily="18" charset="0"/>
                </a:rPr>
                <a:t>3810</a:t>
              </a:r>
              <a:r>
                <a:rPr lang="pt-BR" altLang="zh-CN" sz="1000" b="1">
                  <a:solidFill>
                    <a:srgbClr val="FF00FF"/>
                  </a:solidFill>
                  <a:latin typeface="Times New Roman" pitchFamily="18" charset="0"/>
                </a:rPr>
                <a:t>m a.s.l</a:t>
              </a:r>
              <a:endParaRPr lang="en-US" altLang="zh-CN" sz="1000" b="1">
                <a:solidFill>
                  <a:srgbClr val="FF00FF"/>
                </a:solidFill>
                <a:latin typeface="Times New Roman" pitchFamily="18" charset="0"/>
              </a:endParaRPr>
            </a:p>
          </p:txBody>
        </p:sp>
        <p:sp>
          <p:nvSpPr>
            <p:cNvPr id="5133" name="Text Box 9"/>
            <p:cNvSpPr txBox="1">
              <a:spLocks noChangeArrowheads="1"/>
            </p:cNvSpPr>
            <p:nvPr/>
          </p:nvSpPr>
          <p:spPr bwMode="auto">
            <a:xfrm>
              <a:off x="1197" y="3151"/>
              <a:ext cx="140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en-US" sz="1000" b="1">
                  <a:solidFill>
                    <a:srgbClr val="FF00FF"/>
                  </a:solidFill>
                  <a:latin typeface="Times New Roman" pitchFamily="18" charset="0"/>
                </a:rPr>
                <a:t>28.006°N,99.684°E，3582m asl</a:t>
              </a:r>
              <a:endParaRPr lang="en-US" altLang="zh-CN" sz="1000" b="1">
                <a:solidFill>
                  <a:srgbClr val="FF00FF"/>
                </a:solidFill>
                <a:latin typeface="Times New Roman" pitchFamily="18" charset="0"/>
              </a:endParaRPr>
            </a:p>
          </p:txBody>
        </p:sp>
        <p:sp>
          <p:nvSpPr>
            <p:cNvPr id="5134" name="Text Box 10"/>
            <p:cNvSpPr txBox="1">
              <a:spLocks noChangeArrowheads="1"/>
            </p:cNvSpPr>
            <p:nvPr/>
          </p:nvSpPr>
          <p:spPr bwMode="auto">
            <a:xfrm>
              <a:off x="3011" y="3106"/>
              <a:ext cx="140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en-US" sz="1000" b="1">
                  <a:solidFill>
                    <a:srgbClr val="FF00FF"/>
                  </a:solidFill>
                  <a:latin typeface="Times New Roman" pitchFamily="18" charset="0"/>
                </a:rPr>
                <a:t>29.63 °N，114.20 °E</a:t>
              </a:r>
              <a:r>
                <a:rPr lang="pt-BR" altLang="zh-CN" sz="1000" b="1">
                  <a:solidFill>
                    <a:srgbClr val="FF00FF"/>
                  </a:solidFill>
                  <a:latin typeface="Times New Roman" pitchFamily="18" charset="0"/>
                </a:rPr>
                <a:t>, 750 m a.s.l</a:t>
              </a:r>
              <a:endParaRPr lang="en-US" altLang="zh-CN" sz="1000" b="1">
                <a:solidFill>
                  <a:srgbClr val="FF00FF"/>
                </a:solidFill>
                <a:latin typeface="Times New Roman" pitchFamily="18" charset="0"/>
              </a:endParaRPr>
            </a:p>
          </p:txBody>
        </p:sp>
        <p:sp>
          <p:nvSpPr>
            <p:cNvPr id="5135" name="Text Box 11"/>
            <p:cNvSpPr txBox="1">
              <a:spLocks noChangeArrowheads="1"/>
            </p:cNvSpPr>
            <p:nvPr/>
          </p:nvSpPr>
          <p:spPr bwMode="auto">
            <a:xfrm>
              <a:off x="1548" y="1252"/>
              <a:ext cx="140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zh-CN" sz="1000" b="1" dirty="0">
                  <a:solidFill>
                    <a:srgbClr val="FF00FF"/>
                  </a:solidFill>
                  <a:latin typeface="Times New Roman" pitchFamily="18" charset="0"/>
                </a:rPr>
                <a:t>47.10</a:t>
              </a:r>
              <a:r>
                <a:rPr lang="pt-BR" altLang="en-US" sz="1000" b="1" dirty="0">
                  <a:solidFill>
                    <a:srgbClr val="FF00FF"/>
                  </a:solidFill>
                  <a:latin typeface="Times New Roman" pitchFamily="18" charset="0"/>
                </a:rPr>
                <a:t>°N,</a:t>
              </a:r>
              <a:r>
                <a:rPr lang="pt-BR" altLang="zh-CN" sz="1000" b="1" dirty="0">
                  <a:solidFill>
                    <a:srgbClr val="FF00FF"/>
                  </a:solidFill>
                  <a:latin typeface="Times New Roman" pitchFamily="18" charset="0"/>
                </a:rPr>
                <a:t> 87.93</a:t>
              </a:r>
              <a:r>
                <a:rPr lang="pt-BR" altLang="en-US" sz="1000" b="1" dirty="0">
                  <a:solidFill>
                    <a:srgbClr val="FF00FF"/>
                  </a:solidFill>
                  <a:latin typeface="Times New Roman" pitchFamily="18" charset="0"/>
                </a:rPr>
                <a:t>°E ,</a:t>
              </a:r>
              <a:r>
                <a:rPr lang="en-US" altLang="zh-CN" sz="1000" b="1" dirty="0">
                  <a:solidFill>
                    <a:srgbClr val="FF00FF"/>
                  </a:solidFill>
                  <a:latin typeface="Times New Roman" pitchFamily="18" charset="0"/>
                </a:rPr>
                <a:t> </a:t>
              </a:r>
              <a:r>
                <a:rPr lang="pt-BR" altLang="zh-CN" sz="1000" b="1" dirty="0">
                  <a:solidFill>
                    <a:srgbClr val="FF00FF"/>
                  </a:solidFill>
                  <a:latin typeface="Times New Roman" pitchFamily="18" charset="0"/>
                </a:rPr>
                <a:t>562m a.s.l</a:t>
              </a:r>
              <a:endParaRPr lang="en-US" altLang="zh-CN" sz="1000" b="1" dirty="0">
                <a:solidFill>
                  <a:srgbClr val="FF00FF"/>
                </a:solidFill>
                <a:latin typeface="Times New Roman" pitchFamily="18" charset="0"/>
              </a:endParaRPr>
            </a:p>
          </p:txBody>
        </p:sp>
        <p:sp>
          <p:nvSpPr>
            <p:cNvPr id="5136" name="Oval 12"/>
            <p:cNvSpPr>
              <a:spLocks noChangeAspect="1" noChangeArrowheads="1"/>
            </p:cNvSpPr>
            <p:nvPr/>
          </p:nvSpPr>
          <p:spPr bwMode="auto">
            <a:xfrm>
              <a:off x="3601" y="2965"/>
              <a:ext cx="57" cy="5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137" name="Oval 13"/>
            <p:cNvSpPr>
              <a:spLocks noChangeArrowheads="1"/>
            </p:cNvSpPr>
            <p:nvPr/>
          </p:nvSpPr>
          <p:spPr bwMode="auto">
            <a:xfrm>
              <a:off x="3476" y="2839"/>
              <a:ext cx="57" cy="57"/>
            </a:xfrm>
            <a:prstGeom prst="ellipse">
              <a:avLst/>
            </a:prstGeom>
            <a:solidFill>
              <a:srgbClr val="A7B521"/>
            </a:solidFill>
            <a:ln w="9525">
              <a:solidFill>
                <a:srgbClr val="CC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139" name="Oval 15"/>
            <p:cNvSpPr>
              <a:spLocks noChangeAspect="1" noChangeArrowheads="1"/>
            </p:cNvSpPr>
            <p:nvPr/>
          </p:nvSpPr>
          <p:spPr bwMode="auto">
            <a:xfrm>
              <a:off x="3957" y="2875"/>
              <a:ext cx="102" cy="102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140" name="Oval 16"/>
            <p:cNvSpPr>
              <a:spLocks noChangeAspect="1" noChangeArrowheads="1"/>
            </p:cNvSpPr>
            <p:nvPr/>
          </p:nvSpPr>
          <p:spPr bwMode="auto">
            <a:xfrm>
              <a:off x="3695" y="2044"/>
              <a:ext cx="102" cy="102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141" name="Oval 17"/>
            <p:cNvSpPr>
              <a:spLocks noChangeAspect="1" noChangeArrowheads="1"/>
            </p:cNvSpPr>
            <p:nvPr/>
          </p:nvSpPr>
          <p:spPr bwMode="auto">
            <a:xfrm>
              <a:off x="4341" y="1593"/>
              <a:ext cx="102" cy="102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" name="Oval 18"/>
            <p:cNvSpPr>
              <a:spLocks noChangeAspect="1" noChangeArrowheads="1"/>
            </p:cNvSpPr>
            <p:nvPr/>
          </p:nvSpPr>
          <p:spPr bwMode="auto">
            <a:xfrm>
              <a:off x="2488" y="2377"/>
              <a:ext cx="102" cy="102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143" name="Oval 19"/>
            <p:cNvSpPr>
              <a:spLocks noChangeAspect="1" noChangeArrowheads="1"/>
            </p:cNvSpPr>
            <p:nvPr/>
          </p:nvSpPr>
          <p:spPr bwMode="auto">
            <a:xfrm>
              <a:off x="2280" y="3044"/>
              <a:ext cx="102" cy="102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500062" y="5715000"/>
            <a:ext cx="2631777" cy="10001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125" name="Oval 20"/>
          <p:cNvSpPr>
            <a:spLocks noChangeAspect="1" noChangeArrowheads="1"/>
          </p:cNvSpPr>
          <p:nvPr/>
        </p:nvSpPr>
        <p:spPr bwMode="auto">
          <a:xfrm>
            <a:off x="683568" y="6381328"/>
            <a:ext cx="90487" cy="904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126" name="Oval 21"/>
          <p:cNvSpPr>
            <a:spLocks noChangeAspect="1" noChangeArrowheads="1"/>
          </p:cNvSpPr>
          <p:nvPr/>
        </p:nvSpPr>
        <p:spPr bwMode="auto">
          <a:xfrm>
            <a:off x="683568" y="5949280"/>
            <a:ext cx="161925" cy="161925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985838" y="5812522"/>
            <a:ext cx="214600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 operation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 construction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4" name="Oval 19"/>
          <p:cNvSpPr>
            <a:spLocks noChangeAspect="1" noChangeArrowheads="1"/>
          </p:cNvSpPr>
          <p:nvPr/>
        </p:nvSpPr>
        <p:spPr bwMode="auto">
          <a:xfrm>
            <a:off x="2779255" y="2057400"/>
            <a:ext cx="192545" cy="178325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323528" y="1268760"/>
            <a:ext cx="2232248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 err="1" smtClean="0"/>
              <a:t>WLG</a:t>
            </a:r>
            <a:r>
              <a:rPr lang="zh-CN" altLang="en-US" sz="2400" dirty="0" smtClean="0"/>
              <a:t>：</a:t>
            </a:r>
            <a:r>
              <a:rPr lang="en-US" altLang="zh-CN" sz="2400" dirty="0" smtClean="0"/>
              <a:t>1994-</a:t>
            </a:r>
          </a:p>
          <a:p>
            <a:r>
              <a:rPr lang="en-US" altLang="zh-CN" sz="2400" dirty="0" err="1" smtClean="0"/>
              <a:t>SDZ</a:t>
            </a:r>
            <a:r>
              <a:rPr lang="zh-CN" altLang="en-US" sz="2400" dirty="0" smtClean="0"/>
              <a:t>：</a:t>
            </a:r>
            <a:r>
              <a:rPr lang="en-US" altLang="zh-CN" sz="2400" dirty="0" smtClean="0"/>
              <a:t>2004-</a:t>
            </a:r>
          </a:p>
          <a:p>
            <a:r>
              <a:rPr lang="en-US" altLang="zh-CN" sz="2400" dirty="0" smtClean="0"/>
              <a:t>LA</a:t>
            </a:r>
            <a:r>
              <a:rPr lang="zh-CN" altLang="en-US" sz="2400" dirty="0" smtClean="0"/>
              <a:t>：</a:t>
            </a:r>
            <a:r>
              <a:rPr lang="en-US" altLang="zh-CN" sz="2400" dirty="0" smtClean="0"/>
              <a:t>2005-</a:t>
            </a:r>
          </a:p>
          <a:p>
            <a:r>
              <a:rPr lang="en-US" altLang="zh-CN" sz="2400" dirty="0" err="1" smtClean="0"/>
              <a:t>LFS</a:t>
            </a:r>
            <a:r>
              <a:rPr lang="zh-CN" altLang="en-US" sz="2400" dirty="0" smtClean="0"/>
              <a:t>：</a:t>
            </a:r>
            <a:r>
              <a:rPr lang="en-US" altLang="zh-CN" sz="2400" dirty="0" smtClean="0"/>
              <a:t>2005-</a:t>
            </a:r>
          </a:p>
          <a:p>
            <a:r>
              <a:rPr lang="en-US" altLang="zh-CN" sz="2400" dirty="0" err="1" smtClean="0"/>
              <a:t>XGLL</a:t>
            </a:r>
            <a:r>
              <a:rPr lang="zh-CN" altLang="en-US" sz="2400" dirty="0" smtClean="0"/>
              <a:t>：</a:t>
            </a:r>
            <a:r>
              <a:rPr lang="en-US" altLang="zh-CN" sz="2400" dirty="0" smtClean="0"/>
              <a:t>2007-</a:t>
            </a:r>
          </a:p>
          <a:p>
            <a:r>
              <a:rPr lang="en-US" altLang="zh-CN" sz="2400" dirty="0" err="1" smtClean="0"/>
              <a:t>AKDL</a:t>
            </a:r>
            <a:r>
              <a:rPr lang="zh-CN" altLang="en-US" sz="2400" dirty="0" smtClean="0"/>
              <a:t>：</a:t>
            </a:r>
            <a:r>
              <a:rPr lang="en-US" altLang="zh-CN" sz="2400" dirty="0" smtClean="0"/>
              <a:t>2009-</a:t>
            </a:r>
            <a:endParaRPr lang="zh-CN" alt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2987824" y="2060848"/>
            <a:ext cx="841705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600" dirty="0" err="1" smtClean="0"/>
              <a:t>Akedala</a:t>
            </a:r>
            <a:endParaRPr lang="zh-CN" alt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4355976" y="3882534"/>
            <a:ext cx="1301254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/>
              <a:t>Mt. </a:t>
            </a:r>
            <a:r>
              <a:rPr lang="en-US" altLang="zh-CN" sz="1600" dirty="0" err="1" smtClean="0"/>
              <a:t>Waliguan</a:t>
            </a:r>
            <a:endParaRPr lang="zh-CN" alt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6638962" y="3234462"/>
            <a:ext cx="1173398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600" dirty="0" err="1" smtClean="0"/>
              <a:t>Shangdianzi</a:t>
            </a:r>
            <a:endParaRPr lang="zh-CN" alt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7812360" y="2564904"/>
            <a:ext cx="1340110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600" dirty="0" err="1" smtClean="0"/>
              <a:t>Longfengshan</a:t>
            </a:r>
            <a:endParaRPr lang="zh-CN" alt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7143018" y="4818638"/>
            <a:ext cx="630301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600" dirty="0" err="1" smtClean="0"/>
              <a:t>Linan</a:t>
            </a:r>
            <a:endParaRPr lang="zh-CN" alt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5796136" y="4581128"/>
            <a:ext cx="648072" cy="27699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200" b="1" dirty="0" err="1" smtClean="0"/>
              <a:t>Jinsha</a:t>
            </a:r>
            <a:endParaRPr lang="zh-CN" altLang="en-US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3923928" y="5106670"/>
            <a:ext cx="1074525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err="1" smtClean="0"/>
              <a:t>Xianggelila</a:t>
            </a:r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Previous one year measurements</a:t>
            </a:r>
            <a:endParaRPr lang="zh-CN" altLang="en-US" b="1" dirty="0"/>
          </a:p>
        </p:txBody>
      </p:sp>
      <p:pic>
        <p:nvPicPr>
          <p:cNvPr id="5396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12776"/>
            <a:ext cx="5598814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04248" y="3789040"/>
            <a:ext cx="200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Ding et al</a:t>
            </a:r>
            <a:r>
              <a:rPr lang="zh-CN" altLang="en-US" dirty="0" smtClean="0"/>
              <a:t>（</a:t>
            </a:r>
            <a:r>
              <a:rPr lang="en-US" altLang="zh-CN" dirty="0" smtClean="0"/>
              <a:t>2001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24128" y="1412776"/>
            <a:ext cx="33123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FF0000"/>
                </a:solidFill>
              </a:rPr>
              <a:t>August 1994-July 1995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altLang="zh-CN" sz="2000" b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FF0000"/>
                </a:solidFill>
              </a:rPr>
              <a:t>Higher background in western China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altLang="zh-CN" sz="2000" b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FF0000"/>
                </a:solidFill>
              </a:rPr>
              <a:t>slightly polluted in eastern China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5406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212976"/>
            <a:ext cx="275272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9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149080"/>
            <a:ext cx="549936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99592" y="148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LA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36422" y="1484784"/>
            <a:ext cx="490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rgbClr val="FF0000"/>
                </a:solidFill>
              </a:rPr>
              <a:t>LFS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2126" y="3203684"/>
            <a:ext cx="628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rgbClr val="FF0000"/>
                </a:solidFill>
              </a:rPr>
              <a:t>WLG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7845</TotalTime>
  <Words>1087</Words>
  <Application>Microsoft Office PowerPoint</Application>
  <PresentationFormat>全屏显示(4:3)</PresentationFormat>
  <Paragraphs>203</Paragraphs>
  <Slides>53</Slides>
  <Notes>3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55" baseType="lpstr">
      <vt:lpstr>Office 主题</vt:lpstr>
      <vt:lpstr>Worksheet</vt:lpstr>
      <vt:lpstr>Long-term measurements of surface ozone at remote and rural sites in China </vt:lpstr>
      <vt:lpstr>Outline</vt:lpstr>
      <vt:lpstr>幻灯片 3</vt:lpstr>
      <vt:lpstr>More recent observations in Lanzhou: reduced O3 levels, but still some high O3 values</vt:lpstr>
      <vt:lpstr>Higher O3 levels were also observed in Beijing</vt:lpstr>
      <vt:lpstr>Some very high O3 levels found in downwind of Beijing</vt:lpstr>
      <vt:lpstr>MOZAIC data indicated rapid increase of O3 in PBL</vt:lpstr>
      <vt:lpstr>Operational observations surface O3 at CMA’s GAW sites</vt:lpstr>
      <vt:lpstr>Previous one year measurements</vt:lpstr>
      <vt:lpstr>幻灯片 10</vt:lpstr>
      <vt:lpstr>Conclusion based on earlier O3 data from LA：</vt:lpstr>
      <vt:lpstr> Major results from the operational long-term measurements of surface O3 at WLG, SDZ, LA, and LFS</vt:lpstr>
      <vt:lpstr>Mt. Waliguan (WLG) WMO/GAW global baseline station</vt:lpstr>
      <vt:lpstr>Hourly O3 data from WLG</vt:lpstr>
      <vt:lpstr>Average seasonal and diurnal variations</vt:lpstr>
      <vt:lpstr>Linear and Mann-Kendall trends</vt:lpstr>
      <vt:lpstr>幻灯片 17</vt:lpstr>
      <vt:lpstr>Hilbert–Huang spectral analysis</vt:lpstr>
      <vt:lpstr>Shangdianzi (SDZ) WMO/GAW regional background station</vt:lpstr>
      <vt:lpstr>Long-term O3 data from SDZ</vt:lpstr>
      <vt:lpstr>幻灯片 21</vt:lpstr>
      <vt:lpstr>Long-term trends</vt:lpstr>
      <vt:lpstr>Yearly O3 metrics for TOAR</vt:lpstr>
      <vt:lpstr>Yearly Mann-Kendall trends of O3 metrics</vt:lpstr>
      <vt:lpstr>Change of proportion of O3 concentration in each bin</vt:lpstr>
      <vt:lpstr>AOT40, 3-month</vt:lpstr>
      <vt:lpstr>Seasonal Mann-Kendall trends of O3 metrics</vt:lpstr>
      <vt:lpstr>O3 exceedance</vt:lpstr>
      <vt:lpstr>No significant trend in the ground-level NOx concentration </vt:lpstr>
      <vt:lpstr>幻灯片 30</vt:lpstr>
      <vt:lpstr>Why increase of O3 with decreasing NOx？</vt:lpstr>
      <vt:lpstr>Ozone production efficiency (OPE) at SDZ</vt:lpstr>
      <vt:lpstr>Linan (LA) WMO/GAW regional background station</vt:lpstr>
      <vt:lpstr>O3 data from LA</vt:lpstr>
      <vt:lpstr>O3 data analyzed in this work</vt:lpstr>
      <vt:lpstr>Long-term trends</vt:lpstr>
      <vt:lpstr>No clear trend in high level O3 metrics</vt:lpstr>
      <vt:lpstr>Yearly Mann-Kendall trends of O3 metrics</vt:lpstr>
      <vt:lpstr>Change of proportion of O3 concentration in each bin between 2006 and 2014</vt:lpstr>
      <vt:lpstr>AOT40, 3-month moving</vt:lpstr>
      <vt:lpstr>Seasonal Mann-Kendall trends  of O3 metrics</vt:lpstr>
      <vt:lpstr>O3 exceedance</vt:lpstr>
      <vt:lpstr>Longfengshan (LFS) WMO/GAW regional background station</vt:lpstr>
      <vt:lpstr>O3 data from LFS</vt:lpstr>
      <vt:lpstr>Long-term trends</vt:lpstr>
      <vt:lpstr>O3 metrics</vt:lpstr>
      <vt:lpstr>Change of proportion of O3 concentration in each bin between 2006 and 2014</vt:lpstr>
      <vt:lpstr>O3 exceedance</vt:lpstr>
      <vt:lpstr>Average diurnal O3 profiles from three regional background stations</vt:lpstr>
      <vt:lpstr> Tropospheric NO2 over east Asia</vt:lpstr>
      <vt:lpstr>Gucheng:  a rural site, 100 km southwest of Beijing</vt:lpstr>
      <vt:lpstr>Summary</vt:lpstr>
      <vt:lpstr>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大气中的气体、气溶胶与大气环境 </dc:title>
  <dc:creator>徐晓斌</dc:creator>
  <cp:lastModifiedBy>x</cp:lastModifiedBy>
  <cp:revision>777</cp:revision>
  <dcterms:created xsi:type="dcterms:W3CDTF">2014-12-01T06:31:19Z</dcterms:created>
  <dcterms:modified xsi:type="dcterms:W3CDTF">2016-01-25T18:05:27Z</dcterms:modified>
</cp:coreProperties>
</file>