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7"/>
  </p:sldMasterIdLst>
  <p:notesMasterIdLst>
    <p:notesMasterId r:id="rId16"/>
  </p:notesMasterIdLst>
  <p:sldIdLst>
    <p:sldId id="432" r:id="rId8"/>
    <p:sldId id="484" r:id="rId9"/>
    <p:sldId id="513" r:id="rId10"/>
    <p:sldId id="518" r:id="rId11"/>
    <p:sldId id="477" r:id="rId12"/>
    <p:sldId id="514" r:id="rId13"/>
    <p:sldId id="516" r:id="rId14"/>
    <p:sldId id="48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initials="C" lastIdx="13" clrIdx="0">
    <p:extLst/>
  </p:cmAuthor>
  <p:cmAuthor id="2" name="Al" initials="A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87" autoAdjust="0"/>
    <p:restoredTop sz="94662" autoAdjust="0"/>
  </p:normalViewPr>
  <p:slideViewPr>
    <p:cSldViewPr>
      <p:cViewPr>
        <p:scale>
          <a:sx n="100" d="100"/>
          <a:sy n="100" d="100"/>
        </p:scale>
        <p:origin x="-1912" y="-152"/>
      </p:cViewPr>
      <p:guideLst>
        <p:guide orient="horz" pos="2160"/>
        <p:guide pos="2880"/>
      </p:guideLst>
    </p:cSldViewPr>
  </p:slideViewPr>
  <p:outlineViewPr>
    <p:cViewPr>
      <p:scale>
        <a:sx n="33" d="100"/>
        <a:sy n="33" d="100"/>
      </p:scale>
      <p:origin x="0" y="5348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customXml" Target="../customXml/item5.xml"/><Relationship Id="rId6" Type="http://schemas.openxmlformats.org/officeDocument/2006/relationships/customXml" Target="../customXml/item6.xml"/><Relationship Id="rId7" Type="http://schemas.openxmlformats.org/officeDocument/2006/relationships/slideMaster" Target="slideMasters/slide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9A7C62-4E65-4413-91EE-A388736F0E69}" type="datetimeFigureOut">
              <a:rPr lang="en-US" smtClean="0"/>
              <a:pPr/>
              <a:t>1/27/16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46B396-7DBF-4135-AF75-516C0AAFBF6F}" type="slidenum">
              <a:rPr lang="en-US" smtClean="0"/>
              <a:pPr/>
              <a:t>‹#›</a:t>
            </a:fld>
            <a:endParaRPr lang="en-US"/>
          </a:p>
        </p:txBody>
      </p:sp>
    </p:spTree>
    <p:extLst>
      <p:ext uri="{BB962C8B-B14F-4D97-AF65-F5344CB8AC3E}">
        <p14:creationId xmlns:p14="http://schemas.microsoft.com/office/powerpoint/2010/main" val="1515116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BB51C4E-A099-4614-93FA-2B1CFA0B129C}" type="datetimeFigureOut">
              <a:rPr lang="en-US" smtClean="0"/>
              <a:pPr/>
              <a:t>1/27/16</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BAB44C1-D164-4855-BCCC-4B32ACC309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B51C4E-A099-4614-93FA-2B1CFA0B129C}" type="datetimeFigureOut">
              <a:rPr lang="en-US" smtClean="0"/>
              <a:pPr/>
              <a:t>1/27/16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B44C1-D164-4855-BCCC-4B32ACC309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B51C4E-A099-4614-93FA-2B1CFA0B129C}" type="datetimeFigureOut">
              <a:rPr lang="en-US" smtClean="0"/>
              <a:pPr/>
              <a:t>1/27/16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B44C1-D164-4855-BCCC-4B32ACC309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BB51C4E-A099-4614-93FA-2B1CFA0B129C}" type="datetimeFigureOut">
              <a:rPr lang="en-US" smtClean="0"/>
              <a:pPr/>
              <a:t>1/27/16</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8BAB44C1-D164-4855-BCCC-4B32ACC309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BB51C4E-A099-4614-93FA-2B1CFA0B129C}" type="datetimeFigureOut">
              <a:rPr lang="en-US" smtClean="0"/>
              <a:pPr/>
              <a:t>1/27/16</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8BAB44C1-D164-4855-BCCC-4B32ACC30933}"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BB51C4E-A099-4614-93FA-2B1CFA0B129C}" type="datetimeFigureOut">
              <a:rPr lang="en-US" smtClean="0"/>
              <a:pPr/>
              <a:t>1/27/16</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8BAB44C1-D164-4855-BCCC-4B32ACC309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BB51C4E-A099-4614-93FA-2B1CFA0B129C}" type="datetimeFigureOut">
              <a:rPr lang="en-US" smtClean="0"/>
              <a:pPr/>
              <a:t>1/27/16</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8BAB44C1-D164-4855-BCCC-4B32ACC309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B51C4E-A099-4614-93FA-2B1CFA0B129C}" type="datetimeFigureOut">
              <a:rPr lang="en-US" smtClean="0"/>
              <a:pPr/>
              <a:t>1/27/16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B44C1-D164-4855-BCCC-4B32ACC309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BB51C4E-A099-4614-93FA-2B1CFA0B129C}" type="datetimeFigureOut">
              <a:rPr lang="en-US" smtClean="0"/>
              <a:pPr/>
              <a:t>1/27/16</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8BAB44C1-D164-4855-BCCC-4B32ACC309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BB51C4E-A099-4614-93FA-2B1CFA0B129C}" type="datetimeFigureOut">
              <a:rPr lang="en-US" smtClean="0"/>
              <a:pPr/>
              <a:t>1/27/16</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8BAB44C1-D164-4855-BCCC-4B32ACC309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BB51C4E-A099-4614-93FA-2B1CFA0B129C}" type="datetimeFigureOut">
              <a:rPr lang="en-US" smtClean="0"/>
              <a:pPr/>
              <a:t>1/27/16</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8BAB44C1-D164-4855-BCCC-4B32ACC309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B51C4E-A099-4614-93FA-2B1CFA0B129C}" type="datetimeFigureOut">
              <a:rPr lang="en-US" smtClean="0"/>
              <a:pPr/>
              <a:t>1/27/16</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BAB44C1-D164-4855-BCCC-4B32ACC3093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0"/>
            <a:ext cx="7315200" cy="6858000"/>
          </a:xfrm>
        </p:spPr>
        <p:txBody>
          <a:bodyPr>
            <a:normAutofit fontScale="90000"/>
          </a:bodyPr>
          <a:lstStyle/>
          <a:p>
            <a:r>
              <a:rPr lang="en-US" sz="3200" b="1" dirty="0" smtClean="0"/>
              <a:t>Chapter 3</a:t>
            </a:r>
            <a:br>
              <a:rPr lang="en-US" sz="3200" b="1" dirty="0" smtClean="0"/>
            </a:br>
            <a:r>
              <a:rPr lang="en-US" sz="1100" b="1" dirty="0" smtClean="0"/>
              <a:t/>
            </a:r>
            <a:br>
              <a:rPr lang="en-US" sz="1100" b="1" dirty="0" smtClean="0"/>
            </a:br>
            <a:r>
              <a:rPr lang="en-US" sz="3200" b="1" dirty="0" smtClean="0"/>
              <a:t>Global Ozone Metrics for Climate Change, Human Health, and Crop/Ecosystem Research</a:t>
            </a:r>
            <a:br>
              <a:rPr lang="en-US" sz="3200" b="1" dirty="0" smtClean="0"/>
            </a:br>
            <a:r>
              <a:rPr lang="en-US" sz="3200" b="1" dirty="0"/>
              <a:t/>
            </a:r>
            <a:br>
              <a:rPr lang="en-US" sz="3200" b="1" dirty="0"/>
            </a:br>
            <a:r>
              <a:rPr lang="en-US" sz="3200" b="1" dirty="0" smtClean="0"/>
              <a:t>Summary of Our Meeting</a:t>
            </a:r>
            <a:r>
              <a:rPr lang="en-US" sz="3200" dirty="0" smtClean="0"/>
              <a:t/>
            </a:r>
            <a:br>
              <a:rPr lang="en-US" sz="3200" dirty="0" smtClean="0"/>
            </a:br>
            <a:r>
              <a:rPr lang="en-US" sz="3100" dirty="0" smtClean="0"/>
              <a:t/>
            </a:r>
            <a:br>
              <a:rPr lang="en-US" sz="3100" dirty="0" smtClean="0"/>
            </a:br>
            <a:r>
              <a:rPr lang="en-US" sz="3100" dirty="0" smtClean="0">
                <a:solidFill>
                  <a:schemeClr val="tx1"/>
                </a:solidFill>
              </a:rPr>
              <a:t>January 27, 2016</a:t>
            </a:r>
            <a:r>
              <a:rPr lang="en-US" sz="3600" dirty="0" smtClean="0">
                <a:solidFill>
                  <a:schemeClr val="tx1"/>
                </a:solidFill>
              </a:rPr>
              <a:t/>
            </a:r>
            <a:br>
              <a:rPr lang="en-US" sz="3600" dirty="0" smtClean="0">
                <a:solidFill>
                  <a:schemeClr val="tx1"/>
                </a:solidFill>
              </a:rPr>
            </a:br>
            <a:r>
              <a:rPr lang="en-US" sz="3100" dirty="0" smtClean="0">
                <a:solidFill>
                  <a:schemeClr val="tx1"/>
                </a:solidFill>
              </a:rPr>
              <a:t> </a:t>
            </a:r>
            <a:r>
              <a:rPr lang="en-US" sz="3100" dirty="0" smtClean="0"/>
              <a:t/>
            </a:r>
            <a:br>
              <a:rPr lang="en-US" sz="3100" dirty="0" smtClean="0"/>
            </a:br>
            <a:r>
              <a:rPr lang="en-US" sz="3100" cap="none" dirty="0" smtClean="0">
                <a:solidFill>
                  <a:schemeClr val="tx1"/>
                </a:solidFill>
                <a:cs typeface="Arial" pitchFamily="34" charset="0"/>
              </a:rPr>
              <a:t>Allen S. Lefohn, Lead Author </a:t>
            </a:r>
            <a:br>
              <a:rPr lang="en-US" sz="3100" cap="none" dirty="0" smtClean="0">
                <a:solidFill>
                  <a:schemeClr val="tx1"/>
                </a:solidFill>
                <a:cs typeface="Arial" pitchFamily="34" charset="0"/>
              </a:rPr>
            </a:br>
            <a:r>
              <a:rPr lang="en-US" sz="3100" cap="none" dirty="0" smtClean="0">
                <a:solidFill>
                  <a:schemeClr val="tx1"/>
                </a:solidFill>
                <a:cs typeface="Arial" pitchFamily="34" charset="0"/>
              </a:rPr>
              <a:t>A.S.L. &amp; Associates, Helena, Montana, USA</a:t>
            </a:r>
            <a:r>
              <a:rPr lang="en-US" sz="3600" dirty="0" smtClean="0">
                <a:solidFill>
                  <a:schemeClr val="tx1"/>
                </a:solidFill>
                <a:cs typeface="Arial" pitchFamily="34" charset="0"/>
              </a:rPr>
              <a:t/>
            </a:r>
            <a:br>
              <a:rPr lang="en-US" sz="3600" dirty="0" smtClean="0">
                <a:solidFill>
                  <a:schemeClr val="tx1"/>
                </a:solidFill>
                <a:cs typeface="Arial" pitchFamily="34" charset="0"/>
              </a:rPr>
            </a:br>
            <a:r>
              <a:rPr lang="en-US" sz="3600" dirty="0" smtClean="0">
                <a:solidFill>
                  <a:schemeClr val="tx1"/>
                </a:solidFill>
                <a:cs typeface="Arial" pitchFamily="34" charset="0"/>
              </a:rPr>
              <a:t/>
            </a:r>
            <a:br>
              <a:rPr lang="en-US" sz="3600" dirty="0" smtClean="0">
                <a:solidFill>
                  <a:schemeClr val="tx1"/>
                </a:solidFill>
                <a:cs typeface="Arial" pitchFamily="34" charset="0"/>
              </a:rPr>
            </a:br>
            <a:endParaRPr lang="en-US" sz="1600" cap="none" dirty="0">
              <a:solidFill>
                <a:schemeClr val="accent1"/>
              </a:solidFill>
              <a:effectLst/>
              <a:latin typeface="Century Gothic"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7543800" cy="1295400"/>
          </a:xfrm>
        </p:spPr>
        <p:txBody>
          <a:bodyPr>
            <a:normAutofit/>
          </a:bodyPr>
          <a:lstStyle/>
          <a:p>
            <a:pPr algn="ctr"/>
            <a:r>
              <a:rPr lang="en-US" sz="4400" dirty="0" smtClean="0"/>
              <a:t>Current Authors</a:t>
            </a:r>
            <a:endParaRPr lang="en-US" dirty="0">
              <a:cs typeface="Arial" pitchFamily="34" charset="0"/>
            </a:endParaRPr>
          </a:p>
        </p:txBody>
      </p:sp>
      <p:sp>
        <p:nvSpPr>
          <p:cNvPr id="6" name="Content Placeholder 5"/>
          <p:cNvSpPr>
            <a:spLocks noGrp="1"/>
          </p:cNvSpPr>
          <p:nvPr>
            <p:ph idx="1"/>
          </p:nvPr>
        </p:nvSpPr>
        <p:spPr>
          <a:xfrm>
            <a:off x="685800" y="1447800"/>
            <a:ext cx="7239000" cy="3810000"/>
          </a:xfrm>
        </p:spPr>
        <p:txBody>
          <a:bodyPr>
            <a:normAutofit fontScale="70000" lnSpcReduction="20000"/>
          </a:bodyPr>
          <a:lstStyle/>
          <a:p>
            <a:pPr marL="0" indent="0">
              <a:buNone/>
            </a:pPr>
            <a:r>
              <a:rPr lang="en-US" sz="3600" dirty="0"/>
              <a:t>Allen S. Lefohn, Christopher S. </a:t>
            </a:r>
            <a:r>
              <a:rPr lang="en-US" sz="3600" dirty="0" err="1"/>
              <a:t>Malley</a:t>
            </a:r>
            <a:r>
              <a:rPr lang="en-US" sz="3600" dirty="0"/>
              <a:t>, Gina Mills, Luther Smith, Milan </a:t>
            </a:r>
            <a:r>
              <a:rPr lang="en-US" sz="3600" dirty="0" err="1"/>
              <a:t>Hazucha</a:t>
            </a:r>
            <a:r>
              <a:rPr lang="en-US" sz="3600" dirty="0"/>
              <a:t>, </a:t>
            </a:r>
            <a:r>
              <a:rPr lang="it-IT" sz="3600" dirty="0" err="1"/>
              <a:t>Vaishali</a:t>
            </a:r>
            <a:r>
              <a:rPr lang="it-IT" sz="3600" dirty="0"/>
              <a:t> </a:t>
            </a:r>
            <a:r>
              <a:rPr lang="it-IT" sz="3600" dirty="0" err="1"/>
              <a:t>Naik</a:t>
            </a:r>
            <a:r>
              <a:rPr lang="it-IT" sz="3600" dirty="0"/>
              <a:t>, Martin G. </a:t>
            </a:r>
            <a:r>
              <a:rPr lang="it-IT" sz="3600" dirty="0" err="1"/>
              <a:t>Schultz</a:t>
            </a:r>
            <a:r>
              <a:rPr lang="it-IT" sz="3600" dirty="0"/>
              <a:t>, </a:t>
            </a:r>
            <a:r>
              <a:rPr lang="en-US" sz="3600" dirty="0"/>
              <a:t>Heather Simon, Benjamin Wells, </a:t>
            </a:r>
            <a:r>
              <a:rPr lang="it-IT" sz="3600" dirty="0"/>
              <a:t>Elena Paoletti, Alessandra De Marco, </a:t>
            </a:r>
            <a:r>
              <a:rPr lang="it-IT" sz="3600" dirty="0" err="1"/>
              <a:t>Xu</a:t>
            </a:r>
            <a:r>
              <a:rPr lang="it-IT" sz="3600" dirty="0"/>
              <a:t> </a:t>
            </a:r>
            <a:r>
              <a:rPr lang="it-IT" sz="3600" dirty="0" err="1"/>
              <a:t>Xiaobin</a:t>
            </a:r>
            <a:r>
              <a:rPr lang="it-IT" sz="3600" dirty="0"/>
              <a:t>, Howard </a:t>
            </a:r>
            <a:r>
              <a:rPr lang="it-IT" sz="3600" dirty="0" err="1"/>
              <a:t>Neufeld</a:t>
            </a:r>
            <a:r>
              <a:rPr lang="it-IT" sz="3600" dirty="0"/>
              <a:t>, Robert </a:t>
            </a:r>
            <a:r>
              <a:rPr lang="it-IT" sz="3600" dirty="0" err="1"/>
              <a:t>Musselman</a:t>
            </a:r>
            <a:r>
              <a:rPr lang="it-IT" sz="3600" dirty="0"/>
              <a:t>, David </a:t>
            </a:r>
            <a:r>
              <a:rPr lang="it-IT" sz="3600" dirty="0" err="1"/>
              <a:t>Tarasick</a:t>
            </a:r>
            <a:r>
              <a:rPr lang="it-IT" sz="3600" dirty="0"/>
              <a:t>, David </a:t>
            </a:r>
            <a:r>
              <a:rPr lang="it-IT" sz="3600" dirty="0" err="1"/>
              <a:t>Parrish</a:t>
            </a:r>
            <a:r>
              <a:rPr lang="it-IT" sz="3600" dirty="0"/>
              <a:t>, Michael </a:t>
            </a:r>
            <a:r>
              <a:rPr lang="it-IT" sz="3600" dirty="0" err="1"/>
              <a:t>Brauer</a:t>
            </a:r>
            <a:r>
              <a:rPr lang="it-IT" sz="3600" dirty="0"/>
              <a:t>, </a:t>
            </a:r>
            <a:r>
              <a:rPr lang="it-IT" sz="3600" dirty="0" err="1"/>
              <a:t>Mhairi</a:t>
            </a:r>
            <a:r>
              <a:rPr lang="it-IT" sz="3600" dirty="0"/>
              <a:t> </a:t>
            </a:r>
            <a:r>
              <a:rPr lang="it-IT" sz="3600" dirty="0" err="1"/>
              <a:t>Coyle</a:t>
            </a:r>
            <a:r>
              <a:rPr lang="it-IT" sz="3600" dirty="0"/>
              <a:t>, </a:t>
            </a:r>
            <a:r>
              <a:rPr lang="en-US" sz="3600" dirty="0" err="1"/>
              <a:t>Zhaozhong</a:t>
            </a:r>
            <a:r>
              <a:rPr lang="en-US" sz="3600" dirty="0"/>
              <a:t> </a:t>
            </a:r>
            <a:r>
              <a:rPr lang="en-US" sz="3600" dirty="0" err="1"/>
              <a:t>Feng</a:t>
            </a:r>
            <a:r>
              <a:rPr lang="en-US" sz="3600" dirty="0"/>
              <a:t>, Tang </a:t>
            </a:r>
            <a:r>
              <a:rPr lang="en-US" sz="3600" dirty="0" err="1"/>
              <a:t>Haoye</a:t>
            </a:r>
            <a:r>
              <a:rPr lang="en-US" sz="3600" dirty="0"/>
              <a:t>, Kazuhiko Kobayashi, ….</a:t>
            </a:r>
            <a:r>
              <a:rPr lang="en-US" sz="3600" dirty="0" smtClean="0"/>
              <a:t>.</a:t>
            </a:r>
          </a:p>
          <a:p>
            <a:pPr marL="0" indent="0">
              <a:buNone/>
            </a:pPr>
            <a:endParaRPr lang="en-US" sz="3600" dirty="0" smtClean="0"/>
          </a:p>
          <a:p>
            <a:pPr marL="0" indent="0">
              <a:buNone/>
            </a:pPr>
            <a:r>
              <a:rPr lang="en-US" sz="3600" dirty="0" smtClean="0"/>
              <a:t>Chapter 3 now has grown from 28 to 32 participants in last few days.</a:t>
            </a:r>
          </a:p>
          <a:p>
            <a:pPr marL="0" indent="0">
              <a:buNone/>
            </a:pPr>
            <a:endParaRPr lang="en-US" sz="3600" dirty="0" smtClean="0"/>
          </a:p>
          <a:p>
            <a:pPr marL="0" indent="0">
              <a:buNone/>
            </a:pPr>
            <a:endParaRPr lang="en-US" sz="3600" dirty="0"/>
          </a:p>
          <a:p>
            <a:pPr marL="0" indent="0">
              <a:buNone/>
            </a:pPr>
            <a:endParaRPr lang="en-US" sz="3600" dirty="0"/>
          </a:p>
          <a:p>
            <a:pPr>
              <a:buNone/>
            </a:pPr>
            <a:endParaRPr lang="en-US" sz="1900" dirty="0" smtClean="0"/>
          </a:p>
          <a:p>
            <a:pPr>
              <a:buNone/>
            </a:pPr>
            <a:endParaRPr lang="en-US"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0"/>
            <a:ext cx="7543800" cy="990600"/>
          </a:xfrm>
        </p:spPr>
        <p:txBody>
          <a:bodyPr>
            <a:noAutofit/>
          </a:bodyPr>
          <a:lstStyle/>
          <a:p>
            <a:pPr algn="ctr"/>
            <a:r>
              <a:rPr lang="en-US" sz="3200" dirty="0" smtClean="0"/>
              <a:t>Discussion Items</a:t>
            </a:r>
            <a:endParaRPr lang="en-US" sz="3200" dirty="0">
              <a:cs typeface="Arial" pitchFamily="34" charset="0"/>
            </a:endParaRPr>
          </a:p>
        </p:txBody>
      </p:sp>
      <p:sp>
        <p:nvSpPr>
          <p:cNvPr id="3" name="Content Placeholder 5"/>
          <p:cNvSpPr>
            <a:spLocks noGrp="1"/>
          </p:cNvSpPr>
          <p:nvPr>
            <p:ph idx="1"/>
          </p:nvPr>
        </p:nvSpPr>
        <p:spPr>
          <a:xfrm>
            <a:off x="762000" y="914400"/>
            <a:ext cx="7239000" cy="5943600"/>
          </a:xfrm>
        </p:spPr>
        <p:txBody>
          <a:bodyPr>
            <a:normAutofit fontScale="77500" lnSpcReduction="20000"/>
          </a:bodyPr>
          <a:lstStyle/>
          <a:p>
            <a:pPr marL="342900" indent="-342900">
              <a:buFont typeface="Arial" pitchFamily="34" charset="0"/>
              <a:buChar char="•"/>
            </a:pPr>
            <a:r>
              <a:rPr lang="en-US" sz="2000" dirty="0" smtClean="0"/>
              <a:t>We recognize that the chapter is long but we also understand that much of the material in it is important and must be streamlined so that the chapter serves to provide a platform of knowledge that allows authors of the other chapters to refer to so that they can perform their trends and present-day distributions analyses without having to take up valuable space to develop background materials; </a:t>
            </a:r>
          </a:p>
          <a:p>
            <a:pPr marL="342900" lvl="0" indent="-342900">
              <a:buNone/>
            </a:pPr>
            <a:endParaRPr lang="en-US" sz="1300" dirty="0" smtClean="0"/>
          </a:p>
          <a:p>
            <a:pPr marL="342900" indent="-342900">
              <a:buFont typeface="Arial" pitchFamily="34" charset="0"/>
              <a:buChar char="•"/>
            </a:pPr>
            <a:r>
              <a:rPr lang="en-US" sz="2000" dirty="0" smtClean="0"/>
              <a:t>We believe that the information in Chapter 3 has covered most of the areas that may be needed for other chapters to draw upon;</a:t>
            </a:r>
          </a:p>
          <a:p>
            <a:pPr marL="0" lvl="0" indent="0">
              <a:buNone/>
            </a:pPr>
            <a:endParaRPr lang="en-US" sz="1300" dirty="0" smtClean="0"/>
          </a:p>
          <a:p>
            <a:pPr marL="342900" indent="-342900">
              <a:buFont typeface="Arial" pitchFamily="34" charset="0"/>
              <a:buChar char="•"/>
            </a:pPr>
            <a:r>
              <a:rPr lang="en-US" sz="2000" dirty="0" smtClean="0"/>
              <a:t>However, we believe that we must now turn toward producing tables and figures that summarize the metrics, what they are used for, and identify perhaps which countries are currently using specific metrics as indicators for human health and vegetation goals and standards;</a:t>
            </a:r>
          </a:p>
          <a:p>
            <a:pPr marL="0" lvl="0" indent="0">
              <a:buNone/>
            </a:pPr>
            <a:endParaRPr lang="en-US" sz="1300" dirty="0" smtClean="0"/>
          </a:p>
          <a:p>
            <a:pPr marL="342900" indent="-342900">
              <a:buFont typeface="Arial" pitchFamily="34" charset="0"/>
              <a:buChar char="•"/>
            </a:pPr>
            <a:r>
              <a:rPr lang="en-US" sz="2000" dirty="0" smtClean="0"/>
              <a:t>An important consideration is what to do with short-term data sets. The statistics section can address possible statistical methods and exposure metrics that will be most sensitive to change (at both the high end and the low end of the distribution);</a:t>
            </a:r>
          </a:p>
          <a:p>
            <a:pPr marL="0" indent="0">
              <a:buNone/>
            </a:pPr>
            <a:endParaRPr lang="en-US" sz="1300" dirty="0" smtClean="0"/>
          </a:p>
          <a:p>
            <a:pPr marL="342900" indent="-342900">
              <a:buFont typeface="Arial" pitchFamily="34" charset="0"/>
              <a:buChar char="•"/>
            </a:pPr>
            <a:r>
              <a:rPr lang="en-US" sz="2000" dirty="0" smtClean="0"/>
              <a:t>What is the question we wish to ask concerning the use of short-term data series</a:t>
            </a:r>
            <a:r>
              <a:rPr lang="en-US" sz="2000" dirty="0" smtClean="0">
                <a:latin typeface="Arial"/>
                <a:cs typeface="Arial"/>
              </a:rPr>
              <a:t>?</a:t>
            </a:r>
            <a:r>
              <a:rPr lang="en-US" sz="2000" dirty="0" smtClean="0"/>
              <a:t> For example, if emissions are reduced, can we see changes in the more sensitive metrics</a:t>
            </a:r>
            <a:r>
              <a:rPr lang="en-US" sz="2000" dirty="0" smtClean="0">
                <a:latin typeface="Arial"/>
                <a:cs typeface="Arial"/>
              </a:rPr>
              <a:t>?; and</a:t>
            </a:r>
          </a:p>
          <a:p>
            <a:pPr marL="0" indent="0">
              <a:buNone/>
            </a:pPr>
            <a:endParaRPr lang="en-US" sz="1300" dirty="0">
              <a:latin typeface="+mj-lt"/>
              <a:cs typeface="Arial"/>
            </a:endParaRPr>
          </a:p>
          <a:p>
            <a:pPr marL="342900" indent="-342900">
              <a:buFont typeface="Arial" pitchFamily="34" charset="0"/>
              <a:buChar char="•"/>
            </a:pPr>
            <a:r>
              <a:rPr lang="en-US" sz="2100" dirty="0">
                <a:latin typeface="+mj-lt"/>
              </a:rPr>
              <a:t>Statistics section will add additional material on contrasting the nonparametric and parametric </a:t>
            </a:r>
            <a:r>
              <a:rPr lang="en-US" sz="2100" dirty="0" smtClean="0">
                <a:latin typeface="+mj-lt"/>
              </a:rPr>
              <a:t>approaches</a:t>
            </a:r>
            <a:r>
              <a:rPr lang="en-US" sz="2100" dirty="0" smtClean="0">
                <a:latin typeface="+mj-lt"/>
                <a:cs typeface="Arial" pitchFamily="34" charset="0"/>
              </a:rPr>
              <a:t>.</a:t>
            </a:r>
            <a:endParaRPr lang="en-US" sz="2100" dirty="0" smtClean="0">
              <a:latin typeface="+mj-lt"/>
              <a:cs typeface="Arial"/>
            </a:endParaRPr>
          </a:p>
          <a:p>
            <a:pPr marL="342900" lvl="0" indent="-342900">
              <a:buFont typeface="Arial" pitchFamily="34" charset="0"/>
              <a:buChar char="•"/>
            </a:pPr>
            <a:endParaRPr lang="en-US" sz="1000" dirty="0" smtClean="0"/>
          </a:p>
          <a:p>
            <a:pPr marL="342900" lvl="0" indent="-342900">
              <a:buFont typeface="Arial" pitchFamily="34" charset="0"/>
              <a:buChar char="•"/>
            </a:pPr>
            <a:endParaRPr lang="en-US" sz="1000" dirty="0" smtClean="0"/>
          </a:p>
          <a:p>
            <a:pPr marL="342900" lvl="0" indent="-342900">
              <a:buFont typeface="Arial" pitchFamily="34" charset="0"/>
              <a:buChar char="•"/>
            </a:pPr>
            <a:endParaRPr lang="en-US" sz="1000" dirty="0" smtClean="0"/>
          </a:p>
          <a:p>
            <a:pPr marL="342900" lvl="0" indent="-342900">
              <a:buNone/>
            </a:pPr>
            <a:endParaRPr lang="en-US" sz="1000" dirty="0" smtClean="0"/>
          </a:p>
          <a:p>
            <a:pPr marL="342900" lvl="0" indent="-342900">
              <a:buNone/>
            </a:pPr>
            <a:endParaRPr lang="en-US" sz="1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p:txBody>
      </p:sp>
    </p:spTree>
    <p:extLst>
      <p:ext uri="{BB962C8B-B14F-4D97-AF65-F5344CB8AC3E}">
        <p14:creationId xmlns:p14="http://schemas.microsoft.com/office/powerpoint/2010/main" val="153172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0"/>
            <a:ext cx="7543800" cy="990600"/>
          </a:xfrm>
        </p:spPr>
        <p:txBody>
          <a:bodyPr>
            <a:noAutofit/>
          </a:bodyPr>
          <a:lstStyle/>
          <a:p>
            <a:pPr algn="ctr"/>
            <a:r>
              <a:rPr lang="en-US" sz="3200" dirty="0" smtClean="0"/>
              <a:t>Discussion Items (Continued)</a:t>
            </a:r>
            <a:endParaRPr lang="en-US" sz="3200" dirty="0">
              <a:cs typeface="Arial" pitchFamily="34" charset="0"/>
            </a:endParaRPr>
          </a:p>
        </p:txBody>
      </p:sp>
      <p:sp>
        <p:nvSpPr>
          <p:cNvPr id="3" name="Content Placeholder 5"/>
          <p:cNvSpPr>
            <a:spLocks noGrp="1"/>
          </p:cNvSpPr>
          <p:nvPr>
            <p:ph idx="1"/>
          </p:nvPr>
        </p:nvSpPr>
        <p:spPr>
          <a:xfrm>
            <a:off x="762000" y="914400"/>
            <a:ext cx="7239000" cy="5334000"/>
          </a:xfrm>
        </p:spPr>
        <p:txBody>
          <a:bodyPr>
            <a:normAutofit/>
          </a:bodyPr>
          <a:lstStyle/>
          <a:p>
            <a:pPr marL="342900" indent="-342900">
              <a:buFont typeface="Arial" pitchFamily="34" charset="0"/>
              <a:buChar char="•"/>
            </a:pPr>
            <a:r>
              <a:rPr lang="en-US" sz="2400" dirty="0" smtClean="0">
                <a:latin typeface="+mj-lt"/>
              </a:rPr>
              <a:t>Based on discussions with Chapter 4 and 5 authors, we believe for TOAR that we need to clarify the time period for long-term trends. For example, do we identify a fixed period (e.g., 1990-2013) or do we include all data available for each site (specifying a minimum number of years) and compare the patterns</a:t>
            </a:r>
            <a:r>
              <a:rPr lang="en-US" sz="2400" dirty="0" smtClean="0">
                <a:latin typeface="Arial"/>
                <a:cs typeface="Arial"/>
              </a:rPr>
              <a:t>?</a:t>
            </a:r>
            <a:r>
              <a:rPr lang="en-US" sz="2400" dirty="0" smtClean="0">
                <a:latin typeface="+mj-lt"/>
                <a:cs typeface="Arial"/>
              </a:rPr>
              <a:t> At the Madrid workshop, we discussed using all the data when the trends are summarized in the database output. However, for the individual chapters, it should be decided on whether all data are going to be used or whether a fixed time period will be identified.</a:t>
            </a:r>
            <a:endParaRPr lang="en-US" sz="1000" dirty="0" smtClean="0"/>
          </a:p>
          <a:p>
            <a:pPr marL="342900" lvl="0" indent="-342900">
              <a:buNone/>
            </a:pPr>
            <a:endParaRPr lang="en-US" sz="1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a:p>
            <a:pPr marL="342900" lvl="0" indent="-342900">
              <a:buFont typeface="Arial" pitchFamily="34" charset="0"/>
              <a:buChar char="•"/>
            </a:pPr>
            <a:endParaRPr lang="en-US" sz="2000" dirty="0" smtClean="0"/>
          </a:p>
        </p:txBody>
      </p:sp>
    </p:spTree>
    <p:extLst>
      <p:ext uri="{BB962C8B-B14F-4D97-AF65-F5344CB8AC3E}">
        <p14:creationId xmlns:p14="http://schemas.microsoft.com/office/powerpoint/2010/main" val="1052355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305800" cy="1676400"/>
          </a:xfrm>
        </p:spPr>
        <p:txBody>
          <a:bodyPr>
            <a:normAutofit fontScale="90000"/>
          </a:bodyPr>
          <a:lstStyle/>
          <a:p>
            <a:pPr algn="ctr"/>
            <a:r>
              <a:rPr lang="en-US" sz="4400" dirty="0" smtClean="0"/>
              <a:t>Changing Concentration Distributions Over Time Affect Metrics Differently (1989-2013)</a:t>
            </a:r>
            <a:endParaRPr lang="en-US" dirty="0">
              <a:cs typeface="Arial" pitchFamily="34" charset="0"/>
            </a:endParaRPr>
          </a:p>
        </p:txBody>
      </p:sp>
      <p:pic>
        <p:nvPicPr>
          <p:cNvPr id="4" name="Picture 3" descr="Linkages between impacts and drivers alternate glazebury.jpg"/>
          <p:cNvPicPr>
            <a:picLocks noChangeAspect="1"/>
          </p:cNvPicPr>
          <p:nvPr/>
        </p:nvPicPr>
        <p:blipFill>
          <a:blip r:embed="rId2" cstate="print"/>
          <a:stretch>
            <a:fillRect/>
          </a:stretch>
        </p:blipFill>
        <p:spPr>
          <a:xfrm>
            <a:off x="0" y="1714500"/>
            <a:ext cx="9144000" cy="5143500"/>
          </a:xfrm>
          <a:prstGeom prst="rect">
            <a:avLst/>
          </a:prstGeom>
        </p:spPr>
      </p:pic>
      <p:sp>
        <p:nvSpPr>
          <p:cNvPr id="6" name="TextBox 5"/>
          <p:cNvSpPr txBox="1"/>
          <p:nvPr/>
        </p:nvSpPr>
        <p:spPr>
          <a:xfrm>
            <a:off x="2819400" y="6096000"/>
            <a:ext cx="2610010" cy="523220"/>
          </a:xfrm>
          <a:prstGeom prst="rect">
            <a:avLst/>
          </a:prstGeom>
          <a:noFill/>
        </p:spPr>
        <p:txBody>
          <a:bodyPr wrap="none" rtlCol="0">
            <a:spAutoFit/>
          </a:bodyPr>
          <a:lstStyle/>
          <a:p>
            <a:r>
              <a:rPr lang="en-US" sz="2800" dirty="0" smtClean="0">
                <a:solidFill>
                  <a:schemeClr val="bg1"/>
                </a:solidFill>
                <a:effectLst>
                  <a:outerShdw blurRad="38100" dist="38100" dir="2700000" algn="tl">
                    <a:srgbClr val="000000">
                      <a:alpha val="43137"/>
                    </a:srgbClr>
                  </a:outerShdw>
                </a:effectLst>
              </a:rPr>
              <a:t>Glazebury, UK</a:t>
            </a:r>
            <a:endParaRPr lang="en-US" sz="2800"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xample conc bins - Berlin (1).png"/>
          <p:cNvPicPr/>
          <p:nvPr/>
        </p:nvPicPr>
        <p:blipFill>
          <a:blip r:embed="rId2" cstate="print"/>
          <a:stretch>
            <a:fillRect/>
          </a:stretch>
        </p:blipFill>
        <p:spPr>
          <a:xfrm>
            <a:off x="1905001" y="152401"/>
            <a:ext cx="4722894" cy="4800600"/>
          </a:xfrm>
          <a:prstGeom prst="rect">
            <a:avLst/>
          </a:prstGeom>
        </p:spPr>
      </p:pic>
      <p:sp>
        <p:nvSpPr>
          <p:cNvPr id="9" name="TextBox 8"/>
          <p:cNvSpPr txBox="1"/>
          <p:nvPr/>
        </p:nvSpPr>
        <p:spPr>
          <a:xfrm>
            <a:off x="152400" y="5029201"/>
            <a:ext cx="8839200" cy="1846659"/>
          </a:xfrm>
          <a:prstGeom prst="rect">
            <a:avLst/>
          </a:prstGeom>
          <a:noFill/>
        </p:spPr>
        <p:txBody>
          <a:bodyPr wrap="square" rtlCol="0">
            <a:spAutoFit/>
          </a:bodyPr>
          <a:lstStyle/>
          <a:p>
            <a:r>
              <a:rPr lang="en-US" sz="1600" b="1" dirty="0" smtClean="0"/>
              <a:t>Summary of changes in O</a:t>
            </a:r>
            <a:r>
              <a:rPr lang="en-US" sz="1600" b="1" baseline="-25000" dirty="0" smtClean="0"/>
              <a:t>3</a:t>
            </a:r>
            <a:r>
              <a:rPr lang="en-US" sz="1600" b="1" dirty="0" smtClean="0"/>
              <a:t> concentration distribution and human health O</a:t>
            </a:r>
            <a:r>
              <a:rPr lang="en-US" sz="1600" b="1" baseline="-25000" dirty="0" smtClean="0"/>
              <a:t>3</a:t>
            </a:r>
            <a:r>
              <a:rPr lang="en-US" sz="1600" b="1" dirty="0" smtClean="0"/>
              <a:t> metrics at an urban site in Berlin, Germany (EU </a:t>
            </a:r>
            <a:r>
              <a:rPr lang="en-US" sz="1600" b="1" dirty="0" err="1" smtClean="0"/>
              <a:t>AirBase</a:t>
            </a:r>
            <a:r>
              <a:rPr lang="en-US" sz="1600" b="1" dirty="0" smtClean="0"/>
              <a:t> ID: DEBE034): a) Proportion of hourly O</a:t>
            </a:r>
            <a:r>
              <a:rPr lang="en-US" sz="1600" b="1" baseline="-25000" dirty="0" smtClean="0"/>
              <a:t>3</a:t>
            </a:r>
            <a:r>
              <a:rPr lang="en-US" sz="1600" b="1" dirty="0" smtClean="0"/>
              <a:t> concentrations in 5 ppb O</a:t>
            </a:r>
            <a:r>
              <a:rPr lang="en-US" sz="1600" b="1" baseline="-25000" dirty="0" smtClean="0"/>
              <a:t>3</a:t>
            </a:r>
            <a:r>
              <a:rPr lang="en-US" sz="1600" b="1" dirty="0" smtClean="0"/>
              <a:t> concentration bins for each year, b) Theil-</a:t>
            </a:r>
            <a:r>
              <a:rPr lang="en-US" sz="1600" b="1" dirty="0" err="1" smtClean="0"/>
              <a:t>Sen</a:t>
            </a:r>
            <a:r>
              <a:rPr lang="en-US" sz="1600" b="1" dirty="0" smtClean="0"/>
              <a:t> percent trend in proportion of O</a:t>
            </a:r>
            <a:r>
              <a:rPr lang="en-US" sz="1600" b="1" baseline="-25000" dirty="0" smtClean="0"/>
              <a:t>3</a:t>
            </a:r>
            <a:r>
              <a:rPr lang="en-US" sz="1600" b="1" dirty="0" smtClean="0"/>
              <a:t> concentrations in each bin between 1990 and 2013 (significance determined by the Mann-Kendall test), and c) Theil-</a:t>
            </a:r>
            <a:r>
              <a:rPr lang="en-US" sz="1600" b="1" dirty="0" err="1" smtClean="0"/>
              <a:t>Sen</a:t>
            </a:r>
            <a:r>
              <a:rPr lang="en-US" sz="1600" b="1" dirty="0" smtClean="0"/>
              <a:t> percent trend in 6 human health O</a:t>
            </a:r>
            <a:r>
              <a:rPr lang="en-US" sz="1600" b="1" baseline="-25000" dirty="0" smtClean="0"/>
              <a:t>3</a:t>
            </a:r>
            <a:r>
              <a:rPr lang="en-US" sz="1600" b="1" dirty="0" smtClean="0"/>
              <a:t> metrics between 1990 and 2013.</a:t>
            </a:r>
            <a:endParaRPr lang="en-US" sz="1600" dirty="0" smtClean="0"/>
          </a:p>
          <a:p>
            <a:endParaRPr lang="en-US" dirty="0"/>
          </a:p>
        </p:txBody>
      </p:sp>
    </p:spTree>
    <p:extLst>
      <p:ext uri="{BB962C8B-B14F-4D97-AF65-F5344CB8AC3E}">
        <p14:creationId xmlns:p14="http://schemas.microsoft.com/office/powerpoint/2010/main" val="3573468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5029201"/>
            <a:ext cx="8839200" cy="2092881"/>
          </a:xfrm>
          <a:prstGeom prst="rect">
            <a:avLst/>
          </a:prstGeom>
          <a:noFill/>
        </p:spPr>
        <p:txBody>
          <a:bodyPr wrap="square" rtlCol="0">
            <a:spAutoFit/>
          </a:bodyPr>
          <a:lstStyle/>
          <a:p>
            <a:r>
              <a:rPr lang="en-US" sz="1600" b="1" dirty="0" smtClean="0"/>
              <a:t>Summary of changes in O</a:t>
            </a:r>
            <a:r>
              <a:rPr lang="en-US" sz="1600" b="1" baseline="-25000" dirty="0" smtClean="0"/>
              <a:t>3</a:t>
            </a:r>
            <a:r>
              <a:rPr lang="en-US" sz="1600" b="1" dirty="0" smtClean="0"/>
              <a:t> concentration distribution and vegetation metrics at a rural site at Beltsville, Maryland (EPA AQS ID: 240339991-1): a) Proportion of hourly O</a:t>
            </a:r>
            <a:r>
              <a:rPr lang="en-US" sz="1600" b="1" baseline="-25000" dirty="0" smtClean="0"/>
              <a:t>3</a:t>
            </a:r>
            <a:r>
              <a:rPr lang="en-US" sz="1600" b="1" dirty="0" smtClean="0"/>
              <a:t> concentrations in 5 ppb O</a:t>
            </a:r>
            <a:r>
              <a:rPr lang="en-US" sz="1600" b="1" baseline="-25000" dirty="0" smtClean="0"/>
              <a:t>3</a:t>
            </a:r>
            <a:r>
              <a:rPr lang="en-US" sz="1600" b="1" dirty="0" smtClean="0"/>
              <a:t> concentration bins for each year, b) Theil-</a:t>
            </a:r>
            <a:r>
              <a:rPr lang="en-US" sz="1600" b="1" dirty="0" err="1" smtClean="0"/>
              <a:t>Sen</a:t>
            </a:r>
            <a:r>
              <a:rPr lang="en-US" sz="1600" b="1" dirty="0" smtClean="0"/>
              <a:t> percent trend in proportion of O</a:t>
            </a:r>
            <a:r>
              <a:rPr lang="en-US" sz="1600" b="1" baseline="-25000" dirty="0" smtClean="0"/>
              <a:t>3</a:t>
            </a:r>
            <a:r>
              <a:rPr lang="en-US" sz="1600" b="1" dirty="0" smtClean="0"/>
              <a:t> concentrations in each bin between 1990 and 2013 (significance determined by the Mann-Kendall test), c) Theil-</a:t>
            </a:r>
            <a:r>
              <a:rPr lang="en-US" sz="1600" b="1" dirty="0" err="1" smtClean="0"/>
              <a:t>Sen</a:t>
            </a:r>
            <a:r>
              <a:rPr lang="en-US" sz="1600" b="1" dirty="0" smtClean="0"/>
              <a:t> percent trend in 6 human health O</a:t>
            </a:r>
            <a:r>
              <a:rPr lang="en-US" sz="1600" b="1" baseline="-25000" dirty="0" smtClean="0"/>
              <a:t>3</a:t>
            </a:r>
            <a:r>
              <a:rPr lang="en-US" sz="1600" b="1" dirty="0" smtClean="0"/>
              <a:t> metrics between 1990 and 2013, and d) Theil-</a:t>
            </a:r>
            <a:r>
              <a:rPr lang="en-US" sz="1600" b="1" dirty="0" err="1" smtClean="0"/>
              <a:t>Sen</a:t>
            </a:r>
            <a:r>
              <a:rPr lang="en-US" sz="1600" b="1" dirty="0" smtClean="0"/>
              <a:t> percent trend in 8 vegetation O</a:t>
            </a:r>
            <a:r>
              <a:rPr lang="en-US" sz="1600" b="1" baseline="-25000" dirty="0" smtClean="0"/>
              <a:t>3</a:t>
            </a:r>
            <a:r>
              <a:rPr lang="en-US" sz="1600" b="1" dirty="0" smtClean="0"/>
              <a:t> metrics between 1990 and 2013.</a:t>
            </a:r>
            <a:endParaRPr lang="en-US" sz="1600" dirty="0" smtClean="0"/>
          </a:p>
          <a:p>
            <a:endParaRPr lang="en-US" dirty="0"/>
          </a:p>
        </p:txBody>
      </p:sp>
      <p:pic>
        <p:nvPicPr>
          <p:cNvPr id="5" name="Picture 4" descr="Example conc bins - Beltsville.jpg"/>
          <p:cNvPicPr>
            <a:picLocks noChangeAspect="1"/>
          </p:cNvPicPr>
          <p:nvPr/>
        </p:nvPicPr>
        <p:blipFill>
          <a:blip r:embed="rId2" cstate="print"/>
          <a:stretch>
            <a:fillRect/>
          </a:stretch>
        </p:blipFill>
        <p:spPr>
          <a:xfrm>
            <a:off x="1371600" y="228600"/>
            <a:ext cx="6400800" cy="4572000"/>
          </a:xfrm>
          <a:prstGeom prst="rect">
            <a:avLst/>
          </a:prstGeom>
        </p:spPr>
      </p:pic>
    </p:spTree>
    <p:extLst>
      <p:ext uri="{BB962C8B-B14F-4D97-AF65-F5344CB8AC3E}">
        <p14:creationId xmlns:p14="http://schemas.microsoft.com/office/powerpoint/2010/main" val="1761158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7543800" cy="1600200"/>
          </a:xfrm>
        </p:spPr>
        <p:txBody>
          <a:bodyPr>
            <a:normAutofit fontScale="90000"/>
          </a:bodyPr>
          <a:lstStyle/>
          <a:p>
            <a:pPr algn="ctr"/>
            <a:r>
              <a:rPr lang="en-US" sz="4400" dirty="0" smtClean="0"/>
              <a:t>Important Questions Addressed by TOAR Presented in Chapter 3</a:t>
            </a:r>
            <a:endParaRPr lang="en-US" dirty="0">
              <a:cs typeface="Arial" pitchFamily="34" charset="0"/>
            </a:endParaRPr>
          </a:p>
        </p:txBody>
      </p:sp>
      <p:sp>
        <p:nvSpPr>
          <p:cNvPr id="6" name="Content Placeholder 5"/>
          <p:cNvSpPr>
            <a:spLocks noGrp="1"/>
          </p:cNvSpPr>
          <p:nvPr>
            <p:ph idx="1"/>
          </p:nvPr>
        </p:nvSpPr>
        <p:spPr>
          <a:xfrm>
            <a:off x="685800" y="1447800"/>
            <a:ext cx="7239000" cy="4648200"/>
          </a:xfrm>
        </p:spPr>
        <p:txBody>
          <a:bodyPr>
            <a:normAutofit fontScale="92500" lnSpcReduction="10000"/>
          </a:bodyPr>
          <a:lstStyle/>
          <a:p>
            <a:pPr>
              <a:buNone/>
            </a:pPr>
            <a:endParaRPr lang="en-US" sz="1400" dirty="0" smtClean="0"/>
          </a:p>
          <a:p>
            <a:pPr lvl="0">
              <a:buFont typeface="Arial" pitchFamily="34" charset="0"/>
              <a:buChar char="•"/>
            </a:pPr>
            <a:r>
              <a:rPr lang="en-US" sz="2100" dirty="0" smtClean="0"/>
              <a:t>Which regions of the world have the greatest exposure to ozone pollution relevant to human health and vegetation (i.e., crops and ecosystems)</a:t>
            </a:r>
            <a:r>
              <a:rPr lang="en-US" sz="2100" dirty="0" smtClean="0">
                <a:latin typeface="Times New Roman" pitchFamily="18" charset="0"/>
                <a:cs typeface="Times New Roman" pitchFamily="18" charset="0"/>
              </a:rPr>
              <a:t>?</a:t>
            </a:r>
          </a:p>
          <a:p>
            <a:pPr>
              <a:buNone/>
            </a:pPr>
            <a:endParaRPr lang="en-US" sz="1400" dirty="0" smtClean="0"/>
          </a:p>
          <a:p>
            <a:pPr lvl="0">
              <a:buFont typeface="Arial" pitchFamily="34" charset="0"/>
              <a:buChar char="•"/>
            </a:pPr>
            <a:r>
              <a:rPr lang="en-US" sz="2100" dirty="0" smtClean="0"/>
              <a:t>What conclusions can be derived regarding the interactions between climate change and temporally related tropospheric ozone concentrations</a:t>
            </a:r>
            <a:r>
              <a:rPr lang="en-US" sz="2100" dirty="0" smtClean="0">
                <a:latin typeface="Times New Roman" pitchFamily="18" charset="0"/>
                <a:cs typeface="Times New Roman" pitchFamily="18" charset="0"/>
              </a:rPr>
              <a:t>?</a:t>
            </a:r>
          </a:p>
          <a:p>
            <a:pPr>
              <a:buNone/>
            </a:pPr>
            <a:endParaRPr lang="en-US" sz="1400" dirty="0" smtClean="0"/>
          </a:p>
          <a:p>
            <a:pPr lvl="0">
              <a:buFont typeface="Arial" pitchFamily="34" charset="0"/>
              <a:buChar char="•"/>
            </a:pPr>
            <a:r>
              <a:rPr lang="en-US" sz="2100" dirty="0" smtClean="0"/>
              <a:t>What changes in ozone concentrations are occurring in regions where strong emissions controls are implemented</a:t>
            </a:r>
            <a:r>
              <a:rPr lang="en-US" sz="2100" dirty="0" smtClean="0">
                <a:latin typeface="Times New Roman" pitchFamily="18" charset="0"/>
                <a:cs typeface="Times New Roman" pitchFamily="18" charset="0"/>
              </a:rPr>
              <a:t>?</a:t>
            </a:r>
          </a:p>
          <a:p>
            <a:pPr>
              <a:buNone/>
            </a:pPr>
            <a:r>
              <a:rPr lang="en-US" sz="2100" dirty="0" smtClean="0"/>
              <a:t> </a:t>
            </a:r>
            <a:endParaRPr lang="en-US" sz="1400" dirty="0" smtClean="0"/>
          </a:p>
          <a:p>
            <a:pPr lvl="0">
              <a:buFont typeface="Arial" pitchFamily="34" charset="0"/>
              <a:buChar char="•"/>
            </a:pPr>
            <a:r>
              <a:rPr lang="en-US" sz="2100" dirty="0" smtClean="0"/>
              <a:t>What changes in ozone concentrations are occurring in regions with increasing emissions of ozone precursors</a:t>
            </a:r>
            <a:r>
              <a:rPr lang="en-US" sz="2100" dirty="0" smtClean="0">
                <a:latin typeface="Times New Roman" pitchFamily="18" charset="0"/>
                <a:cs typeface="Times New Roman" pitchFamily="18" charset="0"/>
              </a:rPr>
              <a:t>?</a:t>
            </a:r>
          </a:p>
          <a:p>
            <a:pPr>
              <a:buNone/>
            </a:pPr>
            <a:r>
              <a:rPr lang="en-US" sz="2100" dirty="0" smtClean="0"/>
              <a:t> </a:t>
            </a:r>
          </a:p>
          <a:p>
            <a:pPr>
              <a:buNone/>
            </a:pPr>
            <a:endParaRPr lang="en-US" sz="1900" dirty="0" smtClean="0"/>
          </a:p>
          <a:p>
            <a:pPr>
              <a:buNone/>
            </a:pPr>
            <a:endParaRPr lang="en-US" sz="2000" dirty="0" smtClean="0"/>
          </a:p>
        </p:txBody>
      </p:sp>
      <p:sp>
        <p:nvSpPr>
          <p:cNvPr id="4" name="TextBox 3"/>
          <p:cNvSpPr txBox="1"/>
          <p:nvPr/>
        </p:nvSpPr>
        <p:spPr>
          <a:xfrm>
            <a:off x="762000" y="6248400"/>
            <a:ext cx="8207696" cy="369332"/>
          </a:xfrm>
          <a:prstGeom prst="rect">
            <a:avLst/>
          </a:prstGeom>
          <a:noFill/>
        </p:spPr>
        <p:txBody>
          <a:bodyPr wrap="none" rtlCol="0">
            <a:spAutoFit/>
          </a:bodyPr>
          <a:lstStyle/>
          <a:p>
            <a:r>
              <a:rPr lang="en-US" dirty="0" smtClean="0"/>
              <a:t>Adopted from Overview of TOAR (http://www.igacproject.org/TOAR).</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79EE11A4-E523-4ABD-945F-5022F94F5EAA}">
  <ds:schemaRefs>
    <ds:schemaRef ds:uri="ESRI.ArcGIS.Mapping.OfficeIntegration.PowerPointInfo"/>
  </ds:schemaRefs>
</ds:datastoreItem>
</file>

<file path=customXml/itemProps2.xml><?xml version="1.0" encoding="utf-8"?>
<ds:datastoreItem xmlns:ds="http://schemas.openxmlformats.org/officeDocument/2006/customXml" ds:itemID="{2841EB67-AD41-4378-B65A-957D871FA062}">
  <ds:schemaRefs>
    <ds:schemaRef ds:uri="ESRI.ArcGIS.Mapping.OfficeIntegration.PowerPointInfo"/>
  </ds:schemaRefs>
</ds:datastoreItem>
</file>

<file path=customXml/itemProps3.xml><?xml version="1.0" encoding="utf-8"?>
<ds:datastoreItem xmlns:ds="http://schemas.openxmlformats.org/officeDocument/2006/customXml" ds:itemID="{AF73C0A0-2ECD-4AF4-ADF3-8D547255124C}">
  <ds:schemaRefs>
    <ds:schemaRef ds:uri="ESRI.ArcGIS.Mapping.OfficeIntegration.PowerPointInfo"/>
  </ds:schemaRefs>
</ds:datastoreItem>
</file>

<file path=customXml/itemProps4.xml><?xml version="1.0" encoding="utf-8"?>
<ds:datastoreItem xmlns:ds="http://schemas.openxmlformats.org/officeDocument/2006/customXml" ds:itemID="{C140C140-1435-486F-94AA-995ADB126176}">
  <ds:schemaRefs>
    <ds:schemaRef ds:uri="ESRI.ArcGIS.Mapping.OfficeIntegration.PowerPointInfo"/>
  </ds:schemaRefs>
</ds:datastoreItem>
</file>

<file path=customXml/itemProps5.xml><?xml version="1.0" encoding="utf-8"?>
<ds:datastoreItem xmlns:ds="http://schemas.openxmlformats.org/officeDocument/2006/customXml" ds:itemID="{54335884-EB62-4F04-A920-A40025410494}">
  <ds:schemaRefs>
    <ds:schemaRef ds:uri="ESRI.ArcGIS.Mapping.OfficeIntegration.PowerPointInfo"/>
  </ds:schemaRefs>
</ds:datastoreItem>
</file>

<file path=customXml/itemProps6.xml><?xml version="1.0" encoding="utf-8"?>
<ds:datastoreItem xmlns:ds="http://schemas.openxmlformats.org/officeDocument/2006/customXml" ds:itemID="{8E9EC8DE-C618-4E08-98C2-65D0A0FA675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Verve</Template>
  <TotalTime>6137</TotalTime>
  <Words>764</Words>
  <Application>Microsoft Macintosh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Verve</vt:lpstr>
      <vt:lpstr>Chapter 3  Global Ozone Metrics for Climate Change, Human Health, and Crop/Ecosystem Research  Summary of Our Meeting  January 27, 2016   Allen S. Lefohn, Lead Author  A.S.L. &amp; Associates, Helena, Montana, USA  </vt:lpstr>
      <vt:lpstr>Current Authors</vt:lpstr>
      <vt:lpstr>Discussion Items</vt:lpstr>
      <vt:lpstr>Discussion Items (Continued)</vt:lpstr>
      <vt:lpstr>Changing Concentration Distributions Over Time Affect Metrics Differently (1989-2013)</vt:lpstr>
      <vt:lpstr>PowerPoint Presentation</vt:lpstr>
      <vt:lpstr>PowerPoint Presentation</vt:lpstr>
      <vt:lpstr>Important Questions Addressed by TOAR Presented in Chapter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AM3 and GEOS-Chem</dc:title>
  <dc:creator>Allen Lefohn</dc:creator>
  <cp:lastModifiedBy>Allen Lefohn</cp:lastModifiedBy>
  <cp:revision>1843</cp:revision>
  <cp:lastPrinted>2016-01-27T03:45:35Z</cp:lastPrinted>
  <dcterms:created xsi:type="dcterms:W3CDTF">2014-01-13T21:09:03Z</dcterms:created>
  <dcterms:modified xsi:type="dcterms:W3CDTF">2016-01-27T08:57:49Z</dcterms:modified>
</cp:coreProperties>
</file>