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57" r:id="rId4"/>
    <p:sldId id="266" r:id="rId5"/>
    <p:sldId id="259" r:id="rId6"/>
    <p:sldId id="273" r:id="rId7"/>
    <p:sldId id="263" r:id="rId8"/>
    <p:sldId id="271" r:id="rId9"/>
    <p:sldId id="274" r:id="rId10"/>
    <p:sldId id="275" r:id="rId11"/>
    <p:sldId id="260" r:id="rId12"/>
    <p:sldId id="26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41" autoAdjust="0"/>
  </p:normalViewPr>
  <p:slideViewPr>
    <p:cSldViewPr snapToGrid="0">
      <p:cViewPr>
        <p:scale>
          <a:sx n="70" d="100"/>
          <a:sy n="70" d="100"/>
        </p:scale>
        <p:origin x="-12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FD6E5-3140-41AC-A95C-24CF70E3FDA6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E11-C6CD-4F47-8718-48FAEFB4A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1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00104-74D8-4205-A7EB-0AD26A10EF3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2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3" y="4342813"/>
            <a:ext cx="5485155" cy="4115974"/>
          </a:xfrm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3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1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4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8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4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5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9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3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8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0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CB2AB-0BAA-4598-BA9C-8BC5D2F97390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8074-9344-41FE-B8DA-C64337D1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8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" y="1884363"/>
            <a:ext cx="844296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Chapter 4: Present day ozone distribution and trends relevant to human Health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31058"/>
            <a:ext cx="6858000" cy="211540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Zoe Fleming U. Leicester, Ruth Doherty U. Edinburgh UK 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Cooper, O. R., Xu, X., </a:t>
            </a:r>
            <a:r>
              <a:rPr lang="en-GB" dirty="0" err="1" smtClean="0">
                <a:solidFill>
                  <a:srgbClr val="00B0F0"/>
                </a:solidFill>
              </a:rPr>
              <a:t>Moolla</a:t>
            </a:r>
            <a:r>
              <a:rPr lang="en-GB" dirty="0">
                <a:solidFill>
                  <a:srgbClr val="00B0F0"/>
                </a:solidFill>
              </a:rPr>
              <a:t>, R., Simpson</a:t>
            </a:r>
            <a:r>
              <a:rPr lang="en-GB" dirty="0" smtClean="0">
                <a:solidFill>
                  <a:srgbClr val="00B0F0"/>
                </a:solidFill>
              </a:rPr>
              <a:t>, D., </a:t>
            </a:r>
            <a:r>
              <a:rPr lang="en-GB" dirty="0">
                <a:solidFill>
                  <a:srgbClr val="00B0F0"/>
                </a:solidFill>
              </a:rPr>
              <a:t>von </a:t>
            </a:r>
            <a:r>
              <a:rPr lang="en-GB" dirty="0" err="1">
                <a:solidFill>
                  <a:srgbClr val="00B0F0"/>
                </a:solidFill>
              </a:rPr>
              <a:t>Schneidemesser</a:t>
            </a:r>
            <a:r>
              <a:rPr lang="en-GB" dirty="0">
                <a:solidFill>
                  <a:srgbClr val="00B0F0"/>
                </a:solidFill>
              </a:rPr>
              <a:t>, E., Schultz</a:t>
            </a:r>
            <a:r>
              <a:rPr lang="en-GB" dirty="0" smtClean="0">
                <a:solidFill>
                  <a:srgbClr val="00B0F0"/>
                </a:solidFill>
              </a:rPr>
              <a:t>, M., 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Malley</a:t>
            </a:r>
            <a:r>
              <a:rPr lang="en-GB" dirty="0" smtClean="0">
                <a:solidFill>
                  <a:srgbClr val="00B0F0"/>
                </a:solidFill>
              </a:rPr>
              <a:t>, C.</a:t>
            </a:r>
          </a:p>
          <a:p>
            <a:r>
              <a:rPr lang="en-GB" dirty="0">
                <a:solidFill>
                  <a:srgbClr val="00B0F0"/>
                </a:solidFill>
              </a:rPr>
              <a:t>Feng, Z., </a:t>
            </a:r>
            <a:r>
              <a:rPr lang="en-GB" dirty="0" smtClean="0">
                <a:solidFill>
                  <a:srgbClr val="00B0F0"/>
                </a:solidFill>
              </a:rPr>
              <a:t>Pinto</a:t>
            </a:r>
            <a:r>
              <a:rPr lang="en-GB" dirty="0" smtClean="0">
                <a:solidFill>
                  <a:srgbClr val="00B0F0"/>
                </a:solidFill>
              </a:rPr>
              <a:t>, J., </a:t>
            </a:r>
            <a:r>
              <a:rPr lang="en-GB" dirty="0" err="1" smtClean="0">
                <a:solidFill>
                  <a:srgbClr val="00B0F0"/>
                </a:solidFill>
              </a:rPr>
              <a:t>Shallcross</a:t>
            </a:r>
            <a:r>
              <a:rPr lang="en-GB" dirty="0" smtClean="0">
                <a:solidFill>
                  <a:srgbClr val="00B0F0"/>
                </a:solidFill>
              </a:rPr>
              <a:t> , D., </a:t>
            </a:r>
            <a:r>
              <a:rPr lang="en-GB" dirty="0" err="1" smtClean="0">
                <a:solidFill>
                  <a:srgbClr val="00B0F0"/>
                </a:solidFill>
              </a:rPr>
              <a:t>Lefer</a:t>
            </a:r>
            <a:r>
              <a:rPr lang="en-GB" dirty="0" smtClean="0">
                <a:solidFill>
                  <a:srgbClr val="00B0F0"/>
                </a:solidFill>
              </a:rPr>
              <a:t>, B., Solberg, S., </a:t>
            </a:r>
            <a:r>
              <a:rPr lang="en-GB" dirty="0" smtClean="0">
                <a:solidFill>
                  <a:srgbClr val="00B0F0"/>
                </a:solidFill>
              </a:rPr>
              <a:t>Jaffe</a:t>
            </a:r>
            <a:r>
              <a:rPr lang="en-GB" dirty="0" smtClean="0">
                <a:solidFill>
                  <a:srgbClr val="00B0F0"/>
                </a:solidFill>
              </a:rPr>
              <a:t>, D., Hamad, S. Colette, A</a:t>
            </a:r>
            <a:r>
              <a:rPr lang="en-GB" dirty="0">
                <a:solidFill>
                  <a:srgbClr val="00B0F0"/>
                </a:solidFill>
              </a:rPr>
              <a:t>. 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" name="Picture 3" descr="to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0" y="121607"/>
            <a:ext cx="1684270" cy="1775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1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02" y="0"/>
            <a:ext cx="7886700" cy="132556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Cluster analysis: site similarity across metrics- to relate to chosen metrics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81" y="1352277"/>
            <a:ext cx="6882154" cy="55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3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Population – weighting </a:t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= 0</a:t>
            </a:r>
            <a:r>
              <a:rPr lang="en-GB" baseline="-250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x pop density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50" y="1429453"/>
            <a:ext cx="4611050" cy="54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2060"/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Displaying </a:t>
            </a:r>
            <a:r>
              <a:rPr lang="en-GB" dirty="0" smtClean="0">
                <a:solidFill>
                  <a:srgbClr val="FF0000"/>
                </a:solidFill>
              </a:rPr>
              <a:t>regional?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trends globally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77" y="1525003"/>
            <a:ext cx="6990623" cy="4304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1916" y="6188149"/>
            <a:ext cx="18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Cooper et al. 2015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377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2060"/>
          </a:solidFill>
        </p:spPr>
        <p:txBody>
          <a:bodyPr/>
          <a:lstStyle/>
          <a:p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Urban data and overlap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3600" dirty="0" smtClean="0"/>
              <a:t>Enough </a:t>
            </a:r>
            <a:r>
              <a:rPr lang="en-ZA" sz="3600" dirty="0"/>
              <a:t>u</a:t>
            </a:r>
            <a:r>
              <a:rPr lang="en-ZA" sz="3600" dirty="0" smtClean="0"/>
              <a:t>rban data </a:t>
            </a:r>
          </a:p>
          <a:p>
            <a:r>
              <a:rPr lang="en-ZA" sz="3600" dirty="0" smtClean="0"/>
              <a:t>Chapter 3 to advise on trend periods </a:t>
            </a:r>
          </a:p>
          <a:p>
            <a:r>
              <a:rPr lang="en-ZA" sz="3600" dirty="0" smtClean="0"/>
              <a:t>Chapter 5 synergies</a:t>
            </a:r>
          </a:p>
          <a:p>
            <a:r>
              <a:rPr lang="en-ZA" sz="3600" dirty="0" smtClean="0"/>
              <a:t>Other chapters?</a:t>
            </a:r>
          </a:p>
          <a:p>
            <a:r>
              <a:rPr lang="en-ZA" sz="3600" dirty="0" smtClean="0">
                <a:solidFill>
                  <a:srgbClr val="FF0000"/>
                </a:solidFill>
              </a:rPr>
              <a:t>Chapter 8 to bring together chapters 4 and 5- common conclusions?</a:t>
            </a:r>
          </a:p>
          <a:p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91916" y="6188149"/>
            <a:ext cx="18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Cooper et al. 2015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919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331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Chapter Structure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868"/>
            <a:ext cx="9069572" cy="5827132"/>
          </a:xfrm>
        </p:spPr>
        <p:txBody>
          <a:bodyPr>
            <a:noAutofit/>
          </a:bodyPr>
          <a:lstStyle/>
          <a:p>
            <a:r>
              <a:rPr lang="en-GB" sz="1800" dirty="0" smtClean="0"/>
              <a:t>Introduction</a:t>
            </a:r>
          </a:p>
          <a:p>
            <a:pPr lvl="1"/>
            <a:r>
              <a:rPr lang="en-GB" sz="1800" dirty="0" smtClean="0"/>
              <a:t>Acute exposure and Air quality standards </a:t>
            </a:r>
          </a:p>
          <a:p>
            <a:pPr lvl="1"/>
            <a:r>
              <a:rPr lang="en-GB" sz="1800" dirty="0" smtClean="0"/>
              <a:t>Plethora of metrics- differ by timescale and world region</a:t>
            </a:r>
          </a:p>
          <a:p>
            <a:r>
              <a:rPr lang="en-GB" sz="1800" dirty="0" smtClean="0"/>
              <a:t>Station data selection and classification</a:t>
            </a:r>
          </a:p>
          <a:p>
            <a:pPr lvl="1"/>
            <a:r>
              <a:rPr lang="en-GB" sz="1800" dirty="0" smtClean="0"/>
              <a:t>Networks utilised for health metric calculations and time periods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Optimal station classification for health purposes- i.e. accounting for population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Regional aggregation </a:t>
            </a:r>
          </a:p>
          <a:p>
            <a:r>
              <a:rPr lang="en-GB" sz="1800" dirty="0" smtClean="0"/>
              <a:t>Health metrics for present-day ozone</a:t>
            </a:r>
          </a:p>
          <a:p>
            <a:pPr lvl="1"/>
            <a:r>
              <a:rPr lang="en-GB" sz="1800" dirty="0">
                <a:solidFill>
                  <a:srgbClr val="FF0000"/>
                </a:solidFill>
              </a:rPr>
              <a:t>W</a:t>
            </a:r>
            <a:r>
              <a:rPr lang="en-GB" sz="1800" dirty="0" smtClean="0">
                <a:solidFill>
                  <a:srgbClr val="FF0000"/>
                </a:solidFill>
              </a:rPr>
              <a:t>hich one/ones/few…?</a:t>
            </a:r>
          </a:p>
          <a:p>
            <a:r>
              <a:rPr lang="en-GB" sz="1800" dirty="0" smtClean="0"/>
              <a:t>Present-day ozone and metrics relevant for human health</a:t>
            </a:r>
          </a:p>
          <a:p>
            <a:pPr lvl="1"/>
            <a:r>
              <a:rPr lang="en-GB" sz="1800" dirty="0" smtClean="0"/>
              <a:t>Present-day distribution and disparities in distributions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Population –weighting</a:t>
            </a:r>
          </a:p>
          <a:p>
            <a:r>
              <a:rPr lang="en-GB" sz="1800" dirty="0"/>
              <a:t>O</a:t>
            </a:r>
            <a:r>
              <a:rPr lang="en-GB" sz="1800" dirty="0" smtClean="0"/>
              <a:t>zone trends and metrics relevant for human health</a:t>
            </a:r>
          </a:p>
          <a:p>
            <a:pPr lvl="1"/>
            <a:r>
              <a:rPr lang="en-GB" sz="1800" dirty="0" smtClean="0"/>
              <a:t>Time –series and trend methodology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Encompassing trends for different metrics/distributions/percentiles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Mapping Regional ozone trends</a:t>
            </a:r>
          </a:p>
          <a:p>
            <a:r>
              <a:rPr lang="en-GB" sz="1800" dirty="0"/>
              <a:t>D</a:t>
            </a:r>
            <a:r>
              <a:rPr lang="en-GB" sz="1800" dirty="0" smtClean="0"/>
              <a:t>iscussion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130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331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Chapter Structure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868"/>
            <a:ext cx="9069572" cy="5827132"/>
          </a:xfrm>
        </p:spPr>
        <p:txBody>
          <a:bodyPr>
            <a:noAutofit/>
          </a:bodyPr>
          <a:lstStyle/>
          <a:p>
            <a:pPr marL="627063" indent="-627063">
              <a:buClr>
                <a:srgbClr val="00B0F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4000" dirty="0" smtClean="0"/>
              <a:t>Introduction</a:t>
            </a:r>
          </a:p>
          <a:p>
            <a:pPr marL="627063" indent="-627063">
              <a:buClr>
                <a:srgbClr val="00B0F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4000" dirty="0" smtClean="0"/>
              <a:t>Station </a:t>
            </a:r>
            <a:r>
              <a:rPr lang="en-GB" sz="4000" dirty="0" smtClean="0"/>
              <a:t>data selection and classification</a:t>
            </a:r>
          </a:p>
          <a:p>
            <a:pPr marL="627063" indent="-627063">
              <a:buClr>
                <a:srgbClr val="00B0F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4000" dirty="0" smtClean="0"/>
              <a:t>Health </a:t>
            </a:r>
            <a:r>
              <a:rPr lang="en-GB" sz="4000" dirty="0" smtClean="0"/>
              <a:t>metrics for present-day ozone</a:t>
            </a:r>
          </a:p>
          <a:p>
            <a:pPr marL="627063" indent="-627063">
              <a:buClr>
                <a:srgbClr val="00B0F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4000" dirty="0" smtClean="0"/>
              <a:t>Present-day </a:t>
            </a:r>
            <a:r>
              <a:rPr lang="en-GB" sz="4000" dirty="0" smtClean="0"/>
              <a:t>ozone and metrics relevant for human health</a:t>
            </a:r>
          </a:p>
          <a:p>
            <a:pPr marL="627063" indent="-627063">
              <a:buClr>
                <a:srgbClr val="00B0F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4000" dirty="0" smtClean="0"/>
              <a:t>Ozone </a:t>
            </a:r>
            <a:r>
              <a:rPr lang="en-GB" sz="4000" dirty="0" smtClean="0"/>
              <a:t>trends and metrics relevant for human health</a:t>
            </a:r>
          </a:p>
          <a:p>
            <a:pPr marL="627063" indent="-627063">
              <a:buClr>
                <a:srgbClr val="00B0F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sz="4000" dirty="0" smtClean="0"/>
              <a:t>Discussion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232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36" y="1501162"/>
            <a:ext cx="8743052" cy="510435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75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Urban </a:t>
            </a:r>
            <a:r>
              <a:rPr lang="en-GB" sz="3600" dirty="0" smtClean="0"/>
              <a:t>+ rural standard classification, </a:t>
            </a:r>
            <a:r>
              <a:rPr lang="en-GB" sz="3600" strike="sngStrike" dirty="0" smtClean="0"/>
              <a:t>suburban </a:t>
            </a:r>
            <a:r>
              <a:rPr lang="en-GB" sz="3600" strike="sngStrike" dirty="0" smtClean="0"/>
              <a:t>and </a:t>
            </a:r>
            <a:r>
              <a:rPr lang="en-GB" sz="3600" strike="sngStrike" dirty="0" smtClean="0"/>
              <a:t>baseline</a:t>
            </a:r>
            <a:endParaRPr lang="en-GB" sz="3600" strike="sngStrike" dirty="0" smtClean="0"/>
          </a:p>
          <a:p>
            <a:pPr marL="342900" lvl="1" indent="-342900">
              <a:spcBef>
                <a:spcPts val="75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In </a:t>
            </a:r>
            <a:r>
              <a:rPr lang="en-GB" sz="3600" dirty="0" smtClean="0"/>
              <a:t>addition </a:t>
            </a:r>
            <a:r>
              <a:rPr lang="en-GB" sz="3600" b="1" dirty="0" smtClean="0">
                <a:solidFill>
                  <a:srgbClr val="FF0000"/>
                </a:solidFill>
              </a:rPr>
              <a:t>proxies</a:t>
            </a:r>
            <a:r>
              <a:rPr lang="en-GB" sz="3600" dirty="0" smtClean="0"/>
              <a:t>: </a:t>
            </a:r>
            <a:endParaRPr lang="en-GB" sz="3600" dirty="0" smtClean="0"/>
          </a:p>
          <a:p>
            <a:pPr marL="600075" lvl="2" indent="-257175">
              <a:spcBef>
                <a:spcPts val="750"/>
              </a:spcBef>
              <a:buClr>
                <a:srgbClr val="00B0F0"/>
              </a:buClr>
              <a:buSzPct val="150000"/>
            </a:pPr>
            <a:r>
              <a:rPr lang="en-GB" sz="3200" dirty="0"/>
              <a:t>U</a:t>
            </a:r>
            <a:r>
              <a:rPr lang="en-GB" sz="3200" dirty="0" smtClean="0"/>
              <a:t>rban (high NO</a:t>
            </a:r>
            <a:r>
              <a:rPr lang="en-GB" sz="3200" baseline="-25000" dirty="0" smtClean="0"/>
              <a:t>x</a:t>
            </a:r>
            <a:r>
              <a:rPr lang="en-GB" sz="3200" dirty="0" smtClean="0"/>
              <a:t> </a:t>
            </a:r>
            <a:r>
              <a:rPr lang="en-GB" sz="3200" dirty="0" smtClean="0"/>
              <a:t>emissions/NO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 column)</a:t>
            </a:r>
            <a:endParaRPr lang="en-GB" sz="3200" dirty="0" smtClean="0"/>
          </a:p>
          <a:p>
            <a:pPr marL="600075" lvl="2" indent="-257175">
              <a:spcBef>
                <a:spcPts val="750"/>
              </a:spcBef>
              <a:buClr>
                <a:srgbClr val="00B0F0"/>
              </a:buClr>
              <a:buSzPct val="150000"/>
            </a:pPr>
            <a:r>
              <a:rPr lang="en-GB" sz="3200" strike="sngStrike" dirty="0" smtClean="0"/>
              <a:t>Urban (zero ozone at night in </a:t>
            </a:r>
            <a:r>
              <a:rPr lang="en-GB" sz="3200" strike="sngStrike" dirty="0" smtClean="0"/>
              <a:t>winter </a:t>
            </a:r>
            <a:r>
              <a:rPr lang="en-GB" sz="3200" strike="sngStrike" dirty="0" smtClean="0"/>
              <a:t>if </a:t>
            </a:r>
            <a:r>
              <a:rPr lang="en-GB" sz="3200" strike="sngStrike" dirty="0" smtClean="0"/>
              <a:t>available</a:t>
            </a:r>
            <a:r>
              <a:rPr lang="en-GB" sz="3200" strike="sngStrike" dirty="0" smtClean="0"/>
              <a:t>) </a:t>
            </a:r>
            <a:endParaRPr lang="en-GB" sz="3200" strike="sngStrike" dirty="0" smtClean="0"/>
          </a:p>
          <a:p>
            <a:pPr marL="600075" lvl="2" indent="-257175">
              <a:spcBef>
                <a:spcPts val="750"/>
              </a:spcBef>
              <a:buClr>
                <a:srgbClr val="00B0F0"/>
              </a:buClr>
              <a:buSzPct val="150000"/>
            </a:pPr>
            <a:r>
              <a:rPr lang="en-GB" sz="3200" dirty="0" smtClean="0"/>
              <a:t>Urban (population density)</a:t>
            </a:r>
          </a:p>
          <a:p>
            <a:pPr marL="600075" lvl="2" indent="-257175">
              <a:spcBef>
                <a:spcPts val="750"/>
              </a:spcBef>
              <a:buClr>
                <a:srgbClr val="00B0F0"/>
              </a:buClr>
              <a:buSzPct val="150000"/>
            </a:pPr>
            <a:r>
              <a:rPr lang="en-GB" sz="3200" dirty="0" smtClean="0"/>
              <a:t>Urban </a:t>
            </a:r>
            <a:r>
              <a:rPr lang="en-GB" sz="3200" dirty="0" smtClean="0"/>
              <a:t>(night time lights)</a:t>
            </a:r>
            <a:endParaRPr lang="en-GB" sz="3200" dirty="0" smtClean="0"/>
          </a:p>
          <a:p>
            <a:pPr marL="600075" lvl="2" indent="-257175">
              <a:spcBef>
                <a:spcPts val="750"/>
              </a:spcBef>
              <a:buClr>
                <a:srgbClr val="00B0F0"/>
              </a:buClr>
              <a:buSzPct val="150000"/>
            </a:pPr>
            <a:r>
              <a:rPr lang="en-ZA" sz="3200" b="1" dirty="0" smtClean="0">
                <a:solidFill>
                  <a:srgbClr val="FF0000"/>
                </a:solidFill>
              </a:rPr>
              <a:t>Urban (land cover)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sz="4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9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Station classification </a:t>
            </a:r>
            <a:r>
              <a:rPr lang="en-GB" sz="9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for health </a:t>
            </a:r>
            <a:endParaRPr lang="en-GB" sz="9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5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2060"/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Regions/Regional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aggregation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96" y="1491178"/>
            <a:ext cx="7886700" cy="4351338"/>
          </a:xfrm>
        </p:spPr>
        <p:txBody>
          <a:bodyPr/>
          <a:lstStyle/>
          <a:p>
            <a:pPr marL="342900" lvl="1" indent="-342900">
              <a:spcBef>
                <a:spcPts val="75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3200" dirty="0"/>
              <a:t>Which regions</a:t>
            </a:r>
            <a:r>
              <a:rPr lang="en-GB" sz="3200" dirty="0" smtClean="0"/>
              <a:t>?</a:t>
            </a:r>
            <a:r>
              <a:rPr lang="en-GB" sz="3200" dirty="0"/>
              <a:t> - common decision for TOAR chapters</a:t>
            </a:r>
          </a:p>
          <a:p>
            <a:pPr marL="342900" lvl="1" indent="-342900">
              <a:spcBef>
                <a:spcPts val="75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3200" strike="sngStrike" dirty="0" smtClean="0"/>
              <a:t>Regional </a:t>
            </a:r>
            <a:r>
              <a:rPr lang="en-GB" sz="3200" strike="sngStrike" dirty="0" smtClean="0"/>
              <a:t>aggregation for present-day ozone and for trends</a:t>
            </a:r>
          </a:p>
          <a:p>
            <a:pPr marL="600075" lvl="2" indent="-257175">
              <a:spcBef>
                <a:spcPts val="750"/>
              </a:spcBef>
              <a:buClr>
                <a:srgbClr val="00B0F0"/>
              </a:buClr>
              <a:buSzPct val="150000"/>
            </a:pPr>
            <a:r>
              <a:rPr lang="en-GB" sz="2800" strike="sngStrike" dirty="0" smtClean="0"/>
              <a:t>Averaging, kriging …. How complex</a:t>
            </a:r>
            <a:r>
              <a:rPr lang="en-GB" sz="2800" strike="sngStrike" dirty="0" smtClean="0"/>
              <a:t>?</a:t>
            </a:r>
            <a:endParaRPr lang="en-GB" sz="2800" strike="sngStrike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9" b="1"/>
          <a:stretch/>
        </p:blipFill>
        <p:spPr bwMode="auto">
          <a:xfrm>
            <a:off x="5593003" y="3930721"/>
            <a:ext cx="2875171" cy="2419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6208" y="635016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EMEP ozone monitoring sites, the number of years of data during 1990–2009 (courtesy S. Solberg)</a:t>
            </a:r>
            <a:endParaRPr lang="en-GB" sz="1350" i="1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52534" y="4426272"/>
            <a:ext cx="3317558" cy="1658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115" y="6350347"/>
            <a:ext cx="23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TF-HTAP source regions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344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Thornhill SS - 28/11/2011  - </a:t>
            </a:r>
            <a:fld id="{25859C49-EEED-4565-9418-3B450CDDAA1B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8110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19138"/>
            <a:ext cx="8720138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1011" name="Text Box 4"/>
          <p:cNvSpPr txBox="1">
            <a:spLocks noChangeArrowheads="1"/>
          </p:cNvSpPr>
          <p:nvPr/>
        </p:nvSpPr>
        <p:spPr bwMode="auto">
          <a:xfrm>
            <a:off x="1476375" y="188913"/>
            <a:ext cx="6561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en-US" sz="1800" dirty="0">
                <a:latin typeface="Arial" pitchFamily="34" charset="0"/>
              </a:rPr>
              <a:t>Mildred Lake (Oil Sands), 2005-2010, SO</a:t>
            </a:r>
            <a:r>
              <a:rPr kumimoji="0" lang="en-US" altLang="en-US" sz="1800" baseline="-25000" dirty="0">
                <a:latin typeface="Arial" pitchFamily="34" charset="0"/>
              </a:rPr>
              <a:t>2</a:t>
            </a:r>
            <a:r>
              <a:rPr kumimoji="0" lang="en-US" altLang="en-US" sz="1800" dirty="0">
                <a:latin typeface="Arial" pitchFamily="34" charset="0"/>
              </a:rPr>
              <a:t> emissions: ~120 </a:t>
            </a:r>
            <a:r>
              <a:rPr kumimoji="0" lang="en-US" altLang="en-US" sz="1800" dirty="0" err="1">
                <a:latin typeface="Arial" pitchFamily="34" charset="0"/>
              </a:rPr>
              <a:t>kT</a:t>
            </a:r>
            <a:r>
              <a:rPr kumimoji="0" lang="en-US" altLang="en-US" sz="1800" dirty="0">
                <a:latin typeface="Arial" pitchFamily="34" charset="0"/>
              </a:rPr>
              <a:t> </a:t>
            </a:r>
            <a:endParaRPr kumimoji="0" lang="en-CA" altLang="en-US" sz="1800" dirty="0">
              <a:latin typeface="Arial" pitchFamily="34" charset="0"/>
            </a:endParaRPr>
          </a:p>
        </p:txBody>
      </p:sp>
      <p:pic>
        <p:nvPicPr>
          <p:cNvPr id="8110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024188" cy="2268538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10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374900" cy="1560512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1014" name="Oval 11"/>
          <p:cNvSpPr>
            <a:spLocks noChangeArrowheads="1"/>
          </p:cNvSpPr>
          <p:nvPr/>
        </p:nvSpPr>
        <p:spPr bwMode="auto">
          <a:xfrm>
            <a:off x="7556500" y="1412875"/>
            <a:ext cx="288925" cy="287338"/>
          </a:xfrm>
          <a:prstGeom prst="ellipse">
            <a:avLst/>
          </a:prstGeom>
          <a:noFill/>
          <a:ln w="254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kumimoji="0" lang="en-CA" altLang="en-US" sz="1800">
              <a:latin typeface="Arial" pitchFamily="34" charset="0"/>
            </a:endParaRPr>
          </a:p>
        </p:txBody>
      </p:sp>
      <p:pic>
        <p:nvPicPr>
          <p:cNvPr id="811015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1976438" cy="1752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101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7800"/>
            <a:ext cx="2447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8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2060"/>
          </a:solidFill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Which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metrics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? Still under debate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59" y="1498078"/>
            <a:ext cx="8419816" cy="5359922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 smtClean="0"/>
              <a:t>Wide range including: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4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highest 8 hour average for each year </a:t>
            </a:r>
            <a:r>
              <a:rPr lang="en-GB" dirty="0" smtClean="0"/>
              <a:t>(USA)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 smtClean="0"/>
              <a:t>Ditto daytime average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 smtClean="0"/>
              <a:t>Maximum daily 8 hour 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 smtClean="0"/>
              <a:t>Maximum daily 1 hour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SUMO35</a:t>
            </a:r>
            <a:r>
              <a:rPr lang="en-GB" dirty="0" smtClean="0"/>
              <a:t>, SUM010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 smtClean="0"/>
              <a:t>W90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 smtClean="0"/>
              <a:t>Percentiles annual and seasonal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70C0"/>
                </a:solidFill>
              </a:rPr>
              <a:t>Number of exceedances above an absolute threshold (8 and 1 hr)</a:t>
            </a:r>
          </a:p>
          <a:p>
            <a:pPr>
              <a:buClr>
                <a:srgbClr val="7030A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dirty="0" smtClean="0"/>
              <a:t>Running mean 3 month average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Cluster analysis: site similarity across metrics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:\PhD work\TOAR\R Analysis\Health metric dendrogra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1825625"/>
            <a:ext cx="773571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6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solidFill>
            <a:schemeClr val="accent1"/>
          </a:solidFill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Cluster analysis: site similarity across metrics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60" y="1365925"/>
            <a:ext cx="5492075" cy="54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463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Chapter 4: Present day ozone distribution and trends relevant to human Health</vt:lpstr>
      <vt:lpstr>Chapter Structure</vt:lpstr>
      <vt:lpstr>Chapter Structure</vt:lpstr>
      <vt:lpstr>PowerPoint Presentation</vt:lpstr>
      <vt:lpstr>Regions/Regional aggregation </vt:lpstr>
      <vt:lpstr>PowerPoint Presentation</vt:lpstr>
      <vt:lpstr>Which metrics? Still under debate</vt:lpstr>
      <vt:lpstr>Cluster analysis: site similarity across metrics</vt:lpstr>
      <vt:lpstr>Cluster analysis: site similarity across metrics</vt:lpstr>
      <vt:lpstr>Cluster analysis: site similarity across metrics- to relate to chosen metrics </vt:lpstr>
      <vt:lpstr>Population – weighting  = 03 x pop density</vt:lpstr>
      <vt:lpstr>Displaying regional? trends globally</vt:lpstr>
      <vt:lpstr>Urban data and overlap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Present day ozone distribution and trends relevant to human Health</dc:title>
  <dc:creator>DOHERTY Ruth</dc:creator>
  <cp:lastModifiedBy>RM</cp:lastModifiedBy>
  <cp:revision>49</cp:revision>
  <dcterms:created xsi:type="dcterms:W3CDTF">2016-01-20T14:53:13Z</dcterms:created>
  <dcterms:modified xsi:type="dcterms:W3CDTF">2016-01-27T04:30:17Z</dcterms:modified>
</cp:coreProperties>
</file>