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19"/>
  </p:notesMasterIdLst>
  <p:handoutMasterIdLst>
    <p:handoutMasterId r:id="rId20"/>
  </p:handoutMasterIdLst>
  <p:sldIdLst>
    <p:sldId id="330" r:id="rId7"/>
    <p:sldId id="371" r:id="rId8"/>
    <p:sldId id="360" r:id="rId9"/>
    <p:sldId id="359" r:id="rId10"/>
    <p:sldId id="358" r:id="rId11"/>
    <p:sldId id="361" r:id="rId12"/>
    <p:sldId id="362" r:id="rId13"/>
    <p:sldId id="366" r:id="rId14"/>
    <p:sldId id="370" r:id="rId15"/>
    <p:sldId id="367" r:id="rId16"/>
    <p:sldId id="368" r:id="rId17"/>
    <p:sldId id="369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CCFFFF"/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6090" autoAdjust="0"/>
    <p:restoredTop sz="84530" autoAdjust="0"/>
  </p:normalViewPr>
  <p:slideViewPr>
    <p:cSldViewPr showGuides="1">
      <p:cViewPr varScale="1">
        <p:scale>
          <a:sx n="56" d="100"/>
          <a:sy n="56" d="100"/>
        </p:scale>
        <p:origin x="-23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4F9B-07B9-476B-B977-90FA34ED820A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95E18-7287-439C-9B33-A53E33BB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3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Zhaozhong</a:t>
            </a:r>
            <a:r>
              <a:rPr lang="en-GB" baseline="0" smtClean="0"/>
              <a:t> – please could you add your Institute’s logo?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95E18-7287-439C-9B33-A53E33BB93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4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95E18-7287-439C-9B33-A53E33BB93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1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95E18-7287-439C-9B33-A53E33BB93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0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95E18-7287-439C-9B33-A53E33BB93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7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Lomg</a:t>
            </a:r>
            <a:r>
              <a:rPr lang="en-US" altLang="zh-CN" dirty="0" smtClean="0"/>
              <a:t> –term trend, &gt;15 years,</a:t>
            </a:r>
          </a:p>
          <a:p>
            <a:r>
              <a:rPr lang="en-US" altLang="zh-CN" dirty="0" smtClean="0"/>
              <a:t>Shorte0tem, regional</a:t>
            </a:r>
            <a:r>
              <a:rPr lang="en-US" altLang="zh-CN" baseline="0" dirty="0" smtClean="0"/>
              <a:t> assessment, decrease the emissions of O3 </a:t>
            </a:r>
            <a:r>
              <a:rPr lang="en-US" altLang="zh-CN" baseline="0" dirty="0" err="1" smtClean="0"/>
              <a:t>precurs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95E18-7287-439C-9B33-A53E33BB93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6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64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A7ADF1-A907-49C0-BB45-FA41BEB50CE1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D4A21-BF23-42D8-A8B7-8A4D4229A6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54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27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A7ADF1-A907-49C0-BB45-FA41BEB50CE1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D4A21-BF23-42D8-A8B7-8A4D4229A6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26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267353-74E8-453F-8C93-36825A3CAF44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672C8-D422-40C1-9521-2E4E949DC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04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39CFBA-5D9E-4093-A4D8-396A37FBD09B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EA96E-CDDA-4BA7-8146-CFF45A26D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3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8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  <p:sldLayoutId id="2147483787" r:id="rId7"/>
    <p:sldLayoutId id="214748379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4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  <p:sldLayoutId id="2147483788" r:id="rId7"/>
    <p:sldLayoutId id="2147483789" r:id="rId8"/>
    <p:sldLayoutId id="2147483790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c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2536" y="-99392"/>
            <a:ext cx="1000911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63842" y="1700808"/>
            <a:ext cx="7416316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pPr algn="ctr"/>
            <a:r>
              <a:rPr lang="en-GB" sz="2800" b="1" dirty="0"/>
              <a:t>TOAR Chapter 5:  </a:t>
            </a:r>
            <a:r>
              <a:rPr lang="en-GB" sz="2800" b="1" i="1" dirty="0"/>
              <a:t>Present day tropospheric ozone distribution and trends relevant to vegetation</a:t>
            </a:r>
            <a:r>
              <a:rPr lang="en-GB" sz="2800" b="1" dirty="0"/>
              <a:t>  </a:t>
            </a:r>
            <a:endParaRPr lang="en-GB" sz="2800" dirty="0"/>
          </a:p>
          <a:p>
            <a:pPr algn="ctr"/>
            <a:r>
              <a:rPr lang="en-GB" sz="2800" b="1" dirty="0" smtClean="0">
                <a:solidFill>
                  <a:srgbClr val="000099"/>
                </a:solidFill>
              </a:rPr>
              <a:t>     </a:t>
            </a:r>
          </a:p>
          <a:p>
            <a:endParaRPr lang="en-GB" sz="2800" b="1" dirty="0"/>
          </a:p>
        </p:txBody>
      </p:sp>
      <p:pic>
        <p:nvPicPr>
          <p:cNvPr id="9" name="Picture 8" descr="http://upload.wikimedia.org/wikipedia/commons/2/26/Felsoetold_Wheat_field,_Hunga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-1060" r="46114" b="21236"/>
          <a:stretch/>
        </p:blipFill>
        <p:spPr bwMode="auto">
          <a:xfrm>
            <a:off x="1979712" y="-403127"/>
            <a:ext cx="3623630" cy="237626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oa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764"/>
            <a:ext cx="14001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3251597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Gina </a:t>
            </a:r>
            <a:r>
              <a:rPr lang="en-GB" dirty="0" smtClean="0"/>
              <a:t>Mills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b="1" dirty="0"/>
              <a:t>Zhaozhong </a:t>
            </a:r>
            <a:r>
              <a:rPr lang="en-GB" b="1" dirty="0" smtClean="0"/>
              <a:t>Feng</a:t>
            </a:r>
            <a:r>
              <a:rPr lang="en-GB" b="1" baseline="30000" dirty="0" smtClean="0"/>
              <a:t>2</a:t>
            </a:r>
            <a:endParaRPr lang="en-GB" b="1" dirty="0" smtClean="0"/>
          </a:p>
          <a:p>
            <a:pPr algn="ctr"/>
            <a:r>
              <a:rPr lang="en-GB" dirty="0"/>
              <a:t>Owen </a:t>
            </a:r>
            <a:r>
              <a:rPr lang="en-GB" dirty="0" smtClean="0"/>
              <a:t>Cooper, </a:t>
            </a:r>
            <a:r>
              <a:rPr lang="en-GB" dirty="0"/>
              <a:t>Giacomo </a:t>
            </a:r>
            <a:r>
              <a:rPr lang="en-GB" dirty="0" smtClean="0"/>
              <a:t>Gerosa, </a:t>
            </a:r>
            <a:r>
              <a:rPr lang="en-GB" dirty="0"/>
              <a:t>Allen </a:t>
            </a:r>
            <a:r>
              <a:rPr lang="en-GB" dirty="0" smtClean="0"/>
              <a:t>Lefohn, Howie Neufeld, </a:t>
            </a:r>
            <a:r>
              <a:rPr lang="en-GB" dirty="0"/>
              <a:t>Elena </a:t>
            </a:r>
            <a:r>
              <a:rPr lang="en-GB" dirty="0" smtClean="0"/>
              <a:t>Paoletti, Håkan Pleijel, </a:t>
            </a:r>
            <a:r>
              <a:rPr lang="en-GB" dirty="0" err="1"/>
              <a:t>Pallavi</a:t>
            </a:r>
            <a:r>
              <a:rPr lang="en-GB" dirty="0"/>
              <a:t> </a:t>
            </a:r>
            <a:r>
              <a:rPr lang="en-GB" dirty="0" err="1" smtClean="0"/>
              <a:t>Saxena</a:t>
            </a:r>
            <a:r>
              <a:rPr lang="en-GB" dirty="0" smtClean="0"/>
              <a:t>, </a:t>
            </a:r>
            <a:r>
              <a:rPr lang="en-GB" dirty="0"/>
              <a:t>Martin </a:t>
            </a:r>
            <a:r>
              <a:rPr lang="en-GB" dirty="0" smtClean="0"/>
              <a:t>Schultz, David Simpson, </a:t>
            </a:r>
            <a:r>
              <a:rPr lang="en-GB" dirty="0" err="1"/>
              <a:t>Baerbel</a:t>
            </a:r>
            <a:r>
              <a:rPr lang="en-GB" dirty="0"/>
              <a:t> Sinha, Vinayak </a:t>
            </a:r>
            <a:r>
              <a:rPr lang="en-GB" dirty="0" smtClean="0"/>
              <a:t>Sinha, </a:t>
            </a:r>
            <a:r>
              <a:rPr lang="en-GB" dirty="0" err="1" smtClean="0"/>
              <a:t>Sverre</a:t>
            </a:r>
            <a:r>
              <a:rPr lang="en-GB" dirty="0" smtClean="0"/>
              <a:t> Solberg, </a:t>
            </a:r>
            <a:r>
              <a:rPr lang="en-GB" dirty="0" err="1" smtClean="0"/>
              <a:t>Xiaobin</a:t>
            </a:r>
            <a:r>
              <a:rPr lang="en-GB" dirty="0" smtClean="0"/>
              <a:t> </a:t>
            </a:r>
            <a:r>
              <a:rPr lang="en-GB" dirty="0"/>
              <a:t>Xu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869160"/>
            <a:ext cx="394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dirty="0" smtClean="0"/>
              <a:t> Centre for Ecology and Hydrology, UK</a:t>
            </a:r>
          </a:p>
          <a:p>
            <a:r>
              <a:rPr lang="en-GB" baseline="30000" dirty="0" smtClean="0"/>
              <a:t>2</a:t>
            </a:r>
            <a:r>
              <a:rPr lang="en-GB" dirty="0" smtClean="0"/>
              <a:t> Chinese Academy of Sciences, Beijing</a:t>
            </a:r>
            <a:endParaRPr lang="en-GB" dirty="0"/>
          </a:p>
        </p:txBody>
      </p:sp>
      <p:pic>
        <p:nvPicPr>
          <p:cNvPr id="8" name="Picture 2" descr="S:\ICP_VEG\Evidence report\Report text, figures and pictures used in report\Used version\Photos for use in report, high resolution copies\Chapter 2\Sent 19 October\P16, open top chambers, Swe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576" y="-134218"/>
            <a:ext cx="3816424" cy="2107355"/>
          </a:xfrm>
          <a:prstGeom prst="rect">
            <a:avLst/>
          </a:prstGeom>
          <a:noFill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5949280"/>
            <a:ext cx="555453" cy="7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49" y="1196752"/>
            <a:ext cx="3387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Present </a:t>
            </a:r>
            <a:r>
              <a:rPr lang="en-GB" sz="3200" b="1" dirty="0"/>
              <a:t>day ozone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464" y="116632"/>
            <a:ext cx="409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Figures to be made for chapter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4" y="198884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Averaged metric (</a:t>
            </a:r>
            <a:r>
              <a:rPr lang="en-GB" b="1" dirty="0" smtClean="0"/>
              <a:t>M12)  </a:t>
            </a:r>
            <a:r>
              <a:rPr lang="en-GB" dirty="0" smtClean="0"/>
              <a:t>in </a:t>
            </a:r>
            <a:r>
              <a:rPr lang="en-GB" dirty="0"/>
              <a:t>wheat, rice and tree growing areas 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 smtClean="0"/>
              <a:t>Accumulated  indices </a:t>
            </a:r>
            <a:r>
              <a:rPr lang="en-GB" b="1" dirty="0"/>
              <a:t>(AOT40, </a:t>
            </a:r>
            <a:r>
              <a:rPr lang="en-GB" b="1" dirty="0" smtClean="0"/>
              <a:t>W126) </a:t>
            </a:r>
            <a:r>
              <a:rPr lang="en-GB" dirty="0" smtClean="0"/>
              <a:t>in </a:t>
            </a:r>
            <a:r>
              <a:rPr lang="en-GB" dirty="0"/>
              <a:t>wheat, rice and tree growing areas </a:t>
            </a:r>
          </a:p>
          <a:p>
            <a:r>
              <a:rPr lang="en-GB" dirty="0"/>
              <a:t> </a:t>
            </a:r>
          </a:p>
          <a:p>
            <a:endParaRPr lang="en-GB" b="1" dirty="0" smtClean="0"/>
          </a:p>
          <a:p>
            <a:r>
              <a:rPr lang="en-GB" b="1" dirty="0" smtClean="0"/>
              <a:t>Flux-based </a:t>
            </a:r>
            <a:r>
              <a:rPr lang="en-GB" b="1" dirty="0"/>
              <a:t>indices (</a:t>
            </a:r>
            <a:r>
              <a:rPr lang="en-GB" b="1" dirty="0" err="1"/>
              <a:t>PODy</a:t>
            </a:r>
            <a:r>
              <a:rPr lang="en-GB" b="1" dirty="0" smtClean="0"/>
              <a:t>): </a:t>
            </a:r>
            <a:endParaRPr lang="en-GB" b="1" dirty="0"/>
          </a:p>
          <a:p>
            <a:r>
              <a:rPr lang="en-GB" dirty="0"/>
              <a:t>Include map with bar charts showing values at specific locations. Offers of sites wishing to contribute so far are fairly limited and are primarily from Europe. </a:t>
            </a:r>
          </a:p>
          <a:p>
            <a:endParaRPr lang="en-GB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5949280"/>
            <a:ext cx="555453" cy="712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216" y="4797152"/>
            <a:ext cx="600898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We will show 9 figures or 10 figures.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032" y="976082"/>
            <a:ext cx="7722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Trends </a:t>
            </a: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vegetation </a:t>
            </a:r>
            <a:r>
              <a:rPr lang="en-GB" sz="24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metrics (M12, AOT40, W126)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628800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(1) Global long-term </a:t>
            </a:r>
            <a:r>
              <a:rPr lang="en-GB" sz="2800" b="1" dirty="0" smtClean="0"/>
              <a:t>trends (&gt;20 years)</a:t>
            </a:r>
            <a:endParaRPr lang="en-GB" sz="2800" b="1" dirty="0"/>
          </a:p>
          <a:p>
            <a:r>
              <a:rPr lang="en-GB" sz="2800" dirty="0"/>
              <a:t>Show vector plots for metrics on a global </a:t>
            </a:r>
            <a:r>
              <a:rPr lang="en-GB" sz="2800" dirty="0" smtClean="0"/>
              <a:t>scale</a:t>
            </a:r>
            <a:endParaRPr lang="en-GB" sz="2800" dirty="0"/>
          </a:p>
          <a:p>
            <a:r>
              <a:rPr lang="en-GB" sz="2800" dirty="0"/>
              <a:t> </a:t>
            </a:r>
            <a:endParaRPr lang="en-GB" sz="2800" dirty="0" smtClean="0"/>
          </a:p>
          <a:p>
            <a:r>
              <a:rPr lang="en-GB" altLang="zh-CN" sz="2800" b="1" dirty="0" smtClean="0"/>
              <a:t>(2) </a:t>
            </a:r>
            <a:r>
              <a:rPr lang="en-GB" altLang="zh-CN" sz="2800" b="1" dirty="0"/>
              <a:t>Regional short-term  </a:t>
            </a:r>
            <a:r>
              <a:rPr lang="en-GB" altLang="zh-CN" sz="2800" b="1" dirty="0" smtClean="0"/>
              <a:t>trends (</a:t>
            </a:r>
            <a:r>
              <a:rPr lang="en-US" altLang="zh-CN" sz="2800" b="1" dirty="0" smtClean="0"/>
              <a:t>~10 years)</a:t>
            </a:r>
            <a:endParaRPr lang="en-GB" altLang="zh-CN" sz="2800" b="1" dirty="0"/>
          </a:p>
          <a:p>
            <a:r>
              <a:rPr lang="en-GB" altLang="zh-CN" sz="2800" dirty="0"/>
              <a:t>Show vector plots for metrics on a regional scale</a:t>
            </a:r>
            <a:endParaRPr lang="en-GB" sz="2800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22464" y="123019"/>
            <a:ext cx="4099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Figures to be made for chapter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5949280"/>
            <a:ext cx="555453" cy="7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72813"/>
            <a:ext cx="6696744" cy="193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(2) Trends </a:t>
            </a:r>
            <a:r>
              <a:rPr lang="en-GB" sz="2400" b="1" dirty="0">
                <a:ea typeface="SimSun" panose="02010600030101010101" pitchFamily="2" charset="-122"/>
                <a:cs typeface="Times New Roman" panose="02020603050405020304" pitchFamily="18" charset="0"/>
              </a:rPr>
              <a:t>in seasonal variation and relevance to plant growth cycles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E.g. show that spring peak is now earlier in Europe and USA and discuss </a:t>
            </a:r>
            <a:r>
              <a:rPr lang="en-GB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implications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Might show </a:t>
            </a: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monthly value in SI, but discuss in the text.</a:t>
            </a:r>
            <a:endParaRPr lang="en-GB" b="1" dirty="0">
              <a:solidFill>
                <a:srgbClr val="0000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188640"/>
            <a:ext cx="4099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Figures to be made for chapter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3770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Trends in vegetation metrics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5949280"/>
            <a:ext cx="555453" cy="712030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429983" y="4149080"/>
            <a:ext cx="6696744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Discuss </a:t>
            </a: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need for all year round metrics in some biogeographic zones, and include these for tropical/sub-tropical regions</a:t>
            </a:r>
            <a:r>
              <a:rPr lang="en-GB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Only limit to </a:t>
            </a:r>
            <a:r>
              <a:rPr lang="en-GB" altLang="zh-CN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tropical/sub-tropical regions</a:t>
            </a:r>
            <a:endParaRPr lang="en-GB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 smtClean="0"/>
              <a:t>Outline of this chapter</a:t>
            </a:r>
            <a:endParaRPr lang="zh-CN" altLang="en-US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0" y="476672"/>
            <a:ext cx="9144000" cy="61293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Introduction</a:t>
            </a: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Methodology for vegetation metrics</a:t>
            </a:r>
            <a:endParaRPr lang="en-US" altLang="zh-CN" dirty="0"/>
          </a:p>
          <a:p>
            <a:r>
              <a:rPr lang="en-US" altLang="zh-CN" dirty="0" smtClean="0"/>
              <a:t>    choice of vegetation metrics</a:t>
            </a:r>
          </a:p>
          <a:p>
            <a:r>
              <a:rPr lang="en-US" altLang="zh-CN" dirty="0" smtClean="0"/>
              <a:t>    Site selection</a:t>
            </a:r>
          </a:p>
          <a:p>
            <a:r>
              <a:rPr lang="en-US" altLang="zh-CN" dirty="0" smtClean="0"/>
              <a:t>    Data selection and calculation of metric values</a:t>
            </a:r>
          </a:p>
          <a:p>
            <a:r>
              <a:rPr lang="en-US" altLang="zh-CN" dirty="0" smtClean="0"/>
              <a:t>    Analysis, including trends analysis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Results</a:t>
            </a:r>
          </a:p>
          <a:p>
            <a:r>
              <a:rPr lang="en-US" altLang="zh-CN" dirty="0" smtClean="0"/>
              <a:t>        Present day ozone (M12, AOT40, W126,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en-US" altLang="zh-CN" dirty="0" err="1" smtClean="0"/>
              <a:t>PODy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      Trends in vegetation metrics (global  long-term, regional short-term, trends in seasonal variation and relevance to plant growth </a:t>
            </a:r>
            <a:r>
              <a:rPr lang="en-US" altLang="zh-CN" dirty="0" err="1" smtClean="0"/>
              <a:t>cycels</a:t>
            </a:r>
            <a:r>
              <a:rPr lang="en-US" altLang="zh-CN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dirty="0" smtClean="0"/>
              <a:t>Discussion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334" y="137747"/>
            <a:ext cx="359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(1) Defining rural areas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830" y="3328387"/>
            <a:ext cx="3014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Night-time brightness index being considered but rules needed e.g. the Netherlands shows as very bright, therefore urban but has extensive agricultural areas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5" y="836712"/>
            <a:ext cx="3995936" cy="1973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6029338"/>
            <a:ext cx="555453" cy="712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046" y="1553653"/>
            <a:ext cx="5184576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We will use the growing areas for wheat, rice  to define rural areas.</a:t>
            </a:r>
          </a:p>
          <a:p>
            <a:r>
              <a:rPr lang="en-US" altLang="zh-CN" sz="2400" b="1" dirty="0" smtClean="0"/>
              <a:t> </a:t>
            </a:r>
          </a:p>
          <a:p>
            <a:r>
              <a:rPr lang="en-US" altLang="zh-CN" sz="2400" b="1" dirty="0"/>
              <a:t>N</a:t>
            </a:r>
            <a:r>
              <a:rPr lang="en-US" altLang="zh-CN" sz="2400" b="1" dirty="0" smtClean="0"/>
              <a:t>ight-time </a:t>
            </a:r>
            <a:r>
              <a:rPr lang="en-US" altLang="zh-CN" sz="2400" b="1" dirty="0"/>
              <a:t>brightness </a:t>
            </a:r>
            <a:r>
              <a:rPr lang="en-US" altLang="zh-CN" sz="2400" b="1" dirty="0" smtClean="0"/>
              <a:t>index information can be put in Supporting information </a:t>
            </a:r>
          </a:p>
          <a:p>
            <a:endParaRPr lang="en-US" altLang="zh-CN" sz="2400" b="1" dirty="0"/>
          </a:p>
          <a:p>
            <a:r>
              <a:rPr lang="en-US" altLang="zh-CN" sz="2400" b="1" dirty="0" smtClean="0">
                <a:solidFill>
                  <a:srgbClr val="0000FF"/>
                </a:solidFill>
              </a:rPr>
              <a:t>Questions: determine </a:t>
            </a:r>
            <a:r>
              <a:rPr lang="en-US" altLang="zh-CN" sz="2400" b="1" dirty="0">
                <a:solidFill>
                  <a:srgbClr val="0000FF"/>
                </a:solidFill>
              </a:rPr>
              <a:t>growing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area as greater </a:t>
            </a:r>
            <a:r>
              <a:rPr lang="en-US" altLang="zh-CN" sz="2400" b="1" dirty="0">
                <a:solidFill>
                  <a:srgbClr val="0000FF"/>
                </a:solidFill>
              </a:rPr>
              <a:t>or less 500 tons/ha per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year? 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72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85" y="165050"/>
            <a:ext cx="578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(2) Representative species – </a:t>
            </a:r>
            <a:r>
              <a:rPr lang="en-GB" sz="2400" b="1" dirty="0" err="1" smtClean="0">
                <a:solidFill>
                  <a:schemeClr val="tx2"/>
                </a:solidFill>
              </a:rPr>
              <a:t>landcover</a:t>
            </a:r>
            <a:r>
              <a:rPr lang="en-GB" sz="2400" b="1" dirty="0" smtClean="0">
                <a:solidFill>
                  <a:schemeClr val="tx2"/>
                </a:solidFill>
              </a:rPr>
              <a:t> data 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30" y="980728"/>
            <a:ext cx="7289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Deciduous trees</a:t>
            </a:r>
            <a:r>
              <a:rPr lang="en-GB" dirty="0" smtClean="0"/>
              <a:t>: </a:t>
            </a:r>
            <a:r>
              <a:rPr lang="en-GB" dirty="0" err="1" smtClean="0"/>
              <a:t>Landcover</a:t>
            </a:r>
            <a:r>
              <a:rPr lang="en-GB" dirty="0" smtClean="0"/>
              <a:t> data source to be decided, suggestions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Phytoclimatic</a:t>
            </a:r>
            <a:r>
              <a:rPr lang="en-GB" dirty="0"/>
              <a:t>/bioclimatic regions 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FF"/>
                </a:solidFill>
              </a:rPr>
              <a:t>Alex </a:t>
            </a:r>
            <a:r>
              <a:rPr lang="en-GB" b="1" dirty="0" err="1">
                <a:solidFill>
                  <a:srgbClr val="0000FF"/>
                </a:solidFill>
              </a:rPr>
              <a:t>Gunthers</a:t>
            </a:r>
            <a:r>
              <a:rPr lang="en-GB" b="1" dirty="0">
                <a:solidFill>
                  <a:srgbClr val="0000FF"/>
                </a:solidFill>
              </a:rPr>
              <a:t>' Megan model for BVOC emissions </a:t>
            </a:r>
            <a:endParaRPr lang="en-GB" b="1" dirty="0" smtClean="0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GLC </a:t>
            </a:r>
            <a:r>
              <a:rPr lang="en-GB" dirty="0"/>
              <a:t>data-sets (GLC2000 is used in EMEP):   </a:t>
            </a:r>
            <a:r>
              <a:rPr lang="en-GB" u="sng" dirty="0">
                <a:hlinkClick r:id="rId3"/>
              </a:rPr>
              <a:t>www.glcn.org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Crowther et al. Nature, 2015 Mapping tree density at a global </a:t>
            </a:r>
            <a:r>
              <a:rPr lang="en-GB" dirty="0" smtClean="0"/>
              <a:t>scale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5949280"/>
            <a:ext cx="555453" cy="7120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606" y="3284984"/>
            <a:ext cx="8205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altLang="zh-CN" sz="2800" b="1" dirty="0" smtClean="0">
                <a:solidFill>
                  <a:srgbClr val="0000FF"/>
                </a:solidFill>
              </a:rPr>
              <a:t>Discussion: Alex </a:t>
            </a:r>
            <a:r>
              <a:rPr lang="en-GB" altLang="zh-CN" sz="2800" b="1" dirty="0" err="1">
                <a:solidFill>
                  <a:srgbClr val="0000FF"/>
                </a:solidFill>
              </a:rPr>
              <a:t>Gunthers</a:t>
            </a:r>
            <a:r>
              <a:rPr lang="en-GB" altLang="zh-CN" sz="2800" b="1" dirty="0">
                <a:solidFill>
                  <a:srgbClr val="0000FF"/>
                </a:solidFill>
              </a:rPr>
              <a:t>' Megan model for BVOC emissions </a:t>
            </a:r>
            <a:r>
              <a:rPr lang="en-GB" altLang="zh-CN" sz="2800" b="1" dirty="0" smtClean="0">
                <a:solidFill>
                  <a:srgbClr val="0000FF"/>
                </a:solidFill>
              </a:rPr>
              <a:t> will be used </a:t>
            </a:r>
          </a:p>
          <a:p>
            <a:pPr marL="0" lvl="1"/>
            <a:endParaRPr lang="en-GB" altLang="zh-CN" sz="2800" b="1" dirty="0" smtClean="0">
              <a:solidFill>
                <a:srgbClr val="0000FF"/>
              </a:solidFill>
            </a:endParaRPr>
          </a:p>
          <a:p>
            <a:pPr marL="0" lvl="1"/>
            <a:r>
              <a:rPr lang="en-US" altLang="zh-CN" sz="2800" b="1" dirty="0" smtClean="0">
                <a:solidFill>
                  <a:srgbClr val="0000FF"/>
                </a:solidFill>
              </a:rPr>
              <a:t>Question: There might be overlapped in some growing areas of wheat, rice and deciduous trees  if land cover is from different data sources</a:t>
            </a:r>
            <a:endParaRPr lang="en-GB" altLang="zh-CN" sz="2800" b="1" dirty="0">
              <a:solidFill>
                <a:srgbClr val="0000FF"/>
              </a:solidFill>
            </a:endParaRPr>
          </a:p>
          <a:p>
            <a:pPr marL="0" lvl="1"/>
            <a:endParaRPr lang="en-GB" altLang="zh-CN" b="1" dirty="0">
              <a:solidFill>
                <a:srgbClr val="0000FF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4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362" y="4826314"/>
            <a:ext cx="94330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26922" r="22966" b="26213"/>
          <a:stretch/>
        </p:blipFill>
        <p:spPr bwMode="auto">
          <a:xfrm>
            <a:off x="419287" y="902333"/>
            <a:ext cx="568863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38122"/>
            <a:ext cx="4223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(3) Timing of window for metric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8816" y="902333"/>
            <a:ext cx="3062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3 month windows for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 and 12 month windows for crops and trees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509121"/>
            <a:ext cx="69127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Discussion: this part is acceptable and reasonable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2220" y="188640"/>
            <a:ext cx="265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(</a:t>
            </a:r>
            <a:r>
              <a:rPr lang="en-GB" sz="2400" b="1" dirty="0" smtClean="0">
                <a:solidFill>
                  <a:schemeClr val="tx2"/>
                </a:solidFill>
              </a:rPr>
              <a:t>4) Data availability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353" y="764704"/>
            <a:ext cx="8153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We will work with agreed TOAR process for dealing with gaps in data 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Such gaps are especially important for cumulative indices like AOT40 and W126</a:t>
            </a:r>
            <a:endParaRPr lang="en-GB" dirty="0"/>
          </a:p>
          <a:p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Example rural site at </a:t>
            </a:r>
            <a:r>
              <a:rPr lang="en-GB" b="1" dirty="0" err="1" smtClean="0">
                <a:solidFill>
                  <a:schemeClr val="tx2"/>
                </a:solidFill>
              </a:rPr>
              <a:t>Arconate</a:t>
            </a:r>
            <a:r>
              <a:rPr lang="en-GB" b="1" dirty="0" smtClean="0">
                <a:solidFill>
                  <a:schemeClr val="tx2"/>
                </a:solidFill>
              </a:rPr>
              <a:t> near Milan, Italy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Weeks 6-8 have missing data out of the 13 week period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58965"/>
              </p:ext>
            </p:extLst>
          </p:nvPr>
        </p:nvGraphicFramePr>
        <p:xfrm>
          <a:off x="1907704" y="2348880"/>
          <a:ext cx="6096000" cy="2291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Metric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Complete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weeks missing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change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AOT40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19.3 ppm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17.6 ppm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8.7% decrease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W126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28.4 ppm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26.2 ppm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7.8 % decrease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56.1 ppb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57.9 ppb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3.2% increase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5949280"/>
            <a:ext cx="555453" cy="712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857361"/>
            <a:ext cx="77048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Discussion: For AOT40 and W126, when </a:t>
            </a:r>
            <a:r>
              <a:rPr lang="en-US" altLang="zh-CN" sz="2400" b="1" dirty="0">
                <a:solidFill>
                  <a:srgbClr val="0000FF"/>
                </a:solidFill>
              </a:rPr>
              <a:t>d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ata capture across time period is below 100% (but above 75%), metric will be scaled to 100%  to account for the missing data. 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223" y="44624"/>
            <a:ext cx="380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(5) Measurement height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706" y="686465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For vegetation, this is an important consideration.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ozone concentration decreases with height and will need modifying for vegetation height, standardised as 20m for trees and 1m for crops.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LRTAP Convention methods exist, including a tabulated gradient and use of neutral stability profiles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07" y="2348880"/>
            <a:ext cx="3181940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6296" y="508518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Data from Jürgen Bender, Germany</a:t>
            </a:r>
            <a:endParaRPr lang="en-GB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01" y="6057610"/>
            <a:ext cx="555453" cy="712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706" y="3284984"/>
            <a:ext cx="4308342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Discussion: we use the TOAR database directly.</a:t>
            </a:r>
          </a:p>
          <a:p>
            <a:r>
              <a:rPr lang="en-US" altLang="zh-CN" sz="2800" b="1" dirty="0" smtClean="0"/>
              <a:t>For some sites, we will compare how much difference between TOAR database and adjusted </a:t>
            </a:r>
            <a:r>
              <a:rPr lang="en-US" altLang="zh-CN" sz="2800" b="1" dirty="0" smtClean="0"/>
              <a:t>dataset (-3 ppb or 5ppb)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16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063" y="148935"/>
            <a:ext cx="787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(6) Consideration of disproportionate representation of data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4305915" cy="4503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5661248"/>
            <a:ext cx="153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TOAR </a:t>
            </a:r>
            <a:r>
              <a:rPr lang="en-GB" dirty="0" err="1" smtClean="0"/>
              <a:t>datasers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43199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Need to also decide on which sites to select for each region for trends analysis </a:t>
            </a:r>
            <a:endParaRPr lang="en-GB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49280"/>
            <a:ext cx="555453" cy="712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8100" y="2996952"/>
            <a:ext cx="2857817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This will  be decided during the database workshop at the last week of April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50" y="1340768"/>
            <a:ext cx="8645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3200" dirty="0" smtClean="0"/>
              <a:t>Global </a:t>
            </a:r>
            <a:r>
              <a:rPr lang="en-GB" altLang="zh-CN" sz="3200" dirty="0"/>
              <a:t>distribution in wheat, rice and tree growing areas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464" y="116632"/>
            <a:ext cx="409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Figures to be made for chapter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29" y="5949280"/>
            <a:ext cx="555453" cy="712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3230414"/>
            <a:ext cx="742868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We will show 2 figures. One is used for wheat and rice, the other is for tree growing areas.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393"/>
      </p:ext>
    </p:extLst>
  </p:cSld>
  <p:clrMapOvr>
    <a:masterClrMapping/>
  </p:clrMapOvr>
</p:sld>
</file>

<file path=ppt/theme/theme1.xml><?xml version="1.0" encoding="utf-8"?>
<a:theme xmlns:a="http://schemas.openxmlformats.org/drawingml/2006/main" name="CEH_PowerPoint_MasterSlides_Essentials_Jun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1925</TotalTime>
  <Words>806</Words>
  <Application>Microsoft Office PowerPoint</Application>
  <PresentationFormat>全屏显示(4:3)</PresentationFormat>
  <Paragraphs>111</Paragraphs>
  <Slides>12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CEH_PowerPoint_MasterSlides_Essentials_June2012</vt:lpstr>
      <vt:lpstr>Titles_white-blue</vt:lpstr>
      <vt:lpstr>Titles_green-white</vt:lpstr>
      <vt:lpstr>Titles_white-green</vt:lpstr>
      <vt:lpstr>Content_Solid banner_blue</vt:lpstr>
      <vt:lpstr>Content_Solid banner_green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CEH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Mills, Gina E.</dc:creator>
  <cp:lastModifiedBy>FZZ</cp:lastModifiedBy>
  <cp:revision>124</cp:revision>
  <cp:lastPrinted>2015-10-28T13:01:53Z</cp:lastPrinted>
  <dcterms:created xsi:type="dcterms:W3CDTF">2015-10-19T13:32:24Z</dcterms:created>
  <dcterms:modified xsi:type="dcterms:W3CDTF">2016-01-27T07:20:00Z</dcterms:modified>
</cp:coreProperties>
</file>