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68" r:id="rId4"/>
    <p:sldId id="272" r:id="rId5"/>
    <p:sldId id="274" r:id="rId6"/>
    <p:sldId id="275" r:id="rId7"/>
    <p:sldId id="277" r:id="rId8"/>
    <p:sldId id="278" r:id="rId9"/>
    <p:sldId id="276" r:id="rId10"/>
    <p:sldId id="279" r:id="rId11"/>
    <p:sldId id="280" r:id="rId12"/>
    <p:sldId id="281" r:id="rId13"/>
    <p:sldId id="286" r:id="rId14"/>
    <p:sldId id="269" r:id="rId15"/>
    <p:sldId id="28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B6FDC-2ECF-4086-AC5D-909D3AF364D5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0204-13B5-4D2E-8CA7-FA32A560E5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1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Vertical range and time availability of </a:t>
            </a:r>
            <a:r>
              <a:rPr lang="en-US" smtClean="0"/>
              <a:t>tropospheric ozone data</a:t>
            </a:r>
            <a:r>
              <a:rPr lang="en-US" baseline="0" smtClean="0"/>
              <a:t> </a:t>
            </a:r>
            <a:r>
              <a:rPr lang="en-US" baseline="0" dirty="0" smtClean="0"/>
              <a:t>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0D289F-6589-2B42-AC26-B03F6F0B1A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95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FC4C-2FEF-409E-A5F5-472FC476297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CDB8-7B87-49F4-AA99-B2A9D3E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2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FC4C-2FEF-409E-A5F5-472FC476297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CDB8-7B87-49F4-AA99-B2A9D3E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62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FC4C-2FEF-409E-A5F5-472FC476297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CDB8-7B87-49F4-AA99-B2A9D3E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2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FC4C-2FEF-409E-A5F5-472FC476297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CDB8-7B87-49F4-AA99-B2A9D3E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03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FC4C-2FEF-409E-A5F5-472FC476297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CDB8-7B87-49F4-AA99-B2A9D3E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FC4C-2FEF-409E-A5F5-472FC476297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CDB8-7B87-49F4-AA99-B2A9D3E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9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FC4C-2FEF-409E-A5F5-472FC476297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CDB8-7B87-49F4-AA99-B2A9D3E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1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FC4C-2FEF-409E-A5F5-472FC476297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CDB8-7B87-49F4-AA99-B2A9D3E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49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FC4C-2FEF-409E-A5F5-472FC476297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CDB8-7B87-49F4-AA99-B2A9D3E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8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FC4C-2FEF-409E-A5F5-472FC476297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CDB8-7B87-49F4-AA99-B2A9D3E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15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9FC4C-2FEF-409E-A5F5-472FC476297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ECDB8-7B87-49F4-AA99-B2A9D3E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9FC4C-2FEF-409E-A5F5-472FC476297C}" type="datetimeFigureOut">
              <a:rPr lang="en-US" smtClean="0"/>
              <a:t>1/26/2016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ECDB8-7B87-49F4-AA99-B2A9D3E76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75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913" y="-137885"/>
            <a:ext cx="10624457" cy="251997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Breakout session – Chapter 6</a:t>
            </a:r>
            <a:b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day ozone distribution and trends relevant to climate change</a:t>
            </a:r>
            <a:b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9652" y="6283234"/>
            <a:ext cx="508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TOAR Workshop 1.03, Beijing, January 25</a:t>
            </a:r>
            <a:r>
              <a:rPr lang="en-US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749" y="3791801"/>
            <a:ext cx="1714500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4"/>
          <a:stretch/>
        </p:blipFill>
        <p:spPr>
          <a:xfrm>
            <a:off x="8427575" y="3662952"/>
            <a:ext cx="1661070" cy="18719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1296" y="1803229"/>
            <a:ext cx="108552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A. Gaudel, O. R. Cooper, G.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Ancellet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J. Cuesta, G.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Dufour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F.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Ebojie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G. Huang, S. S.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Kulawik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B. Latter, T. Leblanc, J. Liu, X. Liu, J.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Neu</a:t>
            </a:r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H.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Petetin</a:t>
            </a:r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I.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Petropavlovskikh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H.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Tanimoto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GB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Tarasick</a:t>
            </a:r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V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Thouret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C.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Wespes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H. Worden, C.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Vigouroux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J. </a:t>
            </a:r>
            <a:r>
              <a:rPr lang="en-GB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Ziemke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2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517" y="438699"/>
            <a:ext cx="1221411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Points that have been discussed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Climate change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 rural surface sites: change the title of the chapter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Tropopause height definition for TOC: WMO definition, PV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Consistency or non consistency between data sets especially satellites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Various time-periods of time series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Table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Common time-period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&gt; 20yrs: trends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10yrs: changes</a:t>
            </a:r>
          </a:p>
        </p:txBody>
      </p:sp>
    </p:spTree>
    <p:extLst>
      <p:ext uri="{BB962C8B-B14F-4D97-AF65-F5344CB8AC3E}">
        <p14:creationId xmlns:p14="http://schemas.microsoft.com/office/powerpoint/2010/main" val="29109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517" y="438699"/>
            <a:ext cx="122141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Points that have been discussed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Climate change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 rural surface sites: change the title of the chapter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Tropopause height definition for TOC: WMO definition, PV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Consistency or non consistency between data sets especially satellites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Various time-periods of time series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Summary </a:t>
            </a:r>
            <a:r>
              <a:rPr lang="en-US" sz="2800" b="1" dirty="0" smtClean="0">
                <a:solidFill>
                  <a:schemeClr val="bg1"/>
                </a:solidFill>
              </a:rPr>
              <a:t>figure</a:t>
            </a:r>
            <a:r>
              <a:rPr lang="en-US" sz="2800" b="1" dirty="0" smtClean="0">
                <a:solidFill>
                  <a:schemeClr val="bg1"/>
                </a:solidFill>
              </a:rPr>
              <a:t>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3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517" y="438699"/>
            <a:ext cx="1221411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Points that have been discussed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Climate change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 rural surface sites: change the title of the chapter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Tropopause height definition for TOC: WMO definition, PV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Consistency or non consistency between data sets especially satellites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Various time-periods of time series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Summary </a:t>
            </a:r>
            <a:r>
              <a:rPr lang="en-US" sz="2800" b="1" dirty="0" smtClean="0">
                <a:solidFill>
                  <a:schemeClr val="bg1"/>
                </a:solidFill>
              </a:rPr>
              <a:t>figure</a:t>
            </a:r>
            <a:r>
              <a:rPr lang="en-US" sz="2800" b="1" dirty="0" smtClean="0">
                <a:solidFill>
                  <a:schemeClr val="bg1"/>
                </a:solidFill>
              </a:rPr>
              <a:t>s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Description of data sets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Trends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2195652" y="3035300"/>
            <a:ext cx="407848" cy="3124200"/>
            <a:chOff x="1001852" y="3022600"/>
            <a:chExt cx="407848" cy="3124200"/>
          </a:xfrm>
        </p:grpSpPr>
        <p:sp>
          <p:nvSpPr>
            <p:cNvPr id="22" name="Rectangle 21"/>
            <p:cNvSpPr/>
            <p:nvPr/>
          </p:nvSpPr>
          <p:spPr>
            <a:xfrm>
              <a:off x="1016000" y="3022600"/>
              <a:ext cx="393700" cy="3124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889000" y="3517900"/>
              <a:ext cx="595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FTIR</a:t>
              </a:r>
            </a:p>
          </p:txBody>
        </p:sp>
      </p:grpSp>
      <p:sp>
        <p:nvSpPr>
          <p:cNvPr id="54" name="Right Arrow 53"/>
          <p:cNvSpPr/>
          <p:nvPr/>
        </p:nvSpPr>
        <p:spPr>
          <a:xfrm>
            <a:off x="6527801" y="2921000"/>
            <a:ext cx="3784601" cy="185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2272812" y="1334532"/>
            <a:ext cx="8039590" cy="278368"/>
          </a:xfrm>
          <a:prstGeom prst="rightArrow">
            <a:avLst/>
          </a:prstGeom>
          <a:pattFill prst="pct5">
            <a:fgClr>
              <a:prstClr val="black"/>
            </a:fgClr>
            <a:bgClr>
              <a:schemeClr val="accent5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2489202" y="2030294"/>
            <a:ext cx="7772399" cy="278368"/>
          </a:xfrm>
          <a:prstGeom prst="rightArrow">
            <a:avLst/>
          </a:prstGeom>
          <a:pattFill prst="lgConfetti">
            <a:fgClr>
              <a:prstClr val="black"/>
            </a:fgClr>
            <a:bgClr>
              <a:schemeClr val="accent5">
                <a:lumMod val="40000"/>
                <a:lumOff val="60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2603500" y="5499100"/>
            <a:ext cx="7708900" cy="1778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59000" y="6159500"/>
            <a:ext cx="82042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71700" y="165100"/>
            <a:ext cx="0" cy="599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16200000">
            <a:off x="1092201" y="3340100"/>
            <a:ext cx="141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Altitude (km)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0601" y="139701"/>
            <a:ext cx="1119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</a:t>
            </a:r>
          </a:p>
          <a:p>
            <a:r>
              <a:rPr lang="en-US" dirty="0"/>
              <a:t>Averaging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1310752" y="533400"/>
            <a:ext cx="126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tropopause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30900" y="6496566"/>
            <a:ext cx="948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5700" y="6223000"/>
            <a:ext cx="7349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2000                              2005                              2010                           2015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56851" y="567690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55251" y="1714500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27800" y="1917700"/>
            <a:ext cx="393700" cy="312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2260601" y="786032"/>
            <a:ext cx="12211" cy="5360769"/>
          </a:xfrm>
          <a:prstGeom prst="line">
            <a:avLst/>
          </a:prstGeom>
          <a:ln w="47625"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489200" y="1917701"/>
            <a:ext cx="0" cy="4254501"/>
          </a:xfrm>
          <a:prstGeom prst="line">
            <a:avLst/>
          </a:prstGeom>
          <a:ln w="47625"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47900" y="965200"/>
            <a:ext cx="844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sondes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425700" y="1612901"/>
            <a:ext cx="780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IAGOS</a:t>
            </a:r>
          </a:p>
          <a:p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6616700" y="5346701"/>
            <a:ext cx="393700" cy="80009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616700" y="2413001"/>
            <a:ext cx="393700" cy="2857499"/>
          </a:xfrm>
          <a:prstGeom prst="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4282682" y="557768"/>
            <a:ext cx="923330" cy="5601732"/>
            <a:chOff x="5530095" y="495300"/>
            <a:chExt cx="1199370" cy="5601732"/>
          </a:xfrm>
        </p:grpSpPr>
        <p:sp>
          <p:nvSpPr>
            <p:cNvPr id="20" name="Rectangle 19"/>
            <p:cNvSpPr/>
            <p:nvPr/>
          </p:nvSpPr>
          <p:spPr>
            <a:xfrm>
              <a:off x="5725601" y="495300"/>
              <a:ext cx="543243" cy="56017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5024349" y="2859179"/>
              <a:ext cx="2210862" cy="1199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ENVISAT/SCIAMACHY</a:t>
              </a:r>
            </a:p>
            <a:p>
              <a:r>
                <a:rPr lang="en-US" dirty="0"/>
                <a:t>(gridded product)</a:t>
              </a:r>
            </a:p>
            <a:p>
              <a:endParaRPr lang="en-US" dirty="0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5157358" y="544785"/>
            <a:ext cx="481442" cy="56017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882138" y="45520"/>
            <a:ext cx="1886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Color to indicate</a:t>
            </a:r>
          </a:p>
          <a:p>
            <a:r>
              <a:rPr lang="en-US" dirty="0"/>
              <a:t>#samples/month?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67300" y="1917700"/>
            <a:ext cx="393700" cy="312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6200000">
            <a:off x="4724400" y="4064000"/>
            <a:ext cx="105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Aura/TES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645400" y="1943100"/>
            <a:ext cx="393700" cy="3124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4433187" y="939800"/>
            <a:ext cx="2932814" cy="185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5144386" y="1092200"/>
            <a:ext cx="5168016" cy="242332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5067301" y="2768600"/>
            <a:ext cx="2311400" cy="185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5740401" y="3467100"/>
            <a:ext cx="149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MetOP</a:t>
            </a:r>
            <a:r>
              <a:rPr lang="en-US" dirty="0"/>
              <a:t>-A/IASI</a:t>
            </a:r>
          </a:p>
        </p:txBody>
      </p:sp>
      <p:sp>
        <p:nvSpPr>
          <p:cNvPr id="55" name="Right Arrow 54"/>
          <p:cNvSpPr/>
          <p:nvPr/>
        </p:nvSpPr>
        <p:spPr>
          <a:xfrm>
            <a:off x="7645401" y="3073400"/>
            <a:ext cx="2667000" cy="18569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7073901" y="3441700"/>
            <a:ext cx="148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MetOP</a:t>
            </a:r>
            <a:r>
              <a:rPr lang="en-US" dirty="0"/>
              <a:t>-B/IASI</a:t>
            </a:r>
          </a:p>
        </p:txBody>
      </p:sp>
      <p:sp>
        <p:nvSpPr>
          <p:cNvPr id="56" name="Right Arrow 55"/>
          <p:cNvSpPr/>
          <p:nvPr/>
        </p:nvSpPr>
        <p:spPr>
          <a:xfrm>
            <a:off x="6647472" y="5748913"/>
            <a:ext cx="3614129" cy="18569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6235700" y="5130800"/>
            <a:ext cx="123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IASI/GOME</a:t>
            </a:r>
          </a:p>
        </p:txBody>
      </p:sp>
      <p:sp>
        <p:nvSpPr>
          <p:cNvPr id="3" name="Left Arrow 2"/>
          <p:cNvSpPr/>
          <p:nvPr/>
        </p:nvSpPr>
        <p:spPr>
          <a:xfrm>
            <a:off x="2224706" y="6318766"/>
            <a:ext cx="277195" cy="146566"/>
          </a:xfrm>
          <a:prstGeom prst="lef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4851402" y="925785"/>
            <a:ext cx="18385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Aura/OMI-MLS</a:t>
            </a:r>
          </a:p>
          <a:p>
            <a:r>
              <a:rPr lang="en-US" dirty="0"/>
              <a:t>(gridded product)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47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84385" y="372201"/>
            <a:ext cx="8704262" cy="6597651"/>
            <a:chOff x="1305842" y="227057"/>
            <a:chExt cx="8704262" cy="6597651"/>
          </a:xfrm>
          <a:solidFill>
            <a:schemeClr val="bg1"/>
          </a:solidFill>
        </p:grpSpPr>
        <p:graphicFrame>
          <p:nvGraphicFramePr>
            <p:cNvPr id="8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778258"/>
                </p:ext>
              </p:extLst>
            </p:nvPr>
          </p:nvGraphicFramePr>
          <p:xfrm>
            <a:off x="1305842" y="282620"/>
            <a:ext cx="4264025" cy="3576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Graph" r:id="rId3" imgW="3926880" imgH="3294720" progId="Origin50.Graph">
                    <p:embed/>
                  </p:oleObj>
                </mc:Choice>
                <mc:Fallback>
                  <p:oleObj name="Graph" r:id="rId3" imgW="3926880" imgH="32947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05842" y="282620"/>
                          <a:ext cx="4264025" cy="35766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52560698"/>
                </p:ext>
              </p:extLst>
            </p:nvPr>
          </p:nvGraphicFramePr>
          <p:xfrm>
            <a:off x="1381248" y="3453719"/>
            <a:ext cx="4176713" cy="32591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Graph" r:id="rId5" imgW="3846240" imgH="3002400" progId="Origin50.Graph">
                    <p:embed/>
                  </p:oleObj>
                </mc:Choice>
                <mc:Fallback>
                  <p:oleObj name="Graph" r:id="rId5" imgW="3846240" imgH="300240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1248" y="3453719"/>
                          <a:ext cx="4176713" cy="3259137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89653609"/>
                </p:ext>
              </p:extLst>
            </p:nvPr>
          </p:nvGraphicFramePr>
          <p:xfrm>
            <a:off x="5468267" y="3044870"/>
            <a:ext cx="4411662" cy="3779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Graph" r:id="rId7" imgW="4063680" imgH="3481920" progId="Origin50.Graph">
                    <p:embed/>
                  </p:oleObj>
                </mc:Choice>
                <mc:Fallback>
                  <p:oleObj name="Graph" r:id="rId7" imgW="4063680" imgH="348192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68267" y="3044870"/>
                          <a:ext cx="4411662" cy="377983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8137023"/>
                </p:ext>
              </p:extLst>
            </p:nvPr>
          </p:nvGraphicFramePr>
          <p:xfrm>
            <a:off x="5379367" y="227057"/>
            <a:ext cx="4630737" cy="3697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Graph" r:id="rId9" imgW="3867840" imgH="3087360" progId="Origin50.Graph">
                    <p:embed/>
                  </p:oleObj>
                </mc:Choice>
                <mc:Fallback>
                  <p:oleObj name="Graph" r:id="rId9" imgW="3867840" imgH="3087360" progId="Origin50.Graph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9367" y="227057"/>
                          <a:ext cx="4630737" cy="36972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348343" y="420099"/>
            <a:ext cx="108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Trends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9926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8343" y="420099"/>
            <a:ext cx="1088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Trends</a:t>
            </a:r>
            <a:endParaRPr lang="en-US" sz="2400" b="1" dirty="0"/>
          </a:p>
        </p:txBody>
      </p:sp>
      <p:pic>
        <p:nvPicPr>
          <p:cNvPr id="13" name="Picture 5" descr="M2I7_1800_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1484314"/>
            <a:ext cx="7620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05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6834" y="102251"/>
            <a:ext cx="10581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Chapter 6: Present day ozone distribution and trends relevant to climate change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001" y="1145776"/>
            <a:ext cx="11336954" cy="563231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</a:rPr>
              <a:t>Section 1 – Introduction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1.1 Present day distribution and trends of ozone metrics relevant to climate</a:t>
            </a: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1.2 Description of the relevant metrics</a:t>
            </a:r>
            <a:endParaRPr lang="en-US" sz="2000" dirty="0">
              <a:solidFill>
                <a:schemeClr val="bg1"/>
              </a:solidFill>
            </a:endParaRP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Section </a:t>
            </a:r>
            <a:r>
              <a:rPr lang="en-US" sz="2000" b="1" dirty="0">
                <a:solidFill>
                  <a:schemeClr val="bg1"/>
                </a:solidFill>
              </a:rPr>
              <a:t>2 – Description of data </a:t>
            </a:r>
            <a:r>
              <a:rPr lang="en-US" sz="2000" b="1" dirty="0" smtClean="0">
                <a:solidFill>
                  <a:schemeClr val="bg1"/>
                </a:solidFill>
              </a:rPr>
              <a:t>sets</a:t>
            </a:r>
            <a:endParaRPr lang="en-US" sz="2000" dirty="0">
              <a:solidFill>
                <a:schemeClr val="bg1"/>
              </a:solidFill>
            </a:endParaRPr>
          </a:p>
          <a:p>
            <a:pPr lvl="1" algn="just"/>
            <a:r>
              <a:rPr lang="en-US" sz="2000" dirty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.1 Satellite </a:t>
            </a: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2.2 FTIR and </a:t>
            </a:r>
            <a:r>
              <a:rPr lang="en-US" sz="2000" dirty="0" err="1" smtClean="0">
                <a:solidFill>
                  <a:schemeClr val="bg1"/>
                </a:solidFill>
              </a:rPr>
              <a:t>Umkehr</a:t>
            </a:r>
            <a:endParaRPr lang="en-US" sz="2000" dirty="0">
              <a:solidFill>
                <a:schemeClr val="bg1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2.3 IAGOS, </a:t>
            </a:r>
            <a:r>
              <a:rPr lang="en-US" sz="2000" dirty="0" err="1" smtClean="0">
                <a:solidFill>
                  <a:schemeClr val="bg1"/>
                </a:solidFill>
              </a:rPr>
              <a:t>Ozonesondes</a:t>
            </a:r>
            <a:r>
              <a:rPr lang="en-US" sz="2000" dirty="0" smtClean="0">
                <a:solidFill>
                  <a:schemeClr val="bg1"/>
                </a:solidFill>
              </a:rPr>
              <a:t>, TOST, </a:t>
            </a:r>
            <a:r>
              <a:rPr lang="en-US" sz="2000" dirty="0" err="1" smtClean="0">
                <a:solidFill>
                  <a:schemeClr val="bg1"/>
                </a:solidFill>
              </a:rPr>
              <a:t>lidar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2.4 Regionally representative surface sites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Section </a:t>
            </a:r>
            <a:r>
              <a:rPr lang="en-US" sz="2000" b="1" dirty="0">
                <a:solidFill>
                  <a:schemeClr val="bg1"/>
                </a:solidFill>
              </a:rPr>
              <a:t>3 – Present day distribution of </a:t>
            </a:r>
            <a:r>
              <a:rPr lang="en-US" sz="2000" b="1" dirty="0" smtClean="0">
                <a:solidFill>
                  <a:schemeClr val="bg1"/>
                </a:solidFill>
              </a:rPr>
              <a:t>ozone</a:t>
            </a: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3.1 Surface </a:t>
            </a:r>
            <a:r>
              <a:rPr lang="en-US" sz="2000" dirty="0">
                <a:solidFill>
                  <a:schemeClr val="bg1"/>
                </a:solidFill>
              </a:rPr>
              <a:t>sites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3.2 Free </a:t>
            </a:r>
            <a:r>
              <a:rPr lang="en-US" sz="2000" dirty="0">
                <a:solidFill>
                  <a:schemeClr val="bg1"/>
                </a:solidFill>
              </a:rPr>
              <a:t>tropospheric mixing ratios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3.3 Tropospheric columns 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Section 4 – Trends</a:t>
            </a: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4.1 Surface </a:t>
            </a:r>
            <a:r>
              <a:rPr lang="en-US" sz="2000" dirty="0">
                <a:solidFill>
                  <a:schemeClr val="bg1"/>
                </a:solidFill>
              </a:rPr>
              <a:t>sites 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4.2 Free </a:t>
            </a:r>
            <a:r>
              <a:rPr lang="en-US" sz="2000" dirty="0">
                <a:solidFill>
                  <a:schemeClr val="bg1"/>
                </a:solidFill>
              </a:rPr>
              <a:t>tropospheric mixing </a:t>
            </a:r>
            <a:r>
              <a:rPr lang="en-US" sz="2000" dirty="0" smtClean="0">
                <a:solidFill>
                  <a:schemeClr val="bg1"/>
                </a:solidFill>
              </a:rPr>
              <a:t>ratios</a:t>
            </a: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4.3 Tropospheric </a:t>
            </a:r>
            <a:r>
              <a:rPr lang="en-US" sz="2000" dirty="0">
                <a:solidFill>
                  <a:schemeClr val="bg1"/>
                </a:solidFill>
              </a:rPr>
              <a:t>columns </a:t>
            </a:r>
            <a:r>
              <a:rPr lang="en-US" sz="2000" b="1" i="1" dirty="0" smtClean="0">
                <a:solidFill>
                  <a:schemeClr val="bg1"/>
                </a:solidFill>
              </a:rPr>
              <a:t> </a:t>
            </a:r>
          </a:p>
          <a:p>
            <a:pPr algn="just"/>
            <a:r>
              <a:rPr lang="en-US" sz="2000" b="1" dirty="0" smtClean="0">
                <a:solidFill>
                  <a:schemeClr val="bg1"/>
                </a:solidFill>
              </a:rPr>
              <a:t>Section </a:t>
            </a:r>
            <a:r>
              <a:rPr lang="en-US" sz="2000" b="1" dirty="0">
                <a:solidFill>
                  <a:schemeClr val="bg1"/>
                </a:solidFill>
              </a:rPr>
              <a:t>5 – Discussions and Conclusions</a:t>
            </a:r>
            <a:endParaRPr lang="en-US" sz="2000" dirty="0">
              <a:solidFill>
                <a:schemeClr val="bg1"/>
              </a:solidFill>
            </a:endParaRPr>
          </a:p>
          <a:p>
            <a:pPr algn="just"/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4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517" y="438699"/>
            <a:ext cx="1221411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Points that have been discussed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Climate change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 rural surface sites: change the title of the chapter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Tropopause height definition for TOC: WMO definition, PV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Consistency or non consistency between data sets especially satellites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Various time-periods of time series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Summary </a:t>
            </a:r>
            <a:r>
              <a:rPr lang="en-US" sz="2800" b="1" dirty="0" smtClean="0">
                <a:solidFill>
                  <a:schemeClr val="bg1"/>
                </a:solidFill>
              </a:rPr>
              <a:t>figure</a:t>
            </a:r>
            <a:r>
              <a:rPr lang="en-US" sz="2800" b="1" dirty="0" smtClean="0">
                <a:solidFill>
                  <a:schemeClr val="bg1"/>
                </a:solidFill>
              </a:rPr>
              <a:t>s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1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517" y="438699"/>
            <a:ext cx="12214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Points that have been discussed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Climate change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 rural surface sites: change the title of the chapter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319" y="1984124"/>
            <a:ext cx="10500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day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and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 of 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tropospheric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ozone relevant to 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model 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1968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517" y="438699"/>
            <a:ext cx="122141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Points that have been discussed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Climate change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 rural surface sites: change the title of the chapter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1319" y="1984124"/>
            <a:ext cx="105005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day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distribution and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trends of </a:t>
            </a:r>
            <a:r>
              <a:rPr lang="en-US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tropospheric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ozone relevant to 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climate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global model evaluation</a:t>
            </a:r>
          </a:p>
          <a:p>
            <a:pPr algn="ctr"/>
            <a:endParaRPr lang="en-US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Rural/remote sites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add Cape Point and Cape Grim, others?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Criteria: NOx emission, night time lights, population density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 the spatial representativeness: needed for modelers (Table)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Metrics: Monthly mean, 5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95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percentiles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Rural/remote sites at surface 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separated from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Mountain sites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6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517" y="438699"/>
            <a:ext cx="122141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Points that have been discussed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Climate change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 rural surface sites: change the title of the chapter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Tropopause height definition for TOC: WMO definition, PV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8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517" y="438699"/>
            <a:ext cx="122141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Points that have been discussed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Climate change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 rural surface sites: change the title of the chapter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Tropopause height definition for TOC: WMO definition, PV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Consistency or non consistency between data sets especially satellites</a:t>
            </a:r>
          </a:p>
        </p:txBody>
      </p:sp>
    </p:spTree>
    <p:extLst>
      <p:ext uri="{BB962C8B-B14F-4D97-AF65-F5344CB8AC3E}">
        <p14:creationId xmlns:p14="http://schemas.microsoft.com/office/powerpoint/2010/main" val="12057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517" y="438699"/>
            <a:ext cx="122141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Points that have been discussed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Climate change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/ rural surface sites: change the title of the chapter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Tropopause height definition for TOC: WMO definition, PV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bg1"/>
                </a:solidFill>
              </a:rPr>
              <a:t>Consistency or non consistency between data sets especially satellites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bg1"/>
                </a:solidFill>
              </a:rPr>
              <a:t>Make sure it is not instrument artefact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8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3" y="1108151"/>
            <a:ext cx="4822541" cy="538266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774" y="1741941"/>
            <a:ext cx="5487990" cy="3433344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2583543" y="6023429"/>
            <a:ext cx="1161143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29197" y="4158343"/>
            <a:ext cx="1161143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22940" y="1108151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OMI/MLS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75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12733</TotalTime>
  <Words>673</Words>
  <Application>Microsoft Office PowerPoint</Application>
  <PresentationFormat>Widescreen</PresentationFormat>
  <Paragraphs>131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Graph</vt:lpstr>
      <vt:lpstr>Breakout session – Chapter 6 Present day ozone distribution and trends relevant to climate change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Troposphere data sets</dc:title>
  <dc:creator>Audrey Gaudel</dc:creator>
  <cp:lastModifiedBy>Audrey Gaudel</cp:lastModifiedBy>
  <cp:revision>81</cp:revision>
  <dcterms:created xsi:type="dcterms:W3CDTF">2016-01-12T01:21:57Z</dcterms:created>
  <dcterms:modified xsi:type="dcterms:W3CDTF">2016-01-27T06:22:00Z</dcterms:modified>
</cp:coreProperties>
</file>