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79" r:id="rId4"/>
    <p:sldId id="273" r:id="rId5"/>
    <p:sldId id="281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8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0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5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8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2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1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9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4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38F2-9903-4140-84E4-E77E4BFAAD36}" type="datetimeFigureOut">
              <a:rPr lang="en-US" smtClean="0"/>
              <a:t>27/01/16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4394-BCF7-4F4D-A351-666EFE29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1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3B1338F2-9903-4140-84E4-E77E4BFAAD36}" type="datetimeFigureOut">
              <a:rPr lang="en-US" smtClean="0"/>
              <a:pPr/>
              <a:t>27/01/16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46724394-BCF7-4F4D-A351-666EFE29E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86" y="1539013"/>
            <a:ext cx="8068828" cy="1470025"/>
          </a:xfrm>
        </p:spPr>
        <p:txBody>
          <a:bodyPr>
            <a:noAutofit/>
          </a:bodyPr>
          <a:lstStyle/>
          <a:p>
            <a:pPr algn="l"/>
            <a:r>
              <a:rPr lang="en-US" sz="4800" b="1" dirty="0" smtClean="0"/>
              <a:t>Tropospheric ozone in global models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585" y="3496740"/>
            <a:ext cx="8184746" cy="21928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P. </a:t>
            </a:r>
            <a:r>
              <a:rPr lang="en-US" dirty="0" smtClean="0">
                <a:solidFill>
                  <a:schemeClr val="tx1"/>
                </a:solidFill>
              </a:rPr>
              <a:t>J. Young</a:t>
            </a:r>
            <a:r>
              <a:rPr lang="en-US" dirty="0" smtClean="0">
                <a:solidFill>
                  <a:schemeClr val="tx1"/>
                </a:solidFill>
              </a:rPr>
              <a:t>, V. </a:t>
            </a:r>
            <a:r>
              <a:rPr lang="en-US" dirty="0" err="1" smtClean="0">
                <a:solidFill>
                  <a:schemeClr val="tx1"/>
                </a:solidFill>
              </a:rPr>
              <a:t>Naik</a:t>
            </a:r>
            <a:r>
              <a:rPr lang="en-US" dirty="0" smtClean="0">
                <a:solidFill>
                  <a:schemeClr val="tx1"/>
                </a:solidFill>
              </a:rPr>
              <a:t>, J</a:t>
            </a:r>
            <a:r>
              <a:rPr lang="en-US" dirty="0">
                <a:solidFill>
                  <a:schemeClr val="tx1"/>
                </a:solidFill>
              </a:rPr>
              <a:t>. Brandt, R. Doherty, A. M. Fiore,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Gaudel</a:t>
            </a:r>
            <a:r>
              <a:rPr lang="en-US" dirty="0" smtClean="0">
                <a:solidFill>
                  <a:schemeClr val="tx1"/>
                </a:solidFill>
              </a:rPr>
              <a:t>, C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Geels</a:t>
            </a:r>
            <a:r>
              <a:rPr lang="en-US" dirty="0">
                <a:solidFill>
                  <a:schemeClr val="tx1"/>
                </a:solidFill>
              </a:rPr>
              <a:t>, M. I. </a:t>
            </a:r>
            <a:r>
              <a:rPr lang="en-US" dirty="0" err="1">
                <a:solidFill>
                  <a:schemeClr val="tx1"/>
                </a:solidFill>
              </a:rPr>
              <a:t>Hegglin</a:t>
            </a:r>
            <a:r>
              <a:rPr lang="en-US" dirty="0">
                <a:solidFill>
                  <a:schemeClr val="tx1"/>
                </a:solidFill>
              </a:rPr>
              <a:t>, L. Hu, U. </a:t>
            </a:r>
            <a:r>
              <a:rPr lang="en-US" dirty="0" err="1">
                <a:solidFill>
                  <a:schemeClr val="tx1"/>
                </a:solidFill>
              </a:rPr>
              <a:t>Im</a:t>
            </a:r>
            <a:r>
              <a:rPr lang="en-US" dirty="0">
                <a:solidFill>
                  <a:schemeClr val="tx1"/>
                </a:solidFill>
              </a:rPr>
              <a:t>, R. Kumar, M. Lin, A. </a:t>
            </a:r>
            <a:r>
              <a:rPr lang="en-US" dirty="0" err="1">
                <a:solidFill>
                  <a:schemeClr val="tx1"/>
                </a:solidFill>
              </a:rPr>
              <a:t>Luhar</a:t>
            </a:r>
            <a:r>
              <a:rPr lang="en-US" dirty="0">
                <a:solidFill>
                  <a:schemeClr val="tx1"/>
                </a:solidFill>
              </a:rPr>
              <a:t>, L. Murray, </a:t>
            </a:r>
            <a:r>
              <a:rPr lang="en-US" dirty="0" smtClean="0">
                <a:solidFill>
                  <a:srgbClr val="FF0000"/>
                </a:solidFill>
              </a:rPr>
              <a:t>J. </a:t>
            </a:r>
            <a:r>
              <a:rPr lang="en-US" dirty="0" err="1" smtClean="0">
                <a:solidFill>
                  <a:srgbClr val="FF0000"/>
                </a:solidFill>
              </a:rPr>
              <a:t>Neu</a:t>
            </a:r>
            <a:r>
              <a:rPr lang="en-US" dirty="0" smtClean="0">
                <a:solidFill>
                  <a:schemeClr val="tx1"/>
                </a:solidFill>
              </a:rPr>
              <a:t>, D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smtClean="0">
                <a:solidFill>
                  <a:schemeClr val="tx1"/>
                </a:solidFill>
              </a:rPr>
              <a:t>D. </a:t>
            </a:r>
            <a:r>
              <a:rPr lang="en-US" dirty="0">
                <a:solidFill>
                  <a:schemeClr val="tx1"/>
                </a:solidFill>
              </a:rPr>
              <a:t>Parrish, D. Plummer, H. E. </a:t>
            </a:r>
            <a:r>
              <a:rPr lang="en-US" dirty="0" err="1">
                <a:solidFill>
                  <a:schemeClr val="tx1"/>
                </a:solidFill>
              </a:rPr>
              <a:t>Rieder</a:t>
            </a:r>
            <a:r>
              <a:rPr lang="en-US" dirty="0">
                <a:solidFill>
                  <a:schemeClr val="tx1"/>
                </a:solidFill>
              </a:rPr>
              <a:t>, J. Rodriguez, J. L. Schnell, M. Schultz, S. </a:t>
            </a:r>
            <a:r>
              <a:rPr lang="en-US" dirty="0" err="1">
                <a:solidFill>
                  <a:schemeClr val="tx1"/>
                </a:solidFill>
              </a:rPr>
              <a:t>Tilmes</a:t>
            </a:r>
            <a:r>
              <a:rPr lang="en-US" dirty="0">
                <a:solidFill>
                  <a:schemeClr val="tx1"/>
                </a:solidFill>
              </a:rPr>
              <a:t>, O. Wild, M. Woodhouse, G. </a:t>
            </a:r>
            <a:r>
              <a:rPr lang="en-US" dirty="0" err="1">
                <a:solidFill>
                  <a:schemeClr val="tx1"/>
                </a:solidFill>
              </a:rPr>
              <a:t>Zeng</a:t>
            </a:r>
            <a:r>
              <a:rPr lang="en-US" dirty="0">
                <a:solidFill>
                  <a:schemeClr val="tx1"/>
                </a:solidFill>
              </a:rPr>
              <a:t>, L. Zhang, J. </a:t>
            </a:r>
            <a:r>
              <a:rPr lang="en-US" dirty="0" err="1">
                <a:solidFill>
                  <a:schemeClr val="tx1"/>
                </a:solidFill>
              </a:rPr>
              <a:t>Ziemke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7585" y="920827"/>
            <a:ext cx="8184745" cy="618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l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TOAR Chapter 7</a:t>
            </a:r>
            <a:endParaRPr lang="en-US" sz="25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7586" y="3210987"/>
            <a:ext cx="818474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1669" y="6383441"/>
            <a:ext cx="3756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Helvetica"/>
                <a:cs typeface="Helvetica"/>
              </a:rPr>
              <a:t>TOAR Beijing Workshop, Jan 2016</a:t>
            </a:r>
            <a:endParaRPr lang="en-US" dirty="0">
              <a:solidFill>
                <a:srgbClr val="7F7F7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16709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Chapter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271"/>
            <a:ext cx="8229600" cy="5261299"/>
          </a:xfrm>
        </p:spPr>
        <p:txBody>
          <a:bodyPr>
            <a:normAutofit fontScale="77500" lnSpcReduction="20000"/>
          </a:bodyPr>
          <a:lstStyle/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Introduction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000000"/>
                </a:solidFill>
              </a:rPr>
              <a:t>History and description </a:t>
            </a:r>
            <a:r>
              <a:rPr lang="en-US" sz="3600" dirty="0">
                <a:solidFill>
                  <a:srgbClr val="000000"/>
                </a:solidFill>
              </a:rPr>
              <a:t>of global models </a:t>
            </a:r>
            <a:r>
              <a:rPr lang="en-US" sz="3600" dirty="0" smtClean="0">
                <a:solidFill>
                  <a:srgbClr val="000000"/>
                </a:solidFill>
              </a:rPr>
              <a:t>and assessments</a:t>
            </a:r>
            <a:endParaRPr lang="en-US" sz="3600" dirty="0">
              <a:solidFill>
                <a:srgbClr val="000000"/>
              </a:solidFill>
            </a:endParaRP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Methods of evaluating </a:t>
            </a:r>
            <a:r>
              <a:rPr lang="en-US" sz="3600" dirty="0"/>
              <a:t>model performance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Present day </a:t>
            </a:r>
            <a:r>
              <a:rPr lang="en-US" sz="3600" dirty="0"/>
              <a:t>ozone </a:t>
            </a:r>
            <a:r>
              <a:rPr lang="en-US" sz="3600" dirty="0" smtClean="0"/>
              <a:t>distribution (climatology)</a:t>
            </a:r>
            <a:endParaRPr lang="en-US" sz="3600" dirty="0"/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E46C0A"/>
                </a:solidFill>
              </a:rPr>
              <a:t>Extreme</a:t>
            </a:r>
            <a:r>
              <a:rPr lang="en-US" sz="3600" dirty="0"/>
              <a:t> ozone pollution </a:t>
            </a:r>
            <a:r>
              <a:rPr lang="en-US" sz="3600" dirty="0">
                <a:solidFill>
                  <a:srgbClr val="E46C0A"/>
                </a:solidFill>
              </a:rPr>
              <a:t>episodes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E46C0A"/>
                </a:solidFill>
              </a:rPr>
              <a:t>Sub-decadal </a:t>
            </a:r>
            <a:r>
              <a:rPr lang="en-US" sz="3600" dirty="0" smtClean="0"/>
              <a:t>scale ozone </a:t>
            </a:r>
            <a:r>
              <a:rPr lang="en-US" sz="3600" dirty="0" smtClean="0">
                <a:solidFill>
                  <a:srgbClr val="E46C0A"/>
                </a:solidFill>
              </a:rPr>
              <a:t>variability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E46C0A"/>
                </a:solidFill>
              </a:rPr>
              <a:t>Long </a:t>
            </a:r>
            <a:r>
              <a:rPr lang="en-US" sz="3600" dirty="0">
                <a:solidFill>
                  <a:srgbClr val="E46C0A"/>
                </a:solidFill>
              </a:rPr>
              <a:t>term</a:t>
            </a:r>
            <a:r>
              <a:rPr lang="en-US" sz="3600" dirty="0">
                <a:solidFill>
                  <a:srgbClr val="008000"/>
                </a:solidFill>
              </a:rPr>
              <a:t> </a:t>
            </a:r>
            <a:r>
              <a:rPr lang="en-US" sz="3600" dirty="0"/>
              <a:t>ozone </a:t>
            </a:r>
            <a:r>
              <a:rPr lang="en-US" sz="3600" dirty="0" smtClean="0">
                <a:solidFill>
                  <a:srgbClr val="E46C0A"/>
                </a:solidFill>
              </a:rPr>
              <a:t>changes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Drivers</a:t>
            </a:r>
            <a:r>
              <a:rPr lang="en-US" sz="3600" dirty="0" smtClean="0">
                <a:solidFill>
                  <a:srgbClr val="FF6600"/>
                </a:solidFill>
              </a:rPr>
              <a:t> </a:t>
            </a:r>
            <a:r>
              <a:rPr lang="en-US" sz="3600" dirty="0"/>
              <a:t>of model </a:t>
            </a:r>
            <a:r>
              <a:rPr lang="en-US" sz="3600" dirty="0">
                <a:solidFill>
                  <a:srgbClr val="FF0000"/>
                </a:solidFill>
              </a:rPr>
              <a:t>biases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Summary and conclusions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38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Chapter structure leads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271"/>
            <a:ext cx="8229600" cy="5261299"/>
          </a:xfrm>
        </p:spPr>
        <p:txBody>
          <a:bodyPr>
            <a:normAutofit fontScale="77500" lnSpcReduction="20000"/>
          </a:bodyPr>
          <a:lstStyle/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Introduction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000000"/>
                </a:solidFill>
              </a:rPr>
              <a:t>History and description </a:t>
            </a:r>
            <a:r>
              <a:rPr lang="en-US" sz="3600" dirty="0">
                <a:solidFill>
                  <a:srgbClr val="000000"/>
                </a:solidFill>
              </a:rPr>
              <a:t>of global models </a:t>
            </a:r>
            <a:r>
              <a:rPr lang="en-US" sz="3600" dirty="0" smtClean="0">
                <a:solidFill>
                  <a:srgbClr val="000000"/>
                </a:solidFill>
              </a:rPr>
              <a:t>and assessments</a:t>
            </a:r>
            <a:endParaRPr lang="en-US" sz="3600" dirty="0">
              <a:solidFill>
                <a:srgbClr val="000000"/>
              </a:solidFill>
            </a:endParaRP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Methods of evaluating </a:t>
            </a:r>
            <a:r>
              <a:rPr lang="en-US" sz="3600" dirty="0"/>
              <a:t>model performance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Present day </a:t>
            </a:r>
            <a:r>
              <a:rPr lang="en-US" sz="3600" dirty="0"/>
              <a:t>ozone </a:t>
            </a:r>
            <a:r>
              <a:rPr lang="en-US" sz="3600" dirty="0" smtClean="0"/>
              <a:t>distribution (climatology)</a:t>
            </a:r>
            <a:endParaRPr lang="en-US" sz="3600" dirty="0"/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E46C0A"/>
                </a:solidFill>
              </a:rPr>
              <a:t>Extreme</a:t>
            </a:r>
            <a:r>
              <a:rPr lang="en-US" sz="3600" dirty="0"/>
              <a:t> ozone pollution </a:t>
            </a:r>
            <a:r>
              <a:rPr lang="en-US" sz="3600" dirty="0">
                <a:solidFill>
                  <a:srgbClr val="E46C0A"/>
                </a:solidFill>
              </a:rPr>
              <a:t>episodes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E46C0A"/>
                </a:solidFill>
              </a:rPr>
              <a:t>Sub-decadal </a:t>
            </a:r>
            <a:r>
              <a:rPr lang="en-US" sz="3600" dirty="0" smtClean="0"/>
              <a:t>scale ozone </a:t>
            </a:r>
            <a:r>
              <a:rPr lang="en-US" sz="3600" dirty="0" smtClean="0">
                <a:solidFill>
                  <a:srgbClr val="E46C0A"/>
                </a:solidFill>
              </a:rPr>
              <a:t>variability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E46C0A"/>
                </a:solidFill>
              </a:rPr>
              <a:t>Long </a:t>
            </a:r>
            <a:r>
              <a:rPr lang="en-US" sz="3600" dirty="0">
                <a:solidFill>
                  <a:srgbClr val="E46C0A"/>
                </a:solidFill>
              </a:rPr>
              <a:t>term</a:t>
            </a:r>
            <a:r>
              <a:rPr lang="en-US" sz="3600" dirty="0">
                <a:solidFill>
                  <a:srgbClr val="008000"/>
                </a:solidFill>
              </a:rPr>
              <a:t> </a:t>
            </a:r>
            <a:r>
              <a:rPr lang="en-US" sz="3600" dirty="0"/>
              <a:t>ozone </a:t>
            </a:r>
            <a:r>
              <a:rPr lang="en-US" sz="3600" dirty="0" smtClean="0">
                <a:solidFill>
                  <a:srgbClr val="E46C0A"/>
                </a:solidFill>
              </a:rPr>
              <a:t>changes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Drivers</a:t>
            </a:r>
            <a:r>
              <a:rPr lang="en-US" sz="3600" dirty="0" smtClean="0">
                <a:solidFill>
                  <a:srgbClr val="FF6600"/>
                </a:solidFill>
              </a:rPr>
              <a:t> </a:t>
            </a:r>
            <a:r>
              <a:rPr lang="en-US" sz="3600" dirty="0"/>
              <a:t>of model </a:t>
            </a:r>
            <a:r>
              <a:rPr lang="en-US" sz="3600" dirty="0">
                <a:solidFill>
                  <a:srgbClr val="FF0000"/>
                </a:solidFill>
              </a:rPr>
              <a:t>biases</a:t>
            </a:r>
          </a:p>
          <a:p>
            <a:pPr marL="355600" indent="-35560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Summary and conclusions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417638"/>
            <a:ext cx="8229600" cy="5261299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6680" y="1430480"/>
            <a:ext cx="32480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Helvetica"/>
                <a:cs typeface="Helvetica"/>
              </a:rPr>
              <a:t>Naik</a:t>
            </a:r>
            <a:r>
              <a:rPr lang="en-US" sz="3200" b="1" dirty="0" smtClean="0">
                <a:latin typeface="Helvetica"/>
                <a:cs typeface="Helvetica"/>
              </a:rPr>
              <a:t> and Young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5160" y="2211034"/>
            <a:ext cx="14308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Young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0600" y="5450883"/>
            <a:ext cx="47257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Wild?? Young and </a:t>
            </a:r>
            <a:r>
              <a:rPr lang="en-US" sz="3200" b="1" dirty="0" err="1" smtClean="0">
                <a:latin typeface="Helvetica"/>
                <a:cs typeface="Helvetica"/>
              </a:rPr>
              <a:t>Naik</a:t>
            </a:r>
            <a:endParaRPr lang="en-US" sz="3200" b="1" dirty="0" smtClean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7560" y="5981265"/>
            <a:ext cx="32480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Helvetica"/>
                <a:cs typeface="Helvetica"/>
              </a:rPr>
              <a:t>Naik</a:t>
            </a:r>
            <a:r>
              <a:rPr lang="en-US" sz="3200" b="1" dirty="0" smtClean="0">
                <a:latin typeface="Helvetica"/>
                <a:cs typeface="Helvetica"/>
              </a:rPr>
              <a:t> and Young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19080" y="4964120"/>
            <a:ext cx="1598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Parrish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19080" y="4435524"/>
            <a:ext cx="25328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Helvetica"/>
                <a:cs typeface="Helvetica"/>
              </a:rPr>
              <a:t>Neu</a:t>
            </a:r>
            <a:r>
              <a:rPr lang="en-US" sz="3200" b="1" dirty="0" smtClean="0">
                <a:latin typeface="Helvetica"/>
                <a:cs typeface="Helvetica"/>
              </a:rPr>
              <a:t> and Lin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84697" y="3889236"/>
            <a:ext cx="51102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Fiore, Schnell and </a:t>
            </a:r>
            <a:r>
              <a:rPr lang="en-US" sz="3200" b="1" dirty="0" err="1" smtClean="0">
                <a:latin typeface="Helvetica"/>
                <a:cs typeface="Helvetica"/>
              </a:rPr>
              <a:t>Reider</a:t>
            </a:r>
            <a:endParaRPr lang="en-US" sz="3200" b="1" dirty="0" smtClean="0">
              <a:latin typeface="Helvetica"/>
              <a:cs typeface="Helvetic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03937" y="3380327"/>
            <a:ext cx="10514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Helvetica"/>
                <a:cs typeface="Helvetica"/>
              </a:rPr>
              <a:t>Naik</a:t>
            </a:r>
            <a:endParaRPr lang="en-US" sz="3200" b="1" dirty="0" smtClean="0">
              <a:latin typeface="Helvetica"/>
              <a:cs typeface="Helvetic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1360" y="2862848"/>
            <a:ext cx="40068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Young (with others)</a:t>
            </a:r>
          </a:p>
        </p:txBody>
      </p:sp>
    </p:spTree>
    <p:extLst>
      <p:ext uri="{BB962C8B-B14F-4D97-AF65-F5344CB8AC3E}">
        <p14:creationId xmlns:p14="http://schemas.microsoft.com/office/powerpoint/2010/main" val="226429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New figures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Surf O3: ACCMIP bias </a:t>
            </a:r>
            <a:r>
              <a:rPr lang="en-US" b="1" dirty="0" smtClean="0"/>
              <a:t>plus correlation </a:t>
            </a:r>
            <a:r>
              <a:rPr lang="en-US" dirty="0" smtClean="0"/>
              <a:t>(currently </a:t>
            </a:r>
            <a:r>
              <a:rPr lang="en-US" dirty="0" err="1" smtClean="0"/>
              <a:t>Sofen</a:t>
            </a:r>
            <a:r>
              <a:rPr lang="en-US" dirty="0" smtClean="0"/>
              <a:t> data)</a:t>
            </a:r>
          </a:p>
          <a:p>
            <a:r>
              <a:rPr lang="en-US" dirty="0" smtClean="0"/>
              <a:t>Free trop: Frankfurt vertical distribution</a:t>
            </a:r>
          </a:p>
          <a:p>
            <a:r>
              <a:rPr lang="en-US" dirty="0" smtClean="0"/>
              <a:t>Free trop/col: IAV plot (maybe)</a:t>
            </a:r>
          </a:p>
          <a:p>
            <a:r>
              <a:rPr lang="en-US" dirty="0" smtClean="0"/>
              <a:t>Additional comparison: ongoing discussion with chapter 6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009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points around representativeness/suitability of comparisons</a:t>
            </a:r>
          </a:p>
          <a:p>
            <a:r>
              <a:rPr lang="en-US" dirty="0" smtClean="0"/>
              <a:t>General tightening required</a:t>
            </a:r>
            <a:endParaRPr lang="en-US" dirty="0"/>
          </a:p>
          <a:p>
            <a:r>
              <a:rPr lang="en-US" dirty="0"/>
              <a:t>Drastic shortening of section </a:t>
            </a:r>
            <a:r>
              <a:rPr lang="en-US" dirty="0" smtClean="0"/>
              <a:t>4</a:t>
            </a:r>
          </a:p>
          <a:p>
            <a:r>
              <a:rPr lang="en-US" dirty="0" smtClean="0"/>
              <a:t>Refocusing of sections 6 and 7</a:t>
            </a:r>
          </a:p>
          <a:p>
            <a:r>
              <a:rPr lang="en-US" dirty="0" smtClean="0"/>
              <a:t>Thinking about where STE fits (“events” </a:t>
            </a:r>
            <a:r>
              <a:rPr lang="en-US" dirty="0" err="1" smtClean="0"/>
              <a:t>vs</a:t>
            </a:r>
            <a:r>
              <a:rPr lang="en-US" dirty="0" smtClean="0"/>
              <a:t> variability)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50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01-27 at 13.58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2970"/>
            <a:ext cx="5969000" cy="2324100"/>
          </a:xfrm>
          <a:prstGeom prst="rect">
            <a:avLst/>
          </a:prstGeom>
        </p:spPr>
      </p:pic>
      <p:pic>
        <p:nvPicPr>
          <p:cNvPr id="6" name="Picture 5" descr="Screen Shot 2016-01-27 at 13.59.2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640"/>
          <a:stretch/>
        </p:blipFill>
        <p:spPr>
          <a:xfrm>
            <a:off x="266700" y="3640617"/>
            <a:ext cx="8877300" cy="16365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198883" y="4295752"/>
            <a:ext cx="4517018" cy="327144"/>
          </a:xfrm>
          <a:prstGeom prst="rect">
            <a:avLst/>
          </a:prstGeom>
          <a:solidFill>
            <a:srgbClr val="FFFF00">
              <a:alpha val="1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6700" y="4622896"/>
            <a:ext cx="4755044" cy="327144"/>
          </a:xfrm>
          <a:prstGeom prst="rect">
            <a:avLst/>
          </a:prstGeom>
          <a:solidFill>
            <a:srgbClr val="FFFF00">
              <a:alpha val="1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 Shot 2016-01-27 at 13.40.5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0" y="5521115"/>
            <a:ext cx="6743700" cy="1079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6700" y="5753888"/>
            <a:ext cx="17816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Helvetica"/>
                <a:cs typeface="Helvetica"/>
              </a:rPr>
              <a:t>See also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21491" y="173195"/>
            <a:ext cx="51093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Helvetica"/>
                <a:cs typeface="Helvetica"/>
              </a:rPr>
              <a:t>#</a:t>
            </a:r>
            <a:r>
              <a:rPr lang="en-US" sz="4800" b="1" dirty="0" err="1" smtClean="0">
                <a:latin typeface="Helvetica"/>
                <a:cs typeface="Helvetica"/>
              </a:rPr>
              <a:t>endtheRainbow</a:t>
            </a:r>
            <a:endParaRPr lang="en-US" sz="4800" b="1" dirty="0" smtClean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4194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 smtClean="0">
            <a:latin typeface="Helvetica"/>
            <a:cs typeface="Helvetica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3830</TotalTime>
  <Words>326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Tropospheric ozone in global models</vt:lpstr>
      <vt:lpstr>Chapter structure</vt:lpstr>
      <vt:lpstr>Chapter structure leads</vt:lpstr>
      <vt:lpstr>New figures</vt:lpstr>
      <vt:lpstr>Discussion</vt:lpstr>
      <vt:lpstr>PowerPoint Presentation</vt:lpstr>
    </vt:vector>
  </TitlesOfParts>
  <Company>Lancaster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Tropospheric ozone in global models</dc:title>
  <dc:creator>Paul Young</dc:creator>
  <cp:lastModifiedBy>Paul Young</cp:lastModifiedBy>
  <cp:revision>72</cp:revision>
  <dcterms:created xsi:type="dcterms:W3CDTF">2016-01-21T17:14:33Z</dcterms:created>
  <dcterms:modified xsi:type="dcterms:W3CDTF">2016-01-27T07:36:53Z</dcterms:modified>
</cp:coreProperties>
</file>