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280" r:id="rId4"/>
    <p:sldId id="260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87" r:id="rId15"/>
    <p:sldId id="306" r:id="rId16"/>
    <p:sldId id="27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C6D7F2-9269-C046-8567-EF85CAF62490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751E2B-B7F5-E543-ABAF-412AE28C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0791D-00EA-034C-95F6-FD2A1F9A4C9F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363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ADD91-7876-694A-BA6D-5D3478A58654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795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769D3-FB3C-C840-982C-66380560E362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B1CBE-359C-B641-B607-4F2B1B71DBB4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7891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5304C-7676-B940-B9A4-54038A4167A9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9939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11C49-B200-0146-BDB5-747D687B04E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AFBB6-21D7-5140-AE1E-7E702E04858B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5059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Aft>
                <a:spcPct val="25000"/>
              </a:spcAft>
              <a:buFont typeface="Times" pitchFamily="-110" charset="0"/>
              <a:buChar char="•"/>
            </a:pP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2010: Two more years of satellite data to evaluate trends in emissions</a:t>
            </a:r>
          </a:p>
          <a:p>
            <a:pPr marL="231775" indent="-231775">
              <a:buFont typeface="Times" pitchFamily="-110" charset="0"/>
              <a:buChar char="•"/>
            </a:pP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CalNex 2010: investigate possible reasons for discrepancies between model and satellite NO</a:t>
            </a:r>
            <a:r>
              <a:rPr lang="en-US" sz="1800" baseline="-250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 columns over California urban areas</a:t>
            </a:r>
            <a:endParaRPr lang="en-US" sz="180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687388" lvl="1" indent="-341313">
              <a:buFontTx/>
              <a:buAutoNum type="arabicParenBoth"/>
            </a:pPr>
            <a:r>
              <a:rPr lang="en-US" sz="1800" smtClean="0"/>
              <a:t>mobile and surface-based NO</a:t>
            </a:r>
            <a:r>
              <a:rPr lang="en-US" sz="1800" baseline="-25000" smtClean="0"/>
              <a:t>2</a:t>
            </a:r>
            <a:r>
              <a:rPr lang="en-US" sz="1800" smtClean="0"/>
              <a:t> observations could validate both model and satellite NO</a:t>
            </a:r>
            <a:r>
              <a:rPr lang="en-US" sz="1800" baseline="-25000" smtClean="0"/>
              <a:t>2</a:t>
            </a:r>
            <a:r>
              <a:rPr lang="en-US" sz="1800" smtClean="0"/>
              <a:t> columns (e.g. Stutz et al., Volkamer et al.)</a:t>
            </a:r>
          </a:p>
          <a:p>
            <a:pPr marL="687388" lvl="1" indent="-341313">
              <a:buFontTx/>
              <a:buAutoNum type="arabicParenBoth"/>
            </a:pPr>
            <a:r>
              <a:rPr lang="en-US" sz="1800" smtClean="0"/>
              <a:t>tests of satellite retrievals over complex terrain: accurate NO</a:t>
            </a:r>
            <a:r>
              <a:rPr lang="en-US" sz="1800" baseline="-25000" smtClean="0"/>
              <a:t>2</a:t>
            </a:r>
            <a:r>
              <a:rPr lang="en-US" sz="1800" smtClean="0"/>
              <a:t> profiles, aerosol optical depth, and better characterization of ground albedo (e.g. Pilewski et al.)</a:t>
            </a:r>
          </a:p>
          <a:p>
            <a:pPr marL="687388" lvl="1" indent="-341313">
              <a:spcAft>
                <a:spcPct val="25000"/>
              </a:spcAft>
              <a:buFontTx/>
              <a:buAutoNum type="arabicParenBoth"/>
            </a:pPr>
            <a:r>
              <a:rPr lang="en-US" sz="1800" smtClean="0"/>
              <a:t>closer look at day-of-week variations for several California cities with satellite and in-situ data (e.g. Harley et al.)</a:t>
            </a:r>
            <a:endParaRPr lang="en-US" sz="1800" smtClean="0">
              <a:solidFill>
                <a:schemeClr val="accent2"/>
              </a:solidFill>
            </a:endParaRPr>
          </a:p>
          <a:p>
            <a:pPr marL="231775" indent="-231775">
              <a:spcAft>
                <a:spcPct val="25000"/>
              </a:spcAft>
              <a:buFont typeface="Times" pitchFamily="-110" charset="0"/>
              <a:buChar char="•"/>
            </a:pP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Agricultural NO</a:t>
            </a:r>
            <a:r>
              <a:rPr lang="en-US" sz="1800" baseline="-250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 emissions could be estimated from satellite data along with other measurement platforms (e.g. SJV ground site)</a:t>
            </a:r>
            <a:endParaRPr lang="en-US" sz="180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231775" indent="-231775">
              <a:spcAft>
                <a:spcPct val="25000"/>
              </a:spcAft>
              <a:buFont typeface="Times" pitchFamily="-110" charset="0"/>
              <a:buChar char="•"/>
            </a:pP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Use model to investigate impacts of NO</a:t>
            </a:r>
            <a:r>
              <a:rPr lang="en-US" sz="1800" baseline="-250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 emission changes on ozone</a:t>
            </a:r>
          </a:p>
          <a:p>
            <a:pPr marL="231775" indent="-231775">
              <a:spcAft>
                <a:spcPct val="25000"/>
              </a:spcAft>
              <a:buFont typeface="Times" pitchFamily="-110" charset="0"/>
              <a:buChar char="•"/>
            </a:pPr>
            <a:r>
              <a:rPr lang="en-US" sz="18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Satellite HCHO and CHOCHO retrievals: assess VOC emissions and constrain sources of SOA</a:t>
            </a:r>
            <a:endParaRPr lang="en-US" sz="1800">
              <a:solidFill>
                <a:schemeClr val="accent2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8DFB4-9F8E-3045-8BE9-6F320FA34A0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D4A00-1675-9A4C-8BB1-4F4D3D8C8D1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59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01599-E280-4C49-965B-627FCBD3D609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507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D2DC79-C3F4-B94F-BE53-CC171ED4989D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5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2B5C7-7FD5-AB41-B61D-842E43BF05D9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4D8F7-ABF0-D74B-B82F-90B5D8DAD30C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83684-2486-4144-9364-FC34DE70C4B7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9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3A3ED-061B-9F40-B1EE-BD45B7FBBEFD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1747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885E-584C-9048-AEC9-6366C00C5F13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592B-1D70-3548-8D95-93F358FE5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4DB4-2984-374E-AAFB-3ABAE8CC26E4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F062-181C-B445-B616-4424E278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9A46-80D4-6445-9E3C-798445720ED2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CE8B-FA7E-784C-AB34-3A9BA4BF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B5C-1EEC-334D-A037-AB7A85466D2F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59C1-BD01-DB40-B55C-37ED6C9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A2B5-B391-3841-AB56-731105FFD0F5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897B-BA55-524C-B62A-1CB7BAC7D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2ECB-7F8A-0B48-A5C3-E20048803C87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B13B-4BCC-F64A-AAC2-DBF7150A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9662-2F80-9B42-80AE-D3621520B088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B5B1-786C-8343-B033-A2D7DAE86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E7CA-F902-C94D-BF85-ED127E95A275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4821-E4CC-664F-8CBD-DF854FCFA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326F-4148-C94A-BADD-A49001DD439A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0B13-49C1-4F46-8D1B-0067B1109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31B6-2371-C24D-AC53-316A0B7B6A98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91DD-5578-F042-BEE7-C680B4E00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3EE4-D449-6E43-9FFB-40BCD09CE24B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1DC5-891E-8F4E-95B0-5C3A7DC0D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C78E86-1947-E34D-9EB0-2AD2DEB3F936}" type="datetime1">
              <a:rPr lang="en-US"/>
              <a:pPr>
                <a:defRPr/>
              </a:pPr>
              <a:t>12/4/09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8244BA-7B08-1041-914F-F4D63AAE2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wrf-model.org/WG11" TargetMode="External"/><Relationship Id="rId5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df"/><Relationship Id="rId5" Type="http://schemas.openxmlformats.org/officeDocument/2006/relationships/image" Target="../media/image16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7"/>
          <p:cNvSpPr>
            <a:spLocks noChangeArrowheads="1"/>
          </p:cNvSpPr>
          <p:nvPr/>
        </p:nvSpPr>
        <p:spPr bwMode="auto">
          <a:xfrm>
            <a:off x="0" y="2819400"/>
            <a:ext cx="9144000" cy="286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/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OUTLINE</a:t>
            </a:r>
          </a:p>
          <a:p>
            <a:pPr marL="233363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Many research groups have done emissions evaluation and estimations using satellites</a:t>
            </a:r>
          </a:p>
          <a:p>
            <a:pPr marL="690563" lvl="1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Global, regional, and individual sources</a:t>
            </a:r>
          </a:p>
          <a:p>
            <a:pPr marL="690563" lvl="1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Fossil fuel combustion, biogenic emissions, fires, soils and agriculture, …</a:t>
            </a:r>
          </a:p>
          <a:p>
            <a:pPr marL="690563" lvl="1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NO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, SO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, HCHO, (CHO)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, CO, CH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4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, CO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,…</a:t>
            </a:r>
          </a:p>
          <a:p>
            <a:pPr marL="233363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Our approach: Top-down assessment of sector-wide NO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emissions using atmospheric NO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columns retrieved from satellites and calculated by a regional chemical-transport model</a:t>
            </a:r>
          </a:p>
          <a:p>
            <a:pPr marL="233363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 examples applying this approach:</a:t>
            </a:r>
          </a:p>
          <a:p>
            <a:pPr marL="690563" lvl="1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NO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emission controls at Eastern US power plants </a:t>
            </a:r>
            <a:r>
              <a:rPr lang="en-US" sz="1600" i="1">
                <a:solidFill>
                  <a:srgbClr val="00009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(S.-W. Kim et al., GRL.,  2006)</a:t>
            </a:r>
            <a:endParaRPr lang="en-US" sz="1600">
              <a:solidFill>
                <a:srgbClr val="000090"/>
              </a:solidFill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 marL="690563" lvl="1" indent="-233363">
              <a:buFontTx/>
              <a:buChar char="•"/>
            </a:pP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NO</a:t>
            </a:r>
            <a:r>
              <a:rPr lang="en-US" baseline="-25000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8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emissions from Western US power plants &amp; urban areas </a:t>
            </a:r>
            <a:r>
              <a:rPr lang="en-US" sz="1600" i="1">
                <a:solidFill>
                  <a:srgbClr val="00009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(S.-W. Kim et al., JGR, 2009)</a:t>
            </a:r>
            <a:endParaRPr lang="en-US" sz="1600">
              <a:solidFill>
                <a:srgbClr val="000090"/>
              </a:solidFill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361950" y="606425"/>
            <a:ext cx="85915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Gregory Frost*, Si-Wan Kim*, Stuart McKeen*, Eirh Yu Hsie*, Claire Granier*†, &amp; Michael Trainer</a:t>
            </a:r>
          </a:p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Chemical Sciences Division, NOAA Earth System Research Laboratory, Boulder, Colorado, USA</a:t>
            </a:r>
          </a:p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*also at Cooperative Institute for Research in Environmental Sciences, University of Colorado, Boulder, CO</a:t>
            </a:r>
          </a:p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†also at Université Pierre et Marie Curie and LATMOS-CNRS, Paris, France</a:t>
            </a:r>
          </a:p>
          <a:p>
            <a:pPr>
              <a:spcBef>
                <a:spcPct val="20000"/>
              </a:spcBef>
            </a:pPr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Andreas Heckel, Andreas Hilboll, Andreas Richter, &amp; John Burrows </a:t>
            </a:r>
          </a:p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Institute of Environmental Physics &amp; Institute of Remote Sensing, University of Bremen, Germany</a:t>
            </a:r>
          </a:p>
          <a:p>
            <a:pPr>
              <a:spcBef>
                <a:spcPct val="20000"/>
              </a:spcBef>
            </a:pPr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James Gleason </a:t>
            </a:r>
          </a:p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NASA Goddard Space Flight Center, Greenbelt, Maryland, USA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0"/>
            <a:ext cx="8763000" cy="703263"/>
          </a:xfrm>
          <a:noFill/>
        </p:spPr>
        <p:txBody>
          <a:bodyPr/>
          <a:lstStyle/>
          <a:p>
            <a:pPr eaLnBrk="1" hangingPunct="1"/>
            <a:r>
              <a:rPr lang="en-US" sz="2800" b="1" i="1" smtClean="0">
                <a:ea typeface="Arial" pitchFamily="-110" charset="0"/>
                <a:cs typeface="Arial" pitchFamily="-110" charset="0"/>
              </a:rPr>
              <a:t>Evaluating Emissions Using Satellite Observations</a:t>
            </a:r>
          </a:p>
        </p:txBody>
      </p:sp>
      <p:pic>
        <p:nvPicPr>
          <p:cNvPr id="14341" name="Picture 4" descr="NOA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966788"/>
            <a:ext cx="587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5"/>
          <p:cNvGrpSpPr>
            <a:grpSpLocks noChangeAspect="1"/>
          </p:cNvGrpSpPr>
          <p:nvPr/>
        </p:nvGrpSpPr>
        <p:grpSpPr bwMode="auto">
          <a:xfrm>
            <a:off x="8039100" y="703263"/>
            <a:ext cx="914400" cy="263525"/>
            <a:chOff x="2347" y="2688"/>
            <a:chExt cx="1598" cy="460"/>
          </a:xfrm>
        </p:grpSpPr>
        <p:pic>
          <p:nvPicPr>
            <p:cNvPr id="14348" name="Picture 6" descr="CIRES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688"/>
              <a:ext cx="106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7" descr="CU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47" y="2700"/>
              <a:ext cx="449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3" name="Group 8"/>
          <p:cNvGrpSpPr>
            <a:grpSpLocks noChangeAspect="1"/>
          </p:cNvGrpSpPr>
          <p:nvPr/>
        </p:nvGrpSpPr>
        <p:grpSpPr bwMode="auto">
          <a:xfrm>
            <a:off x="8296275" y="1557338"/>
            <a:ext cx="576263" cy="428625"/>
            <a:chOff x="4323" y="2736"/>
            <a:chExt cx="841" cy="672"/>
          </a:xfrm>
        </p:grpSpPr>
        <p:pic>
          <p:nvPicPr>
            <p:cNvPr id="14346" name="Picture 9" descr="iup60cols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2928"/>
              <a:ext cx="4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ubc150cols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3" y="2736"/>
              <a:ext cx="84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1985963" y="6180138"/>
            <a:ext cx="517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ea typeface="Arial" charset="0"/>
                <a:cs typeface="Arial" charset="0"/>
              </a:rPr>
              <a:t>Coordinated US Initiative on Emissions Research</a:t>
            </a:r>
          </a:p>
          <a:p>
            <a:pPr algn="ctr">
              <a:defRPr/>
            </a:pPr>
            <a:r>
              <a:rPr lang="en-US" sz="1600" i="1" dirty="0">
                <a:latin typeface="+mn-lt"/>
                <a:ea typeface="ＭＳ Ｐゴシック" charset="-128"/>
                <a:cs typeface="ＭＳ Ｐゴシック" charset="-128"/>
              </a:rPr>
              <a:t>First Workshop, 4 December 2009, NOAA DSRC, Boulder, CO</a:t>
            </a:r>
          </a:p>
        </p:txBody>
      </p:sp>
      <p:pic>
        <p:nvPicPr>
          <p:cNvPr id="14345" name="Picture 24" descr="NASA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8825" y="1989138"/>
            <a:ext cx="4937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533400"/>
          </a:xfrm>
          <a:noFill/>
        </p:spPr>
        <p:txBody>
          <a:bodyPr/>
          <a:lstStyle/>
          <a:p>
            <a:pPr eaLnBrk="1" hangingPunct="1"/>
            <a:r>
              <a:rPr lang="en-US" sz="2400" b="1">
                <a:ea typeface="Calibri" pitchFamily="-110" charset="0"/>
                <a:cs typeface="Calibri" pitchFamily="-110" charset="0"/>
              </a:rPr>
              <a:t>Satellite - Model NO</a:t>
            </a:r>
            <a:r>
              <a:rPr lang="en-US" sz="2400" b="1" baseline="-25000"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>
                <a:ea typeface="Calibri" pitchFamily="-110" charset="0"/>
                <a:cs typeface="Calibri" pitchFamily="-110" charset="0"/>
              </a:rPr>
              <a:t> Column Comparison: Power Plants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88963" y="4894263"/>
            <a:ext cx="7966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Satellite and model NO</a:t>
            </a:r>
            <a:r>
              <a:rPr lang="en-US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 columns nearly equal over Western US power plants</a:t>
            </a:r>
            <a:endParaRPr lang="en-US">
              <a:solidFill>
                <a:srgbClr val="FF0000"/>
              </a:solidFill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Optimize satellite column retrievals and model parameterizations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Model enables comparison of different satellite retrieval approaches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Consistency for different retrievals: confidence in conclusions about emissions</a:t>
            </a:r>
          </a:p>
        </p:txBody>
      </p:sp>
      <p:pic>
        <p:nvPicPr>
          <p:cNvPr id="32772" name="Picture 16" descr="scatter_pplant_scia_cal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122363"/>
            <a:ext cx="370205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1503363" y="533400"/>
            <a:ext cx="613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Model uses observed emissions (CEMS) for power plants</a:t>
            </a:r>
          </a:p>
        </p:txBody>
      </p:sp>
      <p:pic>
        <p:nvPicPr>
          <p:cNvPr id="32774" name="Picture 14" descr="scatter_pplant_omi_caln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22363"/>
            <a:ext cx="39036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096000" y="64643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J. Geophys. Res.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239000" cy="533400"/>
          </a:xfrm>
          <a:noFill/>
        </p:spPr>
        <p:txBody>
          <a:bodyPr/>
          <a:lstStyle/>
          <a:p>
            <a:pPr eaLnBrk="1" hangingPunct="1"/>
            <a:r>
              <a:rPr lang="en-US" sz="2400" b="1">
                <a:ea typeface="Calibri" pitchFamily="-110" charset="0"/>
                <a:cs typeface="Calibri" pitchFamily="-110" charset="0"/>
              </a:rPr>
              <a:t>NO</a:t>
            </a:r>
            <a:r>
              <a:rPr lang="en-US" sz="2400" b="1" baseline="-25000">
                <a:ea typeface="Calibri" pitchFamily="-110" charset="0"/>
                <a:cs typeface="Calibri" pitchFamily="-110" charset="0"/>
              </a:rPr>
              <a:t>x</a:t>
            </a:r>
            <a:r>
              <a:rPr lang="en-US" sz="2400" b="1">
                <a:ea typeface="Calibri" pitchFamily="-110" charset="0"/>
                <a:cs typeface="Calibri" pitchFamily="-110" charset="0"/>
              </a:rPr>
              <a:t> Emissions from Western US Urban Areas</a:t>
            </a:r>
          </a:p>
        </p:txBody>
      </p:sp>
      <p:pic>
        <p:nvPicPr>
          <p:cNvPr id="34819" name="Picture 3" descr="scia_wrfa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066800"/>
            <a:ext cx="57594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476875" y="2946400"/>
            <a:ext cx="3048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21125" y="3759200"/>
            <a:ext cx="228600" cy="146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200400" y="4079875"/>
            <a:ext cx="533400" cy="365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413250" y="4276725"/>
            <a:ext cx="228600" cy="18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454525" y="2806700"/>
            <a:ext cx="182563" cy="18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828925" y="3302000"/>
            <a:ext cx="209550" cy="18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981325" y="3170238"/>
            <a:ext cx="182563" cy="13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216275" y="3627438"/>
            <a:ext cx="209550" cy="13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273425" y="3868738"/>
            <a:ext cx="228600" cy="13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298825" y="3005138"/>
            <a:ext cx="182563" cy="18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4614863" y="4549775"/>
            <a:ext cx="182562" cy="13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387975" y="4618038"/>
            <a:ext cx="209550" cy="18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305425" y="3949700"/>
            <a:ext cx="209550" cy="18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832225" y="2235200"/>
            <a:ext cx="182563" cy="18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5591175" y="18034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632700" y="1687513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Denver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5502275" y="4038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597775" y="37719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Albuquerque / Santa Fe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5578475" y="47244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108825" y="5791200"/>
            <a:ext cx="693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El Paso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1616075" y="2286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1025525" y="2133600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Boise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701675" y="2438400"/>
            <a:ext cx="925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Salt Lake City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311275" y="3048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77875" y="3048000"/>
            <a:ext cx="55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Reno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1539875" y="26670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476250" y="3429000"/>
            <a:ext cx="1052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Sacramento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>
            <a:off x="1616075" y="32004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463550" y="3708400"/>
            <a:ext cx="1166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San Francisco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H="1">
            <a:off x="1755775" y="37084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082675" y="4013200"/>
            <a:ext cx="67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Fresno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 flipH="1">
            <a:off x="1768475" y="39624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782638" y="4343400"/>
            <a:ext cx="98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Bakersfield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H="1">
            <a:off x="1768475" y="3429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955675" y="4664075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Los Angeles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600075" y="5181600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Las Vegas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H="1">
            <a:off x="1463675" y="4343400"/>
            <a:ext cx="1739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H="1">
            <a:off x="3978275" y="38862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H="1">
            <a:off x="1616075" y="46482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 flipH="1">
            <a:off x="2149475" y="4419600"/>
            <a:ext cx="2286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1311275" y="5638800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Phoenix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 flipH="1">
            <a:off x="2301875" y="4648200"/>
            <a:ext cx="2286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1628775" y="5981700"/>
            <a:ext cx="690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Tucson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6096000" y="1219200"/>
            <a:ext cx="2057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4864" name="Text Box 48"/>
          <p:cNvSpPr txBox="1">
            <a:spLocks noChangeArrowheads="1"/>
          </p:cNvSpPr>
          <p:nvPr/>
        </p:nvSpPr>
        <p:spPr bwMode="auto">
          <a:xfrm>
            <a:off x="1905000" y="609600"/>
            <a:ext cx="6172200" cy="71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  <a:buFont typeface="Wingdings" pitchFamily="-110" charset="2"/>
              <a:buNone/>
            </a:pP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Build on satellite-model comparisons for power plants</a:t>
            </a:r>
          </a:p>
          <a:p>
            <a:pPr>
              <a:spcAft>
                <a:spcPct val="25000"/>
              </a:spcAft>
              <a:buFont typeface="Wingdings" pitchFamily="-110" charset="2"/>
              <a:buChar char="Ø"/>
            </a:pPr>
            <a:r>
              <a:rPr lang="en-US" i="1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Evaluate urban area emission inventories and monitor changes</a:t>
            </a:r>
          </a:p>
        </p:txBody>
      </p:sp>
      <p:pic>
        <p:nvPicPr>
          <p:cNvPr id="34865" name="Picture 49" descr="Los Angeles skyline - cropped &amp; resized - more he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6002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3343275" y="6553200"/>
            <a:ext cx="2176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SCIAMACHY, Summer 2005</a:t>
            </a:r>
          </a:p>
        </p:txBody>
      </p:sp>
      <p:sp>
        <p:nvSpPr>
          <p:cNvPr id="34867" name="TextBox 51"/>
          <p:cNvSpPr txBox="1">
            <a:spLocks noChangeArrowheads="1"/>
          </p:cNvSpPr>
          <p:nvPr/>
        </p:nvSpPr>
        <p:spPr bwMode="auto">
          <a:xfrm>
            <a:off x="6096000" y="64643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J. Geophys. Res.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533400"/>
          </a:xfrm>
          <a:noFill/>
        </p:spPr>
        <p:txBody>
          <a:bodyPr/>
          <a:lstStyle/>
          <a:p>
            <a:pPr eaLnBrk="1" hangingPunct="1"/>
            <a:r>
              <a:rPr lang="en-US" sz="2400" b="1">
                <a:ea typeface="Calibri" pitchFamily="-110" charset="0"/>
                <a:cs typeface="Calibri" pitchFamily="-110" charset="0"/>
              </a:rPr>
              <a:t>Satellite - Model NO</a:t>
            </a:r>
            <a:r>
              <a:rPr lang="en-US" sz="2400" b="1" baseline="-25000"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>
                <a:ea typeface="Calibri" pitchFamily="-110" charset="0"/>
                <a:cs typeface="Calibri" pitchFamily="-110" charset="0"/>
              </a:rPr>
              <a:t> Column Comparison: Urban Areas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701675" y="4826000"/>
            <a:ext cx="774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Large satellite - model 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 column differences over many Western US cities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Urban emissions not well represented by 1999 inventory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Urban model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columns higher than satellite retrievals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Trends in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</a:rPr>
              <a:t>x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emissions since 1999?</a:t>
            </a:r>
          </a:p>
        </p:txBody>
      </p:sp>
      <p:pic>
        <p:nvPicPr>
          <p:cNvPr id="36868" name="Picture 16" descr="scatter_city_scia_cal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1165225"/>
            <a:ext cx="371157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17"/>
          <p:cNvSpPr txBox="1">
            <a:spLocks noChangeArrowheads="1"/>
          </p:cNvSpPr>
          <p:nvPr/>
        </p:nvSpPr>
        <p:spPr bwMode="auto">
          <a:xfrm>
            <a:off x="2540000" y="754063"/>
            <a:ext cx="40640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Note: weekend days are omitted in this analysis </a:t>
            </a:r>
          </a:p>
        </p:txBody>
      </p:sp>
      <p:pic>
        <p:nvPicPr>
          <p:cNvPr id="36870" name="Picture 8" descr="scatter_city_omi_caln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938" y="1165225"/>
            <a:ext cx="39036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0" y="64643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J. Geophys. Res.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938" y="0"/>
            <a:ext cx="8364537" cy="758825"/>
          </a:xfrm>
          <a:noFill/>
        </p:spPr>
        <p:txBody>
          <a:bodyPr/>
          <a:lstStyle/>
          <a:p>
            <a:pPr eaLnBrk="1" hangingPunct="1"/>
            <a:r>
              <a:rPr lang="en-US" sz="2400" b="1" smtClean="0">
                <a:ea typeface="Calibri" pitchFamily="-110" charset="0"/>
                <a:cs typeface="Calibri" pitchFamily="-110" charset="0"/>
              </a:rPr>
              <a:t>Day-of-Week Trends in Urban Satellite NO</a:t>
            </a:r>
            <a:r>
              <a:rPr lang="en-US" sz="2400" b="1" baseline="-25000" smtClean="0"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 smtClean="0">
                <a:ea typeface="Calibri" pitchFamily="-110" charset="0"/>
                <a:cs typeface="Calibri" pitchFamily="-110" charset="0"/>
              </a:rPr>
              <a:t> Columns</a:t>
            </a:r>
          </a:p>
        </p:txBody>
      </p:sp>
      <p:pic>
        <p:nvPicPr>
          <p:cNvPr id="38915" name="Picture 3" descr="weeklycycle_scia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758825"/>
            <a:ext cx="6438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489700" y="758825"/>
            <a:ext cx="2654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Satellites show weekend decline in urban NO</a:t>
            </a:r>
            <a:r>
              <a:rPr lang="en-US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 columns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Reduced traffic, particularly heavy-duty diesel vehicles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Lower mobile source 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emissions on weekends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Consistent with roadside monitoring</a:t>
            </a:r>
          </a:p>
        </p:txBody>
      </p:sp>
      <p:pic>
        <p:nvPicPr>
          <p:cNvPr id="38917" name="Picture 5" descr="busm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963" y="3732213"/>
            <a:ext cx="22383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8938" y="5788025"/>
            <a:ext cx="5257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Day of week changes in satellite NO</a:t>
            </a:r>
            <a:r>
              <a:rPr lang="en-US" sz="1400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 sz="1400">
                <a:latin typeface="Calibri" pitchFamily="-110" charset="0"/>
                <a:ea typeface="Calibri" pitchFamily="-110" charset="0"/>
                <a:cs typeface="Calibri" pitchFamily="-110" charset="0"/>
              </a:rPr>
              <a:t> columns first reported by:</a:t>
            </a:r>
          </a:p>
          <a:p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S. Beirle et al. (2003), Weekly cycle of NO</a:t>
            </a:r>
            <a:r>
              <a:rPr lang="en-US" sz="1200" i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 by GOME measurements: a signature of anthropogenic sources, Atmos. Chem. Phys.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3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2225-2232</a:t>
            </a:r>
            <a:endParaRPr lang="en-US" sz="1400" i="1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8919" name="Text Box 33"/>
          <p:cNvSpPr txBox="1">
            <a:spLocks noChangeArrowheads="1"/>
          </p:cNvSpPr>
          <p:nvPr/>
        </p:nvSpPr>
        <p:spPr bwMode="auto">
          <a:xfrm>
            <a:off x="195263" y="5311775"/>
            <a:ext cx="64897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Model did not include day-of-week variations in NO</a:t>
            </a:r>
            <a:r>
              <a:rPr lang="en-US" i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 emissions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6096000" y="64643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J. Geophys. Res.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lang="en-US" sz="2400" b="1" smtClean="0">
                <a:ea typeface="Calibri" pitchFamily="-110" charset="0"/>
                <a:cs typeface="Calibri" pitchFamily="-110" charset="0"/>
              </a:rPr>
              <a:t>Year-to-Year Trends in Urban Satellite NO</a:t>
            </a:r>
            <a:r>
              <a:rPr lang="en-US" sz="2400" b="1" baseline="-25000" smtClean="0"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 smtClean="0">
                <a:ea typeface="Calibri" pitchFamily="-110" charset="0"/>
                <a:cs typeface="Calibri" pitchFamily="-110" charset="0"/>
              </a:rPr>
              <a:t> Columns</a:t>
            </a:r>
          </a:p>
        </p:txBody>
      </p:sp>
      <p:grpSp>
        <p:nvGrpSpPr>
          <p:cNvPr id="40963" name="Group 15"/>
          <p:cNvGrpSpPr>
            <a:grpSpLocks/>
          </p:cNvGrpSpPr>
          <p:nvPr/>
        </p:nvGrpSpPr>
        <p:grpSpPr bwMode="auto">
          <a:xfrm>
            <a:off x="228600" y="914400"/>
            <a:ext cx="4724400" cy="5791200"/>
            <a:chOff x="228600" y="914400"/>
            <a:chExt cx="4724400" cy="5791200"/>
          </a:xfrm>
        </p:grpSpPr>
        <p:pic>
          <p:nvPicPr>
            <p:cNvPr id="40973" name="Picture 4" descr="Fig16_trendcity_3sat"/>
            <p:cNvPicPr>
              <a:picLocks noChangeAspect="1" noChangeArrowheads="1"/>
            </p:cNvPicPr>
            <p:nvPr/>
          </p:nvPicPr>
          <p:blipFill>
            <a:blip r:embed="rId3"/>
            <a:srcRect b="39360"/>
            <a:stretch>
              <a:fillRect/>
            </a:stretch>
          </p:blipFill>
          <p:spPr bwMode="auto">
            <a:xfrm>
              <a:off x="228600" y="914400"/>
              <a:ext cx="472440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4" name="Rectangle 5"/>
            <p:cNvSpPr>
              <a:spLocks noChangeArrowheads="1"/>
            </p:cNvSpPr>
            <p:nvPr/>
          </p:nvSpPr>
          <p:spPr bwMode="auto">
            <a:xfrm>
              <a:off x="2708626" y="6477000"/>
              <a:ext cx="181465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105400" y="762000"/>
            <a:ext cx="38862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-110" charset="0"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Year-to-year declines in satellite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columns in many Western US cities</a:t>
            </a:r>
          </a:p>
          <a:p>
            <a:pPr>
              <a:buFont typeface="Wingdings" pitchFamily="-110" charset="2"/>
              <a:buChar char="Ø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Coincide with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</a:rPr>
              <a:t>x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declines seen by roadside monitoring (Ban-Weiss et al., 2008; Bishop and Stedman, 2008).</a:t>
            </a:r>
          </a:p>
          <a:p>
            <a:pPr>
              <a:buFont typeface="Wingdings" pitchFamily="-110" charset="2"/>
              <a:buChar char="Ø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Effect of cleaner engines, especially light-duty gasoline vehicles</a:t>
            </a:r>
            <a:endParaRPr lang="en-US">
              <a:latin typeface="Calibri" pitchFamily="-110" charset="0"/>
              <a:ea typeface="Arial" pitchFamily="-110" charset="0"/>
              <a:cs typeface="Arial" pitchFamily="-110" charset="0"/>
            </a:endParaRPr>
          </a:p>
          <a:p>
            <a:pPr>
              <a:lnSpc>
                <a:spcPct val="50000"/>
              </a:lnSpc>
              <a:buFont typeface="Times" pitchFamily="-110" charset="0"/>
              <a:buNone/>
            </a:pPr>
            <a:endParaRPr lang="en-US">
              <a:latin typeface="Calibri" pitchFamily="-110" charset="0"/>
              <a:ea typeface="Arial" pitchFamily="-110" charset="0"/>
              <a:cs typeface="Arial" pitchFamily="-110" charset="0"/>
            </a:endParaRPr>
          </a:p>
          <a:p>
            <a:pPr>
              <a:buFont typeface="Times" pitchFamily="-110" charset="0"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Declining trends in aerosols are not included in retrievals</a:t>
            </a:r>
          </a:p>
          <a:p>
            <a:pPr>
              <a:buFont typeface="Wingdings" pitchFamily="-110" charset="2"/>
              <a:buChar char="Ø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Declines in satellite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column might be underestimated 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508125" y="652463"/>
            <a:ext cx="262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alibri" pitchFamily="-110" charset="0"/>
                <a:ea typeface="Calibri" pitchFamily="-110" charset="0"/>
                <a:cs typeface="Calibri" pitchFamily="-110" charset="0"/>
              </a:rPr>
              <a:t>Left axis: NO</a:t>
            </a:r>
            <a:r>
              <a:rPr lang="en-US" sz="1100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 sz="1100">
                <a:latin typeface="Calibri" pitchFamily="-110" charset="0"/>
                <a:ea typeface="Calibri" pitchFamily="-110" charset="0"/>
                <a:cs typeface="Calibri" pitchFamily="-110" charset="0"/>
              </a:rPr>
              <a:t> columns averaged over box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457200" y="20574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-2.53%/yr 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(SCIA)</a:t>
            </a: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2819400" y="18288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-8.13%/yr (SCIA)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-6.38%/yr (UB OMI)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-7.23%/yr (NASA OMI)</a:t>
            </a: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457200" y="3717925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-6.46%/yr (SCIA)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-6.86%/yr (UB OMI)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-8.31%/yr (NASA OMI)</a:t>
            </a: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2819400" y="4098925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-4.32%/yr (SCIA)</a:t>
            </a: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57200" y="59436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-2.54%/yr (SCIA)</a:t>
            </a:r>
          </a:p>
        </p:txBody>
      </p:sp>
      <p:sp>
        <p:nvSpPr>
          <p:cNvPr id="40971" name="Text Box 15"/>
          <p:cNvSpPr txBox="1">
            <a:spLocks noChangeArrowheads="1"/>
          </p:cNvSpPr>
          <p:nvPr/>
        </p:nvSpPr>
        <p:spPr bwMode="auto">
          <a:xfrm>
            <a:off x="3505200" y="47244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-4.73%/yr (SCIA)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-6.57%/yr (UB OMI)</a:t>
            </a:r>
          </a:p>
          <a:p>
            <a:r>
              <a:rPr lang="en-US" sz="12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-6.35%/yr (NASA OMI)</a:t>
            </a:r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6096000" y="64643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J. Geophys. Res.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525"/>
            <a:ext cx="38862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6775"/>
            <a:ext cx="38862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296988" y="1014413"/>
            <a:ext cx="1878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-110" charset="0"/>
                <a:ea typeface="Calibri" pitchFamily="-110" charset="0"/>
                <a:cs typeface="Calibri" pitchFamily="-110" charset="0"/>
              </a:rPr>
              <a:t>WRF-Chem:NEI99 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pic>
        <p:nvPicPr>
          <p:cNvPr id="4301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2125" y="1890713"/>
            <a:ext cx="479742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700588" y="966788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Calibri" pitchFamily="-110" charset="0"/>
                <a:ea typeface="Calibri" pitchFamily="-110" charset="0"/>
                <a:cs typeface="Calibri" pitchFamily="-110" charset="0"/>
              </a:rPr>
              <a:t>Modeled NO2 Column Difference (%) = (NEI05 - NEI99) / NEI99</a:t>
            </a:r>
          </a:p>
          <a:p>
            <a:pPr algn="ctr"/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Max = 92 (%) / Min = -78(%)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1300163" y="3808413"/>
            <a:ext cx="187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-110" charset="0"/>
                <a:ea typeface="Calibri" pitchFamily="-110" charset="0"/>
                <a:cs typeface="Calibri" pitchFamily="-110" charset="0"/>
              </a:rPr>
              <a:t>WRF-Chem:NEI05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43016" name="Rectangle 2"/>
          <p:cNvSpPr txBox="1">
            <a:spLocks noChangeArrowheads="1"/>
          </p:cNvSpPr>
          <p:nvPr/>
        </p:nvSpPr>
        <p:spPr bwMode="auto">
          <a:xfrm>
            <a:off x="138113" y="76200"/>
            <a:ext cx="88677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>
                <a:latin typeface="Calibri" pitchFamily="-110" charset="0"/>
                <a:ea typeface="Calibri" pitchFamily="-110" charset="0"/>
                <a:cs typeface="Calibri" pitchFamily="-110" charset="0"/>
              </a:rPr>
              <a:t>Improved Modeled NO</a:t>
            </a:r>
            <a:r>
              <a:rPr lang="en-US" sz="2400" b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>
                <a:latin typeface="Calibri" pitchFamily="-110" charset="0"/>
                <a:ea typeface="Calibri" pitchFamily="-110" charset="0"/>
                <a:cs typeface="Calibri" pitchFamily="-110" charset="0"/>
              </a:rPr>
              <a:t> Columns with Updated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350" y="123825"/>
            <a:ext cx="2000250" cy="409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ea typeface="+mj-ea"/>
                <a:cs typeface="+mj-cs"/>
              </a:rPr>
              <a:t>Conclusions</a:t>
            </a:r>
            <a:endParaRPr lang="en-US" sz="2400" b="1" dirty="0">
              <a:ea typeface="+mj-ea"/>
              <a:cs typeface="+mj-cs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4950" y="785813"/>
            <a:ext cx="867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Combination of satellite instruments and regional model provides useful evaluation of 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emission inventories and trends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Satellites detect impact of 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pollution controls at Eastern US power plants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Large Western US power plant 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emissions help calibrate 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columns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Satellites detect impact of changes in Western US urban 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emissions that are likely due to motor vehicles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403600" y="3028950"/>
            <a:ext cx="233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Research Needs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234950" y="3429000"/>
            <a:ext cx="86741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Satellite retrievals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Impact of aerosols, temperature, land-use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Can satellites detect other types of 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sources?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NO</a:t>
            </a:r>
            <a:r>
              <a:rPr lang="en-US" baseline="-25000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and aerosol vertical profiles/columns from surface and aircraft instruments</a:t>
            </a:r>
            <a:endParaRPr lang="en-US">
              <a:solidFill>
                <a:srgbClr val="000000"/>
              </a:solidFill>
              <a:latin typeface="Calibri" pitchFamily="-110" charset="0"/>
              <a:ea typeface="Arial" pitchFamily="-110" charset="0"/>
              <a:cs typeface="Arial" pitchFamily="-110" charset="0"/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Modeling + other observations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Impact of 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NO</a:t>
            </a:r>
            <a:r>
              <a:rPr lang="en-US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US">
                <a:latin typeface="Calibri" pitchFamily="-110" charset="0"/>
                <a:ea typeface="Batang" charset="-127"/>
                <a:cs typeface="Batang" charset="-127"/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changes on O</a:t>
            </a:r>
            <a:r>
              <a:rPr lang="en-US" baseline="-25000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3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 and PM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Interactions with inventory developers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Understand differences in top-down and bottom-up approaches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</a:rPr>
              <a:t>Understand differences between state and national inventories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5250" y="571500"/>
            <a:ext cx="9048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50000"/>
              </a:lnSpc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x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emissions 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Symbol" pitchFamily="-110" charset="2"/>
              </a:rPr>
              <a:t>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2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columns (summer day 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Symbol" pitchFamily="-110" charset="2"/>
              </a:rPr>
              <a:t> short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x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lifetime)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</a:rPr>
              <a:t>  </a:t>
            </a:r>
          </a:p>
          <a:p>
            <a:pPr marL="342900" indent="-342900">
              <a:lnSpc>
                <a:spcPct val="50000"/>
              </a:lnSpc>
            </a:pPr>
            <a:endParaRPr lang="en-US">
              <a:latin typeface="Calibri" pitchFamily="-110" charset="0"/>
              <a:ea typeface="Arial" pitchFamily="-110" charset="0"/>
              <a:cs typeface="Arial" pitchFamily="-110" charset="0"/>
              <a:sym typeface="Wingdings" pitchFamily="-110" charset="2"/>
            </a:endParaRPr>
          </a:p>
          <a:p>
            <a:pPr marL="342900" indent="-342900">
              <a:buFont typeface="Arial" pitchFamily="-110" charset="0"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Satellite-observations of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columns in combination with chemical-transport models</a:t>
            </a:r>
          </a:p>
          <a:p>
            <a:pPr marL="800100" lvl="1" indent="-342900">
              <a:buFont typeface="Wingdings" pitchFamily="-110" charset="2"/>
              <a:buChar char="Ø"/>
            </a:pP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Understand and improve NO</a:t>
            </a:r>
            <a:r>
              <a:rPr lang="en-US" baseline="-25000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x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emissions (Martin et al., 2003; Beirle et al., 2003; Richter et al., 2005; van der A, 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2006; Kim et al., 2006 &amp; 2009; … )</a:t>
            </a:r>
          </a:p>
          <a:p>
            <a:pPr marL="800100" lvl="1" indent="-342900">
              <a:buFont typeface="Wingdings" pitchFamily="-110" charset="2"/>
              <a:buChar char="Ø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Uncertainties in satellite retrieval and modeling (Boersma et al., 2004; Kim et al. 2009)</a:t>
            </a:r>
          </a:p>
          <a:p>
            <a:pPr marL="342900" indent="-342900">
              <a:buFont typeface="Arial" pitchFamily="-110" charset="0"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US power plant measure their 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NO</a:t>
            </a:r>
            <a:r>
              <a:rPr lang="en-US" baseline="-25000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x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emissions in-stack (CEMS) </a:t>
            </a:r>
          </a:p>
          <a:p>
            <a:pPr marL="800100" lvl="1" indent="-342900">
              <a:buFont typeface="Wingdings" pitchFamily="-110" charset="2"/>
              <a:buChar char="Ø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More accurate modeled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columns</a:t>
            </a:r>
          </a:p>
          <a:p>
            <a:pPr marL="800100" lvl="1" indent="-342900">
              <a:buFont typeface="Wingdings" pitchFamily="-110" charset="2"/>
              <a:buChar char="Ø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Evaluate &amp; calibrate satellite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columns over power plants with regional model</a:t>
            </a:r>
            <a:endParaRPr lang="en-US">
              <a:latin typeface="Calibri" pitchFamily="-110" charset="0"/>
              <a:ea typeface="Arial" pitchFamily="-110" charset="0"/>
              <a:cs typeface="Arial" pitchFamily="-110" charset="0"/>
              <a:sym typeface="Symbol" pitchFamily="-110" charset="2"/>
            </a:endParaRPr>
          </a:p>
          <a:p>
            <a:pPr marL="342900" indent="-342900">
              <a:buFont typeface="Arial" pitchFamily="-110" charset="0"/>
              <a:buChar char="•"/>
            </a:pP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Symbol" pitchFamily="-110" charset="2"/>
              </a:rPr>
              <a:t>Satellite-retrieved NO</a:t>
            </a:r>
            <a:r>
              <a:rPr lang="en-US" baseline="-25000">
                <a:latin typeface="Calibri" pitchFamily="-110" charset="0"/>
                <a:ea typeface="Arial" pitchFamily="-110" charset="0"/>
                <a:cs typeface="Arial" pitchFamily="-110" charset="0"/>
                <a:sym typeface="Symbol" pitchFamily="-110" charset="2"/>
              </a:rPr>
              <a:t>2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Symbol" pitchFamily="-110" charset="2"/>
              </a:rPr>
              <a:t> columns used to evaluate inventories for other 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NO</a:t>
            </a:r>
            <a:r>
              <a:rPr lang="en-US" baseline="-25000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x</a:t>
            </a:r>
            <a:r>
              <a:rPr lang="en-US">
                <a:solidFill>
                  <a:srgbClr val="000000"/>
                </a:solidFill>
                <a:latin typeface="Calibri" pitchFamily="-110" charset="0"/>
                <a:ea typeface="Arial" pitchFamily="-110" charset="0"/>
                <a:cs typeface="Arial" pitchFamily="-110" charset="0"/>
                <a:sym typeface="Wingdings" pitchFamily="-110" charset="2"/>
              </a:rPr>
              <a:t> </a:t>
            </a:r>
            <a:r>
              <a:rPr lang="en-US">
                <a:latin typeface="Calibri" pitchFamily="-110" charset="0"/>
                <a:ea typeface="Arial" pitchFamily="-110" charset="0"/>
                <a:cs typeface="Arial" pitchFamily="-110" charset="0"/>
                <a:sym typeface="Symbol" pitchFamily="-110" charset="2"/>
              </a:rPr>
              <a:t>sources</a:t>
            </a:r>
            <a:endParaRPr lang="en-US" b="1">
              <a:solidFill>
                <a:srgbClr val="094C07"/>
              </a:solidFill>
              <a:latin typeface="Calibri" pitchFamily="-110" charset="0"/>
              <a:ea typeface="Arial" pitchFamily="-110" charset="0"/>
              <a:cs typeface="Arial" pitchFamily="-110" charset="0"/>
              <a:sym typeface="Symbol" pitchFamily="-110" charset="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8100"/>
            <a:ext cx="8077200" cy="533400"/>
          </a:xfrm>
          <a:noFill/>
        </p:spPr>
        <p:txBody>
          <a:bodyPr/>
          <a:lstStyle/>
          <a:p>
            <a:r>
              <a:rPr lang="en-US" sz="2400" b="1" smtClean="0">
                <a:ea typeface="Calibri" pitchFamily="-110" charset="0"/>
                <a:cs typeface="Calibri" pitchFamily="-110" charset="0"/>
              </a:rPr>
              <a:t>Top-Down Emissions Assessment by Satellites</a:t>
            </a:r>
          </a:p>
        </p:txBody>
      </p:sp>
      <p:pic>
        <p:nvPicPr>
          <p:cNvPr id="16388" name="Picture 10" descr="Fig1_sep2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300" y="3286125"/>
            <a:ext cx="56134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924800" cy="615950"/>
          </a:xfrm>
          <a:noFill/>
        </p:spPr>
        <p:txBody>
          <a:bodyPr/>
          <a:lstStyle/>
          <a:p>
            <a:r>
              <a:rPr lang="en-US" sz="2400" b="1" smtClean="0">
                <a:ea typeface="Calibri" pitchFamily="-110" charset="0"/>
                <a:cs typeface="Calibri" pitchFamily="-110" charset="0"/>
              </a:rPr>
              <a:t>Satellite NO</a:t>
            </a:r>
            <a:r>
              <a:rPr lang="en-US" sz="2400" b="1" baseline="-25000" smtClean="0"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 smtClean="0">
                <a:ea typeface="Calibri" pitchFamily="-110" charset="0"/>
                <a:cs typeface="Calibri" pitchFamily="-110" charset="0"/>
              </a:rPr>
              <a:t> Column Retrievals</a:t>
            </a:r>
          </a:p>
        </p:txBody>
      </p:sp>
      <p:sp>
        <p:nvSpPr>
          <p:cNvPr id="20483" name="Text Box 41"/>
          <p:cNvSpPr txBox="1">
            <a:spLocks noChangeArrowheads="1"/>
          </p:cNvSpPr>
          <p:nvPr/>
        </p:nvSpPr>
        <p:spPr bwMode="auto">
          <a:xfrm>
            <a:off x="114300" y="4008438"/>
            <a:ext cx="4457700" cy="175418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350" indent="7938">
              <a:defRPr/>
            </a:pPr>
            <a:r>
              <a:rPr lang="en-US" b="1" dirty="0">
                <a:latin typeface="Calibri"/>
                <a:ea typeface="Calibri" charset="0"/>
                <a:cs typeface="Calibri"/>
              </a:rPr>
              <a:t>NO</a:t>
            </a:r>
            <a:r>
              <a:rPr lang="en-US" b="1" baseline="-25000" dirty="0">
                <a:latin typeface="Calibri"/>
                <a:ea typeface="Calibri" charset="0"/>
                <a:cs typeface="Calibri"/>
              </a:rPr>
              <a:t>2</a:t>
            </a:r>
            <a:r>
              <a:rPr lang="en-US" b="1" dirty="0">
                <a:latin typeface="Calibri"/>
                <a:ea typeface="Calibri" charset="0"/>
                <a:cs typeface="Calibri"/>
              </a:rPr>
              <a:t> Column Retrieval Process</a:t>
            </a:r>
          </a:p>
          <a:p>
            <a:pPr marL="225425" indent="-225425">
              <a:buFont typeface="Arial" charset="0"/>
              <a:buAutoNum type="arabicPeriod"/>
              <a:defRPr/>
            </a:pPr>
            <a:r>
              <a:rPr lang="en-US" dirty="0">
                <a:latin typeface="Calibri"/>
                <a:ea typeface="Calibri" charset="0"/>
                <a:cs typeface="Calibri"/>
              </a:rPr>
              <a:t>Spectral fittings to get NO</a:t>
            </a:r>
            <a:r>
              <a:rPr lang="en-US" baseline="-25000" dirty="0">
                <a:latin typeface="Calibri"/>
                <a:ea typeface="Calibri" charset="0"/>
                <a:cs typeface="Calibri"/>
              </a:rPr>
              <a:t>2</a:t>
            </a:r>
            <a:r>
              <a:rPr lang="en-US" dirty="0">
                <a:latin typeface="Calibri"/>
                <a:ea typeface="Calibri" charset="0"/>
                <a:cs typeface="Calibri"/>
              </a:rPr>
              <a:t> slant column (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 charset="0"/>
                <a:cs typeface="Calibri"/>
              </a:rPr>
              <a:t>S</a:t>
            </a:r>
            <a:r>
              <a:rPr lang="en-US" dirty="0">
                <a:latin typeface="Calibri"/>
                <a:ea typeface="Calibri" charset="0"/>
                <a:cs typeface="Calibri"/>
              </a:rPr>
              <a:t>)</a:t>
            </a:r>
          </a:p>
          <a:p>
            <a:pPr marL="225425" indent="-225425">
              <a:buFont typeface="Arial" charset="0"/>
              <a:buAutoNum type="arabicPeriod"/>
              <a:defRPr/>
            </a:pPr>
            <a:r>
              <a:rPr lang="en-US" dirty="0">
                <a:latin typeface="Calibri"/>
                <a:ea typeface="Calibri" charset="0"/>
                <a:cs typeface="Calibri"/>
              </a:rPr>
              <a:t>Subtraction of stratospheric NO</a:t>
            </a:r>
            <a:r>
              <a:rPr lang="en-US" baseline="-25000" dirty="0">
                <a:latin typeface="Calibri"/>
                <a:ea typeface="Calibri" charset="0"/>
                <a:cs typeface="Calibri"/>
              </a:rPr>
              <a:t>2</a:t>
            </a:r>
            <a:r>
              <a:rPr lang="en-US" dirty="0">
                <a:latin typeface="Calibri"/>
                <a:ea typeface="Calibri" charset="0"/>
                <a:cs typeface="Calibri"/>
              </a:rPr>
              <a:t> column</a:t>
            </a:r>
          </a:p>
          <a:p>
            <a:pPr marL="225425" indent="-225425">
              <a:buFont typeface="Arial" charset="0"/>
              <a:buAutoNum type="arabicPeriod"/>
              <a:defRPr/>
            </a:pPr>
            <a:r>
              <a:rPr lang="en-US" dirty="0">
                <a:latin typeface="Calibri"/>
                <a:ea typeface="Calibri" charset="0"/>
                <a:cs typeface="Calibri"/>
              </a:rPr>
              <a:t>Calculation and application of air mass factor (</a:t>
            </a:r>
            <a:r>
              <a:rPr lang="en-US" dirty="0">
                <a:solidFill>
                  <a:srgbClr val="3366FF"/>
                </a:solidFill>
                <a:latin typeface="Calibri"/>
                <a:ea typeface="Calibri" charset="0"/>
                <a:cs typeface="Calibri"/>
              </a:rPr>
              <a:t>AMF</a:t>
            </a:r>
            <a:r>
              <a:rPr lang="en-US" dirty="0">
                <a:latin typeface="Calibri"/>
                <a:ea typeface="Calibri" charset="0"/>
                <a:cs typeface="Calibri"/>
              </a:rPr>
              <a:t>) to get NO</a:t>
            </a:r>
            <a:r>
              <a:rPr lang="en-US" baseline="-25000" dirty="0">
                <a:latin typeface="Calibri"/>
                <a:ea typeface="Calibri" charset="0"/>
                <a:cs typeface="Calibri"/>
              </a:rPr>
              <a:t>2</a:t>
            </a:r>
            <a:r>
              <a:rPr lang="en-US" dirty="0">
                <a:latin typeface="Calibri"/>
                <a:ea typeface="Calibri" charset="0"/>
                <a:cs typeface="Calibri"/>
              </a:rPr>
              <a:t> vertical column (</a:t>
            </a:r>
            <a:r>
              <a:rPr lang="en-US" dirty="0">
                <a:solidFill>
                  <a:srgbClr val="008000"/>
                </a:solidFill>
                <a:latin typeface="Calibri"/>
                <a:ea typeface="Calibri" charset="0"/>
                <a:cs typeface="Calibri"/>
              </a:rPr>
              <a:t>V</a:t>
            </a:r>
            <a:r>
              <a:rPr lang="en-US" dirty="0">
                <a:latin typeface="Calibri"/>
                <a:ea typeface="Calibri" charset="0"/>
                <a:cs typeface="Calibri"/>
              </a:rPr>
              <a:t>) </a:t>
            </a:r>
            <a:r>
              <a:rPr lang="en-US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dirty="0">
                <a:latin typeface="Calibri"/>
                <a:ea typeface="Calibri" charset="0"/>
                <a:cs typeface="Calibri"/>
              </a:rPr>
              <a:t> </a:t>
            </a:r>
            <a:r>
              <a:rPr lang="en-US" dirty="0">
                <a:solidFill>
                  <a:srgbClr val="008000"/>
                </a:solidFill>
                <a:latin typeface="Calibri"/>
                <a:ea typeface="Calibri" charset="0"/>
                <a:cs typeface="Calibri"/>
              </a:rPr>
              <a:t>V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 charset="0"/>
                <a:cs typeface="Calibri"/>
              </a:rPr>
              <a:t> </a:t>
            </a:r>
            <a:r>
              <a:rPr lang="en-US" dirty="0">
                <a:latin typeface="Calibri"/>
                <a:ea typeface="Calibri" charset="0"/>
                <a:cs typeface="Calibri"/>
              </a:rPr>
              <a:t>=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 charset="0"/>
                <a:cs typeface="Calibri"/>
              </a:rPr>
              <a:t> S </a:t>
            </a:r>
            <a:r>
              <a:rPr lang="en-US" dirty="0">
                <a:latin typeface="Calibri"/>
                <a:ea typeface="Calibri" charset="0"/>
                <a:cs typeface="Calibri"/>
              </a:rPr>
              <a:t>/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 charset="0"/>
                <a:cs typeface="Calibri"/>
              </a:rPr>
              <a:t> </a:t>
            </a:r>
            <a:r>
              <a:rPr lang="en-US" dirty="0">
                <a:solidFill>
                  <a:srgbClr val="3366FF"/>
                </a:solidFill>
                <a:latin typeface="Calibri"/>
                <a:ea typeface="Calibri" charset="0"/>
                <a:cs typeface="Calibri"/>
              </a:rPr>
              <a:t>AMF</a:t>
            </a:r>
          </a:p>
        </p:txBody>
      </p:sp>
      <p:sp>
        <p:nvSpPr>
          <p:cNvPr id="18436" name="Text Box 42"/>
          <p:cNvSpPr txBox="1">
            <a:spLocks noChangeArrowheads="1"/>
          </p:cNvSpPr>
          <p:nvPr/>
        </p:nvSpPr>
        <p:spPr bwMode="auto">
          <a:xfrm>
            <a:off x="4837113" y="4008438"/>
            <a:ext cx="4262437" cy="2586037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AMF calculation:</a:t>
            </a:r>
          </a:p>
          <a:p>
            <a:pPr>
              <a:buFont typeface="Arial" pitchFamily="-110" charset="0"/>
              <a:buChar char="•"/>
            </a:pPr>
            <a:r>
              <a:rPr lang="en-US" i="1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A priori</a:t>
            </a: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NO</a:t>
            </a:r>
            <a:r>
              <a:rPr lang="en-US" baseline="-25000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profile: chemical-transport models</a:t>
            </a:r>
          </a:p>
          <a:p>
            <a:pPr>
              <a:buFont typeface="Arial" pitchFamily="-110" charset="0"/>
              <a:buChar char="•"/>
            </a:pPr>
            <a:r>
              <a:rPr lang="en-US" i="1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A priori</a:t>
            </a: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aerosol profile</a:t>
            </a:r>
          </a:p>
          <a:p>
            <a:pPr>
              <a:buFont typeface="Arial" pitchFamily="-110" charset="0"/>
              <a:buChar char="•"/>
            </a:pP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Aerosol optical depth</a:t>
            </a:r>
          </a:p>
          <a:p>
            <a:pPr>
              <a:buFont typeface="Arial" pitchFamily="-110" charset="0"/>
              <a:buChar char="•"/>
            </a:pP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Terrain height </a:t>
            </a:r>
          </a:p>
          <a:p>
            <a:pPr>
              <a:buFont typeface="Arial" pitchFamily="-110" charset="0"/>
              <a:buChar char="•"/>
            </a:pP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Surface albedo</a:t>
            </a:r>
          </a:p>
          <a:p>
            <a:pPr>
              <a:buFont typeface="Arial" pitchFamily="-110" charset="0"/>
              <a:buChar char="•"/>
            </a:pP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Temperature &amp; Pressure</a:t>
            </a:r>
          </a:p>
          <a:p>
            <a:pPr>
              <a:buFont typeface="Arial" pitchFamily="-110" charset="0"/>
              <a:buChar char="•"/>
            </a:pPr>
            <a:r>
              <a:rPr lang="en-US">
                <a:solidFill>
                  <a:srgbClr val="3366FF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Radiative transfer equation: LOWTRAN, etc</a:t>
            </a:r>
          </a:p>
        </p:txBody>
      </p:sp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2106613" y="804863"/>
          <a:ext cx="6776875" cy="2996947"/>
        </p:xfrm>
        <a:graphic>
          <a:graphicData uri="http://schemas.openxmlformats.org/drawingml/2006/table">
            <a:tbl>
              <a:tblPr/>
              <a:tblGrid>
                <a:gridCol w="1570863"/>
                <a:gridCol w="1683438"/>
                <a:gridCol w="1065138"/>
                <a:gridCol w="1148272"/>
                <a:gridCol w="1309164"/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Satellite Instrument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Overpass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Global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Pixel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GOME (ERS-2)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1995/4-2003/6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10:30 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340 x 40 km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SCIAMACHY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(ENVISAT)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2002/3-present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10:00 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60 x 30 km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(AURA)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2004/7-present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13:30 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27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13 km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(nominal)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GOME-2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(METOP)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2007/3-present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09:30 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40 km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475" name="Group 4"/>
          <p:cNvGrpSpPr>
            <a:grpSpLocks noChangeAspect="1"/>
          </p:cNvGrpSpPr>
          <p:nvPr/>
        </p:nvGrpSpPr>
        <p:grpSpPr bwMode="auto">
          <a:xfrm>
            <a:off x="68263" y="1825625"/>
            <a:ext cx="1736725" cy="868363"/>
            <a:chOff x="0" y="2304"/>
            <a:chExt cx="3202" cy="1600"/>
          </a:xfrm>
        </p:grpSpPr>
        <p:pic>
          <p:nvPicPr>
            <p:cNvPr id="18478" name="Picture 5" descr="pt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2" y="2304"/>
              <a:ext cx="1600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9" name="Picture 6" descr="pt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304"/>
              <a:ext cx="1600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76" name="Picture 10" descr="aura_still_1hirdls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3" y="2824163"/>
            <a:ext cx="17367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12" descr="ersgo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615950"/>
            <a:ext cx="16446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71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Calibri"/>
              </a:rPr>
              <a:t>WRF-</a:t>
            </a:r>
            <a:r>
              <a:rPr lang="en-US" sz="2400" b="1" dirty="0" err="1">
                <a:ea typeface="+mj-ea"/>
                <a:cs typeface="Calibri"/>
              </a:rPr>
              <a:t>Chem</a:t>
            </a:r>
            <a:r>
              <a:rPr lang="en-US" sz="2400" b="1" dirty="0">
                <a:ea typeface="+mj-ea"/>
                <a:cs typeface="Calibri"/>
              </a:rPr>
              <a:t> Modeling of NO</a:t>
            </a:r>
            <a:r>
              <a:rPr lang="en-US" sz="2400" b="1" baseline="-25000" dirty="0">
                <a:ea typeface="+mj-ea"/>
                <a:cs typeface="Calibri"/>
              </a:rPr>
              <a:t>2</a:t>
            </a:r>
            <a:r>
              <a:rPr lang="en-US" sz="2400" b="1" dirty="0">
                <a:ea typeface="+mj-ea"/>
                <a:cs typeface="Calibri"/>
              </a:rPr>
              <a:t> Vertical Columns </a:t>
            </a:r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152400" y="647700"/>
            <a:ext cx="5486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0188" indent="-230188">
              <a:buFont typeface="Symbol" pitchFamily="-110" charset="2"/>
              <a:buNone/>
            </a:pPr>
            <a:r>
              <a:rPr lang="en-US" b="1" i="1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W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eather </a:t>
            </a:r>
            <a:r>
              <a:rPr lang="en-US" b="1" i="1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R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esearch and </a:t>
            </a:r>
            <a:r>
              <a:rPr lang="en-US" b="1" i="1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F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orecasting - </a:t>
            </a:r>
            <a:r>
              <a:rPr lang="en-US" b="1" i="1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Chem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istry model</a:t>
            </a:r>
          </a:p>
          <a:p>
            <a:pPr marL="230188" indent="-230188">
              <a:buFont typeface="Symbol" pitchFamily="-110" charset="2"/>
              <a:buChar char="·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  <a:hlinkClick r:id="rId3"/>
              </a:rPr>
              <a:t>www.wrf-model.org/WG11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 marL="230188" indent="-230188">
              <a:buFont typeface="Symbol" pitchFamily="-110" charset="2"/>
              <a:buChar char="·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Simulates atmospheric chemistry online within WRF meteorological model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  <a:sym typeface="Wingdings" pitchFamily="-110" charset="2"/>
            </a:endParaRPr>
          </a:p>
          <a:p>
            <a:pPr marL="230188" indent="-230188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Wingdings" pitchFamily="-110" charset="2"/>
              </a:rPr>
              <a:t>Can choose between various modules for gas and aerosol chemistry, planetary boundary layer dynamics, aerosol and cloud microphysics, radiation, and convection</a:t>
            </a:r>
          </a:p>
          <a:p>
            <a:pPr marL="230188" indent="-230188">
              <a:buFont typeface="Symbol" pitchFamily="-110" charset="2"/>
              <a:buNone/>
            </a:pPr>
            <a:r>
              <a:rPr lang="en-US" b="1" i="1">
                <a:latin typeface="Calibri" pitchFamily="-110" charset="0"/>
                <a:ea typeface="Calibri" pitchFamily="-110" charset="0"/>
                <a:cs typeface="Calibri" pitchFamily="-110" charset="0"/>
                <a:sym typeface="Wingdings" pitchFamily="-110" charset="2"/>
              </a:rPr>
              <a:t>Setup for these case studies</a:t>
            </a:r>
            <a:endParaRPr lang="en-US" b="1">
              <a:latin typeface="Calibri" pitchFamily="-110" charset="0"/>
              <a:ea typeface="Calibri" pitchFamily="-110" charset="0"/>
              <a:cs typeface="Calibri" pitchFamily="-110" charset="0"/>
              <a:sym typeface="Wingdings" pitchFamily="-110" charset="2"/>
            </a:endParaRPr>
          </a:p>
          <a:p>
            <a:pPr marL="230188" indent="-230188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Eastern US</a:t>
            </a:r>
          </a:p>
          <a:p>
            <a:pPr marL="685800" lvl="1" indent="-231775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Summer 2004 simulation period</a:t>
            </a:r>
          </a:p>
          <a:p>
            <a:pPr marL="685800" lvl="1" indent="-231775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27 x 27 km</a:t>
            </a:r>
            <a:r>
              <a:rPr lang="en-US" baseline="30000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2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 horizontal resolution</a:t>
            </a:r>
          </a:p>
          <a:p>
            <a:pPr marL="230188" indent="-230188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Western US</a:t>
            </a:r>
          </a:p>
          <a:p>
            <a:pPr marL="685800" lvl="1" indent="-231775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Summer 2005 simulation period</a:t>
            </a:r>
          </a:p>
          <a:p>
            <a:pPr marL="685800" lvl="1" indent="-231775"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15 x 15 km</a:t>
            </a:r>
            <a:r>
              <a:rPr lang="en-US" baseline="30000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2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 horizontal resolution</a:t>
            </a:r>
          </a:p>
          <a:p>
            <a:pPr marL="230188" indent="-230188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Emissions</a:t>
            </a:r>
          </a:p>
          <a:p>
            <a:pPr marL="685800" lvl="1" indent="-231775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EPA NEI1999 and NEI2005</a:t>
            </a:r>
          </a:p>
          <a:p>
            <a:pPr marL="685800" lvl="1" indent="-231775"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  <a:sym typeface="Symbol" pitchFamily="-110" charset="2"/>
              </a:rPr>
              <a:t>CEMS power plant emissions</a:t>
            </a:r>
          </a:p>
        </p:txBody>
      </p:sp>
      <p:pic>
        <p:nvPicPr>
          <p:cNvPr id="20484" name="Picture 16" descr="64b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914400"/>
            <a:ext cx="2743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1" descr="Fig1c_wrfpert_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581400"/>
            <a:ext cx="35814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2"/>
          <p:cNvSpPr>
            <a:spLocks noChangeArrowheads="1"/>
          </p:cNvSpPr>
          <p:nvPr/>
        </p:nvSpPr>
        <p:spPr bwMode="auto">
          <a:xfrm>
            <a:off x="5791200" y="3124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latin typeface="Calibri" pitchFamily="-110" charset="0"/>
                <a:ea typeface="Batang" charset="-127"/>
                <a:cs typeface="Batang" charset="-127"/>
              </a:rPr>
              <a:t>WRF-Chem Summer 2004 Average NO</a:t>
            </a:r>
            <a:r>
              <a:rPr lang="en-GB" sz="1200" baseline="-25000"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GB" sz="1200">
                <a:latin typeface="Calibri" pitchFamily="-110" charset="0"/>
                <a:ea typeface="Batang" charset="-127"/>
                <a:cs typeface="Batang" charset="-127"/>
              </a:rPr>
              <a:t> Vertical Columns</a:t>
            </a:r>
            <a:endParaRPr lang="en-US" sz="1200">
              <a:latin typeface="Calibri" pitchFamily="-110" charset="0"/>
              <a:ea typeface="Batang" charset="-127"/>
              <a:cs typeface="Batang" charset="-127"/>
            </a:endParaRPr>
          </a:p>
        </p:txBody>
      </p:sp>
      <p:sp>
        <p:nvSpPr>
          <p:cNvPr id="20487" name="Rectangle 23"/>
          <p:cNvSpPr>
            <a:spLocks noChangeArrowheads="1"/>
          </p:cNvSpPr>
          <p:nvPr/>
        </p:nvSpPr>
        <p:spPr bwMode="auto">
          <a:xfrm>
            <a:off x="5791200" y="2320925"/>
            <a:ext cx="2514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latin typeface="Calibri" pitchFamily="-110" charset="0"/>
                <a:ea typeface="Batang" charset="-127"/>
                <a:cs typeface="Batang" charset="-127"/>
              </a:rPr>
              <a:t>NOAA ESRL High Performance Computing System</a:t>
            </a:r>
            <a:endParaRPr lang="en-US" sz="1200">
              <a:latin typeface="Calibri" pitchFamily="-110" charset="0"/>
              <a:ea typeface="Batang" charset="-127"/>
              <a:cs typeface="Batang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cs typeface="Calibri"/>
              </a:rPr>
              <a:t>NO</a:t>
            </a:r>
            <a:r>
              <a:rPr lang="en-US" sz="2400" b="1" baseline="-25000" dirty="0" err="1" smtClean="0">
                <a:cs typeface="Calibri"/>
              </a:rPr>
              <a:t>x</a:t>
            </a:r>
            <a:r>
              <a:rPr lang="en-US" sz="2400" b="1" dirty="0" smtClean="0">
                <a:cs typeface="Calibri"/>
              </a:rPr>
              <a:t> Controls at Eastern US Power Plants </a:t>
            </a:r>
            <a:endParaRPr lang="en-US" sz="2400" b="1" dirty="0">
              <a:ea typeface="+mj-ea"/>
              <a:cs typeface="Calibri"/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3367088"/>
            <a:ext cx="4159250" cy="3381375"/>
            <a:chOff x="96" y="1392"/>
            <a:chExt cx="2620" cy="2130"/>
          </a:xfrm>
        </p:grpSpPr>
        <p:pic>
          <p:nvPicPr>
            <p:cNvPr id="22538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96" y="1392"/>
              <a:ext cx="2620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Text Box 5"/>
            <p:cNvSpPr txBox="1">
              <a:spLocks noChangeArrowheads="1"/>
            </p:cNvSpPr>
            <p:nvPr/>
          </p:nvSpPr>
          <p:spPr bwMode="auto">
            <a:xfrm>
              <a:off x="576" y="2352"/>
              <a:ext cx="12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6666FF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∆(US) = -36%</a:t>
              </a:r>
              <a:endParaRPr lang="en-US" sz="1400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∆(Ohio River)  = -45%</a:t>
              </a:r>
              <a:endParaRPr lang="en-US" sz="1400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pic>
        <p:nvPicPr>
          <p:cNvPr id="2253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572000" y="3367088"/>
            <a:ext cx="4168775" cy="3389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111750" y="5510213"/>
            <a:ext cx="3041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>
                <a:latin typeface="Calibri" pitchFamily="-110" charset="0"/>
                <a:ea typeface="Calibri" pitchFamily="-110" charset="0"/>
                <a:cs typeface="Calibri" pitchFamily="-110" charset="0"/>
              </a:rPr>
              <a:t>EPA Clean Air Markets Division Emissions Query Wizard</a:t>
            </a:r>
          </a:p>
          <a:p>
            <a:r>
              <a:rPr lang="en-US" sz="1000">
                <a:latin typeface="Calibri" pitchFamily="-110" charset="0"/>
                <a:ea typeface="Calibri" pitchFamily="-110" charset="0"/>
                <a:cs typeface="Calibri" pitchFamily="-110" charset="0"/>
              </a:rPr>
              <a:t>http://camddataandmaps.epa.gov/gdm/index.cfm?fuseaction=emissions.wizard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338388" y="2720975"/>
            <a:ext cx="554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10" charset="2"/>
              <a:buChar char="Ø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Substantial 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emission reductions since late 1990’s </a:t>
            </a:r>
          </a:p>
          <a:p>
            <a:pPr>
              <a:buFont typeface="Wingdings" pitchFamily="-110" charset="2"/>
              <a:buChar char="Ø"/>
            </a:pP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Amount of electric power generated has increased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653088" y="790575"/>
            <a:ext cx="3186112" cy="18161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2713" indent="-112713"/>
            <a:r>
              <a:rPr lang="en-US" sz="1600" b="1">
                <a:latin typeface="Calibri" pitchFamily="-110" charset="0"/>
                <a:ea typeface="Calibri" pitchFamily="-110" charset="0"/>
                <a:cs typeface="Calibri" pitchFamily="-110" charset="0"/>
              </a:rPr>
              <a:t>Continuous Emission Monitoring Systems (CEMS)</a:t>
            </a:r>
            <a:endParaRPr lang="en-US" sz="160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 marL="112713" indent="-112713">
              <a:buFont typeface="Times" pitchFamily="-110" charset="0"/>
              <a:buChar char="•"/>
            </a:pPr>
            <a:r>
              <a:rPr lang="en-US" sz="1600" i="1">
                <a:latin typeface="Calibri" pitchFamily="-110" charset="0"/>
                <a:ea typeface="Calibri" pitchFamily="-110" charset="0"/>
                <a:cs typeface="Calibri" pitchFamily="-110" charset="0"/>
              </a:rPr>
              <a:t>Stack measurements of hourly NO</a:t>
            </a:r>
            <a:r>
              <a:rPr lang="en-US" sz="1600" i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 sz="1600" i="1">
                <a:latin typeface="Calibri" pitchFamily="-110" charset="0"/>
                <a:ea typeface="Calibri" pitchFamily="-110" charset="0"/>
                <a:cs typeface="Calibri" pitchFamily="-110" charset="0"/>
              </a:rPr>
              <a:t>, SO</a:t>
            </a:r>
            <a:r>
              <a:rPr lang="en-US" sz="1600" i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 sz="1600" i="1">
                <a:latin typeface="Calibri" pitchFamily="-110" charset="0"/>
                <a:ea typeface="Calibri" pitchFamily="-110" charset="0"/>
                <a:cs typeface="Calibri" pitchFamily="-110" charset="0"/>
              </a:rPr>
              <a:t>, and CO</a:t>
            </a:r>
            <a:r>
              <a:rPr lang="en-US" sz="1600" i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 sz="1600" i="1">
                <a:latin typeface="Calibri" pitchFamily="-110" charset="0"/>
                <a:ea typeface="Calibri" pitchFamily="-110" charset="0"/>
                <a:cs typeface="Calibri" pitchFamily="-110" charset="0"/>
              </a:rPr>
              <a:t> emissions made by utility companies </a:t>
            </a:r>
          </a:p>
          <a:p>
            <a:pPr marL="112713" indent="-112713">
              <a:buFont typeface="Times" pitchFamily="-110" charset="0"/>
              <a:buChar char="•"/>
            </a:pPr>
            <a:r>
              <a:rPr lang="en-US" sz="1600" i="1">
                <a:latin typeface="Calibri" pitchFamily="-110" charset="0"/>
                <a:ea typeface="Calibri" pitchFamily="-110" charset="0"/>
                <a:cs typeface="Calibri" pitchFamily="-110" charset="0"/>
              </a:rPr>
              <a:t>Data for 966 facilities in 1999 and 1427 facilities in 2004</a:t>
            </a:r>
            <a:endParaRPr lang="en-US" sz="1600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104775" y="790575"/>
            <a:ext cx="5276850" cy="1477963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Effects of NO</a:t>
            </a:r>
            <a:r>
              <a:rPr lang="en-US" baseline="-25000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 controls on large point sources in the Eastern US beginning in the late 1990s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National and regional pollution control programs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Focus on coal-burning power plants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Improved burner technology, post-burner scrubbers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508000" y="2720975"/>
            <a:ext cx="22352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-110" charset="0"/>
                <a:ea typeface="Calibri" pitchFamily="-110" charset="0"/>
                <a:cs typeface="Calibri" pitchFamily="-110" charset="0"/>
              </a:rPr>
              <a:t>CEMS data show: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5"/>
          <p:cNvGrpSpPr>
            <a:grpSpLocks noChangeAspect="1"/>
          </p:cNvGrpSpPr>
          <p:nvPr/>
        </p:nvGrpSpPr>
        <p:grpSpPr bwMode="auto">
          <a:xfrm>
            <a:off x="4500563" y="1143000"/>
            <a:ext cx="4643437" cy="3884613"/>
            <a:chOff x="2592" y="432"/>
            <a:chExt cx="3893" cy="3257"/>
          </a:xfrm>
        </p:grpSpPr>
        <p:pic>
          <p:nvPicPr>
            <p:cNvPr id="24593" name="Picture 21" descr="Fig1b_wrfbase_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432"/>
              <a:ext cx="3893" cy="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Rectangle 46"/>
            <p:cNvSpPr>
              <a:spLocks noChangeAspect="1" noChangeArrowheads="1"/>
            </p:cNvSpPr>
            <p:nvPr/>
          </p:nvSpPr>
          <p:spPr bwMode="auto">
            <a:xfrm>
              <a:off x="4128" y="1584"/>
              <a:ext cx="864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24595" name="Rectangle 47"/>
            <p:cNvSpPr>
              <a:spLocks noChangeAspect="1" noChangeArrowheads="1"/>
            </p:cNvSpPr>
            <p:nvPr/>
          </p:nvSpPr>
          <p:spPr bwMode="auto">
            <a:xfrm rot="-480000">
              <a:off x="5184" y="1381"/>
              <a:ext cx="575" cy="3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grpSp>
        <p:nvGrpSpPr>
          <p:cNvPr id="24579" name="Group 48"/>
          <p:cNvGrpSpPr>
            <a:grpSpLocks noChangeAspect="1"/>
          </p:cNvGrpSpPr>
          <p:nvPr/>
        </p:nvGrpSpPr>
        <p:grpSpPr bwMode="auto">
          <a:xfrm>
            <a:off x="0" y="1143000"/>
            <a:ext cx="4597400" cy="3908425"/>
            <a:chOff x="179" y="528"/>
            <a:chExt cx="3864" cy="3286"/>
          </a:xfrm>
        </p:grpSpPr>
        <p:pic>
          <p:nvPicPr>
            <p:cNvPr id="24590" name="Picture 15" descr="ext_grl_scia_su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" y="528"/>
              <a:ext cx="3864" cy="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1" name="Rectangle 39"/>
            <p:cNvSpPr>
              <a:spLocks noChangeAspect="1" noChangeArrowheads="1"/>
            </p:cNvSpPr>
            <p:nvPr/>
          </p:nvSpPr>
          <p:spPr bwMode="auto">
            <a:xfrm>
              <a:off x="1728" y="1680"/>
              <a:ext cx="864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24592" name="Rectangle 40"/>
            <p:cNvSpPr>
              <a:spLocks noChangeAspect="1" noChangeArrowheads="1"/>
            </p:cNvSpPr>
            <p:nvPr/>
          </p:nvSpPr>
          <p:spPr bwMode="auto">
            <a:xfrm rot="-480000">
              <a:off x="2784" y="1477"/>
              <a:ext cx="575" cy="3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1720850" y="533400"/>
            <a:ext cx="5753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>
                <a:latin typeface="Calibri" pitchFamily="-110" charset="0"/>
                <a:ea typeface="Batang" charset="-127"/>
                <a:cs typeface="Batang" charset="-127"/>
              </a:rPr>
              <a:t>Summer 2004 Average NO</a:t>
            </a:r>
            <a:r>
              <a:rPr lang="en-GB" sz="1400" i="1" baseline="-25000"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GB" sz="1400" i="1">
                <a:latin typeface="Calibri" pitchFamily="-110" charset="0"/>
                <a:ea typeface="Batang" charset="-127"/>
                <a:cs typeface="Batang" charset="-127"/>
              </a:rPr>
              <a:t> Vertical Columns</a:t>
            </a:r>
            <a:endParaRPr lang="en-US" sz="1400" i="1">
              <a:latin typeface="Calibri" pitchFamily="-110" charset="0"/>
              <a:ea typeface="Batang" charset="-127"/>
              <a:cs typeface="Batang" charset="-127"/>
            </a:endParaRPr>
          </a:p>
        </p:txBody>
      </p:sp>
      <p:sp>
        <p:nvSpPr>
          <p:cNvPr id="24581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eaLnBrk="1" hangingPunct="1"/>
            <a:r>
              <a:rPr lang="en-US" sz="2400" b="1">
                <a:ea typeface="Calibri" pitchFamily="-110" charset="0"/>
                <a:cs typeface="Calibri" pitchFamily="-110" charset="0"/>
              </a:rPr>
              <a:t>Eastern US Power Plant NO</a:t>
            </a:r>
            <a:r>
              <a:rPr lang="en-US" sz="2400" b="1" baseline="-25000">
                <a:ea typeface="Calibri" pitchFamily="-110" charset="0"/>
                <a:cs typeface="Calibri" pitchFamily="-110" charset="0"/>
              </a:rPr>
              <a:t>x</a:t>
            </a:r>
            <a:r>
              <a:rPr lang="en-US" sz="2400" b="1">
                <a:ea typeface="Calibri" pitchFamily="-110" charset="0"/>
                <a:cs typeface="Calibri" pitchFamily="-110" charset="0"/>
              </a:rPr>
              <a:t> Controls Detected by Satellite</a:t>
            </a:r>
          </a:p>
        </p:txBody>
      </p:sp>
      <p:sp>
        <p:nvSpPr>
          <p:cNvPr id="24582" name="Line 18"/>
          <p:cNvSpPr>
            <a:spLocks noChangeShapeType="1"/>
          </p:cNvSpPr>
          <p:nvPr/>
        </p:nvSpPr>
        <p:spPr bwMode="auto">
          <a:xfrm flipH="1" flipV="1">
            <a:off x="3505200" y="27432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 flipV="1">
            <a:off x="2133600" y="3200400"/>
            <a:ext cx="304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1371600" y="5105400"/>
            <a:ext cx="1249363" cy="2762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>
                <a:latin typeface="Calibri" pitchFamily="-110" charset="0"/>
                <a:ea typeface="Batang" charset="-127"/>
                <a:cs typeface="Batang" charset="-127"/>
              </a:rPr>
              <a:t>Ohio River Valley</a:t>
            </a:r>
            <a:endParaRPr lang="en-US" sz="1200">
              <a:latin typeface="Calibri" pitchFamily="-110" charset="0"/>
              <a:ea typeface="Batang" charset="-127"/>
              <a:cs typeface="Batang" charset="-127"/>
            </a:endParaRP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3200400" y="4038600"/>
            <a:ext cx="137160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>
                <a:latin typeface="Calibri" pitchFamily="-110" charset="0"/>
                <a:ea typeface="Batang" charset="-127"/>
                <a:cs typeface="Batang" charset="-127"/>
              </a:rPr>
              <a:t>Northeast Urban Corridor</a:t>
            </a:r>
            <a:endParaRPr lang="en-US" sz="1200">
              <a:latin typeface="Calibri" pitchFamily="-110" charset="0"/>
              <a:ea typeface="Batang" charset="-127"/>
              <a:cs typeface="Batang" charset="-127"/>
            </a:endParaRP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4876800" y="838200"/>
            <a:ext cx="3810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WRF-Chem, Reference Emissions (NEI 99)</a:t>
            </a: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1536700" y="8382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SCIAMACHY</a:t>
            </a:r>
          </a:p>
        </p:txBody>
      </p:sp>
      <p:sp>
        <p:nvSpPr>
          <p:cNvPr id="24588" name="Text Box 60"/>
          <p:cNvSpPr txBox="1">
            <a:spLocks noChangeArrowheads="1"/>
          </p:cNvSpPr>
          <p:nvPr/>
        </p:nvSpPr>
        <p:spPr bwMode="auto">
          <a:xfrm>
            <a:off x="958850" y="5486400"/>
            <a:ext cx="722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Model reproduces satellite NO</a:t>
            </a:r>
            <a:r>
              <a:rPr lang="en-US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 vertical columns over urban areas</a:t>
            </a:r>
          </a:p>
          <a:p>
            <a:pPr>
              <a:buFontTx/>
              <a:buChar char="•"/>
            </a:pP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Model NO</a:t>
            </a:r>
            <a:r>
              <a:rPr lang="en-US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2</a:t>
            </a:r>
            <a:r>
              <a:rPr lang="en-US">
                <a:latin typeface="Calibri" pitchFamily="-110" charset="0"/>
                <a:ea typeface="Calibri" pitchFamily="-110" charset="0"/>
                <a:cs typeface="Calibri" pitchFamily="-110" charset="0"/>
              </a:rPr>
              <a:t> columns too large over power plants using 1999 emissions</a:t>
            </a:r>
          </a:p>
        </p:txBody>
      </p:sp>
      <p:sp>
        <p:nvSpPr>
          <p:cNvPr id="24589" name="TextBox 19"/>
          <p:cNvSpPr txBox="1">
            <a:spLocks noChangeArrowheads="1"/>
          </p:cNvSpPr>
          <p:nvPr/>
        </p:nvSpPr>
        <p:spPr bwMode="auto">
          <a:xfrm>
            <a:off x="0" y="6464300"/>
            <a:ext cx="2871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Geophys. Res. Lett.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5"/>
          <p:cNvGrpSpPr>
            <a:grpSpLocks noChangeAspect="1"/>
          </p:cNvGrpSpPr>
          <p:nvPr/>
        </p:nvGrpSpPr>
        <p:grpSpPr bwMode="auto">
          <a:xfrm>
            <a:off x="4495800" y="1143000"/>
            <a:ext cx="4597400" cy="3894138"/>
            <a:chOff x="2784" y="528"/>
            <a:chExt cx="3864" cy="3273"/>
          </a:xfrm>
        </p:grpSpPr>
        <p:pic>
          <p:nvPicPr>
            <p:cNvPr id="26637" name="Picture 22" descr="Fig1c_wrfpert_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528"/>
              <a:ext cx="3864" cy="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Rectangle 19"/>
            <p:cNvSpPr>
              <a:spLocks noChangeAspect="1" noChangeArrowheads="1"/>
            </p:cNvSpPr>
            <p:nvPr/>
          </p:nvSpPr>
          <p:spPr bwMode="auto">
            <a:xfrm>
              <a:off x="4320" y="1680"/>
              <a:ext cx="864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26639" name="Rectangle 20"/>
            <p:cNvSpPr>
              <a:spLocks noChangeAspect="1" noChangeArrowheads="1"/>
            </p:cNvSpPr>
            <p:nvPr/>
          </p:nvSpPr>
          <p:spPr bwMode="auto">
            <a:xfrm rot="-480000">
              <a:off x="5376" y="1477"/>
              <a:ext cx="575" cy="3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grpSp>
        <p:nvGrpSpPr>
          <p:cNvPr id="26627" name="Group 6"/>
          <p:cNvGrpSpPr>
            <a:grpSpLocks noChangeAspect="1"/>
          </p:cNvGrpSpPr>
          <p:nvPr/>
        </p:nvGrpSpPr>
        <p:grpSpPr bwMode="auto">
          <a:xfrm>
            <a:off x="0" y="1143000"/>
            <a:ext cx="4597400" cy="3908425"/>
            <a:chOff x="179" y="528"/>
            <a:chExt cx="3864" cy="3286"/>
          </a:xfrm>
        </p:grpSpPr>
        <p:pic>
          <p:nvPicPr>
            <p:cNvPr id="26634" name="Picture 7" descr="ext_grl_scia_su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" y="528"/>
              <a:ext cx="3864" cy="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Rectangle 8"/>
            <p:cNvSpPr>
              <a:spLocks noChangeAspect="1" noChangeArrowheads="1"/>
            </p:cNvSpPr>
            <p:nvPr/>
          </p:nvSpPr>
          <p:spPr bwMode="auto">
            <a:xfrm>
              <a:off x="1728" y="1680"/>
              <a:ext cx="864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26636" name="Rectangle 9"/>
            <p:cNvSpPr>
              <a:spLocks noChangeAspect="1" noChangeArrowheads="1"/>
            </p:cNvSpPr>
            <p:nvPr/>
          </p:nvSpPr>
          <p:spPr bwMode="auto">
            <a:xfrm rot="-480000">
              <a:off x="2784" y="1477"/>
              <a:ext cx="575" cy="3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4724400" y="838200"/>
            <a:ext cx="3962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WRF-Chem, Updated Power Plant Emissions</a:t>
            </a:r>
            <a:endParaRPr lang="en-US" sz="1400"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 typeface="Wingdings" pitchFamily="-110" charset="2"/>
              <a:buChar char="Ø"/>
            </a:pPr>
            <a:r>
              <a:rPr lang="en-US" sz="1000">
                <a:latin typeface="Calibri" pitchFamily="-110" charset="0"/>
                <a:ea typeface="Calibri" pitchFamily="-110" charset="0"/>
                <a:cs typeface="Calibri" pitchFamily="-110" charset="0"/>
              </a:rPr>
              <a:t>Power plants = CEMS 2004 monthly averages</a:t>
            </a:r>
          </a:p>
          <a:p>
            <a:pPr>
              <a:buFont typeface="Wingdings" pitchFamily="-110" charset="2"/>
              <a:buChar char="Ø"/>
            </a:pPr>
            <a:r>
              <a:rPr lang="en-US" sz="1000">
                <a:latin typeface="Calibri" pitchFamily="-110" charset="0"/>
                <a:ea typeface="Calibri" pitchFamily="-110" charset="0"/>
                <a:cs typeface="Calibri" pitchFamily="-110" charset="0"/>
              </a:rPr>
              <a:t>All other sources = NEI 1999</a:t>
            </a:r>
            <a:endParaRPr lang="en-US" sz="1200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26629" name="Text Box 17"/>
          <p:cNvSpPr txBox="1">
            <a:spLocks noChangeArrowheads="1"/>
          </p:cNvSpPr>
          <p:nvPr/>
        </p:nvSpPr>
        <p:spPr bwMode="auto">
          <a:xfrm>
            <a:off x="1536700" y="8382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10" charset="0"/>
                <a:ea typeface="Calibri" pitchFamily="-110" charset="0"/>
                <a:cs typeface="Calibri" pitchFamily="-110" charset="0"/>
              </a:rPr>
              <a:t>SCIAMACHY</a:t>
            </a:r>
          </a:p>
        </p:txBody>
      </p:sp>
      <p:sp>
        <p:nvSpPr>
          <p:cNvPr id="26630" name="Text Box 26"/>
          <p:cNvSpPr txBox="1">
            <a:spLocks noChangeArrowheads="1"/>
          </p:cNvSpPr>
          <p:nvPr/>
        </p:nvSpPr>
        <p:spPr bwMode="auto">
          <a:xfrm>
            <a:off x="1562100" y="525780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10" charset="2"/>
              <a:buChar char="Ø"/>
            </a:pPr>
            <a:r>
              <a:rPr lang="en-GB">
                <a:latin typeface="Calibri" pitchFamily="-110" charset="0"/>
                <a:ea typeface="Batang" charset="-127"/>
                <a:cs typeface="Batang" charset="-127"/>
              </a:rPr>
              <a:t>Model with summer 2004 power plant emissions agrees much better with satellite NO</a:t>
            </a:r>
            <a:r>
              <a:rPr lang="en-GB" baseline="-25000"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GB">
                <a:latin typeface="Calibri" pitchFamily="-110" charset="0"/>
                <a:ea typeface="Batang" charset="-127"/>
                <a:cs typeface="Batang" charset="-127"/>
              </a:rPr>
              <a:t> columns over power plants</a:t>
            </a:r>
            <a:endParaRPr lang="en-GB" i="1">
              <a:solidFill>
                <a:srgbClr val="FF0000"/>
              </a:solidFill>
              <a:latin typeface="Calibri" pitchFamily="-110" charset="0"/>
              <a:ea typeface="Batang" charset="-127"/>
              <a:cs typeface="Batang" charset="-127"/>
            </a:endParaRPr>
          </a:p>
          <a:p>
            <a:pPr>
              <a:buFont typeface="Wingdings" pitchFamily="-110" charset="2"/>
              <a:buChar char="Ø"/>
            </a:pP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Satellite detects changes in Ohio River Valley from recent power plant NO</a:t>
            </a:r>
            <a:r>
              <a:rPr lang="en-GB" i="1" baseline="-25000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 emission controls</a:t>
            </a:r>
            <a:endParaRPr lang="en-US" i="1">
              <a:latin typeface="Calibri" pitchFamily="-110" charset="0"/>
              <a:ea typeface="Batang" charset="-127"/>
              <a:cs typeface="Batang" charset="-127"/>
            </a:endParaRP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1720850" y="533400"/>
            <a:ext cx="5753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i="1">
                <a:latin typeface="Calibri" pitchFamily="-110" charset="0"/>
                <a:ea typeface="Batang" charset="-127"/>
                <a:cs typeface="Batang" charset="-127"/>
              </a:rPr>
              <a:t>Summer 2004 Average NO</a:t>
            </a:r>
            <a:r>
              <a:rPr lang="en-GB" sz="1400" i="1" baseline="-25000"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GB" sz="1400" i="1">
                <a:latin typeface="Calibri" pitchFamily="-110" charset="0"/>
                <a:ea typeface="Batang" charset="-127"/>
                <a:cs typeface="Batang" charset="-127"/>
              </a:rPr>
              <a:t> Vertical Columns</a:t>
            </a:r>
            <a:endParaRPr lang="en-US" sz="1400" i="1">
              <a:latin typeface="Calibri" pitchFamily="-110" charset="0"/>
              <a:ea typeface="Batang" charset="-127"/>
              <a:cs typeface="Batang" charset="-127"/>
            </a:endParaRPr>
          </a:p>
        </p:txBody>
      </p:sp>
      <p:sp>
        <p:nvSpPr>
          <p:cNvPr id="18" name="Rectangle 14"/>
          <p:cNvSpPr txBox="1"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atin typeface="Calibri"/>
                <a:ea typeface="+mj-ea"/>
                <a:cs typeface="Calibri"/>
              </a:rPr>
              <a:t>Eastern US Power Plant </a:t>
            </a:r>
            <a:r>
              <a:rPr lang="en-US" sz="2400" b="1" dirty="0" err="1">
                <a:latin typeface="Calibri"/>
                <a:ea typeface="+mj-ea"/>
                <a:cs typeface="Calibri"/>
              </a:rPr>
              <a:t>NO</a:t>
            </a:r>
            <a:r>
              <a:rPr lang="en-US" sz="2400" b="1" baseline="-25000" dirty="0" err="1">
                <a:latin typeface="Calibri"/>
                <a:ea typeface="+mj-ea"/>
                <a:cs typeface="Calibri"/>
              </a:rPr>
              <a:t>x</a:t>
            </a:r>
            <a:r>
              <a:rPr lang="en-US" sz="2400" b="1" dirty="0">
                <a:latin typeface="Calibri"/>
                <a:ea typeface="+mj-ea"/>
                <a:cs typeface="Calibri"/>
              </a:rPr>
              <a:t> Controls Detected by Satellite</a:t>
            </a:r>
          </a:p>
        </p:txBody>
      </p:sp>
      <p:sp>
        <p:nvSpPr>
          <p:cNvPr id="26633" name="TextBox 18"/>
          <p:cNvSpPr txBox="1">
            <a:spLocks noChangeArrowheads="1"/>
          </p:cNvSpPr>
          <p:nvPr/>
        </p:nvSpPr>
        <p:spPr bwMode="auto">
          <a:xfrm>
            <a:off x="0" y="6464300"/>
            <a:ext cx="2871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Geophys. Res. Lett.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381000"/>
          </a:xfrm>
        </p:spPr>
        <p:txBody>
          <a:bodyPr/>
          <a:lstStyle/>
          <a:p>
            <a:pPr eaLnBrk="1" hangingPunct="1"/>
            <a:r>
              <a:rPr lang="en-US" sz="2400" b="1" smtClean="0">
                <a:ea typeface="Calibri" pitchFamily="-110" charset="0"/>
                <a:cs typeface="Calibri" pitchFamily="-110" charset="0"/>
              </a:rPr>
              <a:t>Trends in Eastern US Satellite NO</a:t>
            </a:r>
            <a:r>
              <a:rPr lang="en-US" sz="2400" b="1" baseline="-25000" smtClean="0">
                <a:ea typeface="Calibri" pitchFamily="-110" charset="0"/>
                <a:cs typeface="Calibri" pitchFamily="-110" charset="0"/>
              </a:rPr>
              <a:t>2</a:t>
            </a:r>
            <a:r>
              <a:rPr lang="en-US" sz="2400" b="1" smtClean="0">
                <a:ea typeface="Calibri" pitchFamily="-110" charset="0"/>
                <a:cs typeface="Calibri" pitchFamily="-110" charset="0"/>
              </a:rPr>
              <a:t> and NO</a:t>
            </a:r>
            <a:r>
              <a:rPr lang="en-US" sz="2400" b="1" baseline="-25000" smtClean="0">
                <a:ea typeface="Calibri" pitchFamily="-110" charset="0"/>
                <a:cs typeface="Calibri" pitchFamily="-110" charset="0"/>
              </a:rPr>
              <a:t>x</a:t>
            </a:r>
            <a:r>
              <a:rPr lang="en-US" sz="2400" b="1" smtClean="0">
                <a:ea typeface="Calibri" pitchFamily="-110" charset="0"/>
                <a:cs typeface="Calibri" pitchFamily="-110" charset="0"/>
              </a:rPr>
              <a:t> Emissions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17600" y="5484813"/>
            <a:ext cx="69088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10000"/>
              </a:spcAft>
              <a:buFont typeface="Times" pitchFamily="-110" charset="0"/>
              <a:buChar char="•"/>
            </a:pPr>
            <a:r>
              <a:rPr lang="en-GB">
                <a:latin typeface="Calibri" pitchFamily="-110" charset="0"/>
                <a:ea typeface="Batang" charset="-127"/>
                <a:cs typeface="Batang" charset="-127"/>
              </a:rPr>
              <a:t>Similar trends in satellite NO</a:t>
            </a:r>
            <a:r>
              <a:rPr lang="en-GB" baseline="-25000"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GB">
                <a:latin typeface="Calibri" pitchFamily="-110" charset="0"/>
                <a:ea typeface="Batang" charset="-127"/>
                <a:cs typeface="Batang" charset="-127"/>
              </a:rPr>
              <a:t> columns and NO</a:t>
            </a:r>
            <a:r>
              <a:rPr lang="en-GB" baseline="-25000"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GB">
                <a:latin typeface="Calibri" pitchFamily="-110" charset="0"/>
                <a:ea typeface="Batang" charset="-127"/>
                <a:cs typeface="Batang" charset="-127"/>
              </a:rPr>
              <a:t> emissions</a:t>
            </a:r>
          </a:p>
          <a:p>
            <a:pPr>
              <a:spcAft>
                <a:spcPct val="10000"/>
              </a:spcAft>
              <a:buFont typeface="Wingdings" pitchFamily="-110" charset="2"/>
              <a:buChar char="Ø"/>
            </a:pP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Power plant NO</a:t>
            </a:r>
            <a:r>
              <a:rPr lang="en-GB" i="1" baseline="-25000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 controls have decreased NO</a:t>
            </a:r>
            <a:r>
              <a:rPr lang="en-GB" i="1" baseline="-25000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2</a:t>
            </a: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 columns</a:t>
            </a:r>
          </a:p>
          <a:p>
            <a:pPr>
              <a:spcAft>
                <a:spcPct val="10000"/>
              </a:spcAft>
              <a:buFont typeface="Wingdings" pitchFamily="-110" charset="2"/>
              <a:buChar char="Ø"/>
            </a:pP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Mobile NO</a:t>
            </a:r>
            <a:r>
              <a:rPr lang="en-GB" i="1" baseline="-25000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x</a:t>
            </a:r>
            <a:r>
              <a:rPr lang="en-GB" i="1">
                <a:solidFill>
                  <a:srgbClr val="FF0000"/>
                </a:solidFill>
                <a:latin typeface="Calibri" pitchFamily="-110" charset="0"/>
                <a:ea typeface="Batang" charset="-127"/>
                <a:cs typeface="Batang" charset="-127"/>
              </a:rPr>
              <a:t> emission changes smaller than those from power plants</a:t>
            </a:r>
            <a:endParaRPr lang="en-US" i="1">
              <a:latin typeface="Calibri" pitchFamily="-110" charset="0"/>
              <a:ea typeface="Batang" charset="-127"/>
              <a:cs typeface="Batang" charset="-127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869950" y="838200"/>
            <a:ext cx="7404100" cy="4494213"/>
            <a:chOff x="548" y="912"/>
            <a:chExt cx="4664" cy="2831"/>
          </a:xfrm>
        </p:grpSpPr>
        <p:pic>
          <p:nvPicPr>
            <p:cNvPr id="28678" name="Picture 5" descr="rename_gomesciaemiss9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" y="912"/>
              <a:ext cx="4664" cy="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Line 6"/>
            <p:cNvSpPr>
              <a:spLocks noChangeAspect="1" noChangeShapeType="1"/>
            </p:cNvSpPr>
            <p:nvPr/>
          </p:nvSpPr>
          <p:spPr bwMode="auto">
            <a:xfrm rot="7534195" flipH="1">
              <a:off x="976" y="1241"/>
              <a:ext cx="360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0" name="Text Box 7"/>
            <p:cNvSpPr txBox="1">
              <a:spLocks noChangeAspect="1" noChangeArrowheads="1"/>
            </p:cNvSpPr>
            <p:nvPr/>
          </p:nvSpPr>
          <p:spPr bwMode="auto">
            <a:xfrm>
              <a:off x="1076" y="1824"/>
              <a:ext cx="13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Ohio River Valley 1997</a:t>
              </a:r>
            </a:p>
            <a:p>
              <a:r>
                <a:rPr lang="en-GB" sz="12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E(NO</a:t>
              </a:r>
              <a:r>
                <a:rPr lang="en-GB" sz="1200" baseline="-250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x</a:t>
              </a:r>
              <a:r>
                <a:rPr lang="en-GB" sz="12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) ~ 50% power plant</a:t>
              </a:r>
              <a:r>
                <a:rPr lang="en-GB">
                  <a:latin typeface="Calibri" pitchFamily="-110" charset="0"/>
                  <a:ea typeface="Batang" charset="-127"/>
                  <a:cs typeface="Batang" charset="-127"/>
                </a:rPr>
                <a:t> </a:t>
              </a:r>
              <a:endParaRPr lang="en-US">
                <a:latin typeface="Calibri" pitchFamily="-110" charset="0"/>
                <a:ea typeface="Batang" charset="-127"/>
                <a:cs typeface="Batang" charset="-127"/>
              </a:endParaRPr>
            </a:p>
          </p:txBody>
        </p:sp>
        <p:sp>
          <p:nvSpPr>
            <p:cNvPr id="28681" name="Line 8"/>
            <p:cNvSpPr>
              <a:spLocks noChangeAspect="1" noChangeShapeType="1"/>
            </p:cNvSpPr>
            <p:nvPr/>
          </p:nvSpPr>
          <p:spPr bwMode="auto">
            <a:xfrm flipH="1">
              <a:off x="4340" y="1440"/>
              <a:ext cx="114" cy="25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2" name="Text Box 9"/>
            <p:cNvSpPr txBox="1">
              <a:spLocks noChangeAspect="1" noChangeArrowheads="1"/>
            </p:cNvSpPr>
            <p:nvPr/>
          </p:nvSpPr>
          <p:spPr bwMode="auto">
            <a:xfrm>
              <a:off x="3699" y="1056"/>
              <a:ext cx="134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solidFill>
                    <a:srgbClr val="0000FF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Northeast Urban Corridor</a:t>
              </a:r>
            </a:p>
            <a:p>
              <a:r>
                <a:rPr lang="en-GB" sz="1200">
                  <a:solidFill>
                    <a:srgbClr val="0000FF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1997 - 2005</a:t>
              </a:r>
            </a:p>
            <a:p>
              <a:r>
                <a:rPr lang="en-GB" sz="1200">
                  <a:solidFill>
                    <a:srgbClr val="0000FF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E(NO</a:t>
              </a:r>
              <a:r>
                <a:rPr lang="en-GB" sz="1200" baseline="-25000">
                  <a:solidFill>
                    <a:srgbClr val="0000FF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x</a:t>
              </a:r>
              <a:r>
                <a:rPr lang="en-GB" sz="1200">
                  <a:solidFill>
                    <a:srgbClr val="0000FF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) &lt; 20% power plant</a:t>
              </a:r>
              <a:r>
                <a:rPr lang="en-GB">
                  <a:solidFill>
                    <a:srgbClr val="0000FF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 </a:t>
              </a:r>
              <a:endParaRPr lang="en-US">
                <a:solidFill>
                  <a:srgbClr val="0000FF"/>
                </a:solidFill>
                <a:latin typeface="Calibri" pitchFamily="-110" charset="0"/>
                <a:ea typeface="Batang" charset="-127"/>
                <a:cs typeface="Batang" charset="-127"/>
              </a:endParaRPr>
            </a:p>
          </p:txBody>
        </p:sp>
        <p:sp>
          <p:nvSpPr>
            <p:cNvPr id="28683" name="Text Box 10"/>
            <p:cNvSpPr txBox="1">
              <a:spLocks noChangeAspect="1" noChangeArrowheads="1"/>
            </p:cNvSpPr>
            <p:nvPr/>
          </p:nvSpPr>
          <p:spPr bwMode="auto">
            <a:xfrm>
              <a:off x="3428" y="3024"/>
              <a:ext cx="131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Ohio River Valley 2005</a:t>
              </a:r>
            </a:p>
            <a:p>
              <a:r>
                <a:rPr lang="en-GB" sz="12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E(NO</a:t>
              </a:r>
              <a:r>
                <a:rPr lang="en-GB" sz="1200" baseline="-250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x</a:t>
              </a:r>
              <a:r>
                <a:rPr lang="en-GB" sz="1200">
                  <a:solidFill>
                    <a:srgbClr val="FF0000"/>
                  </a:solidFill>
                  <a:latin typeface="Calibri" pitchFamily="-110" charset="0"/>
                  <a:ea typeface="Batang" charset="-127"/>
                  <a:cs typeface="Batang" charset="-127"/>
                </a:rPr>
                <a:t>) ~ 20% power plant</a:t>
              </a:r>
              <a:r>
                <a:rPr lang="en-GB">
                  <a:latin typeface="Calibri" pitchFamily="-110" charset="0"/>
                  <a:ea typeface="Batang" charset="-127"/>
                  <a:cs typeface="Batang" charset="-127"/>
                </a:rPr>
                <a:t> </a:t>
              </a:r>
              <a:endParaRPr lang="en-US">
                <a:latin typeface="Calibri" pitchFamily="-110" charset="0"/>
                <a:ea typeface="Batang" charset="-127"/>
                <a:cs typeface="Batang" charset="-127"/>
              </a:endParaRPr>
            </a:p>
          </p:txBody>
        </p:sp>
        <p:sp>
          <p:nvSpPr>
            <p:cNvPr id="28684" name="Line 11"/>
            <p:cNvSpPr>
              <a:spLocks noChangeAspect="1" noChangeShapeType="1"/>
            </p:cNvSpPr>
            <p:nvPr/>
          </p:nvSpPr>
          <p:spPr bwMode="auto">
            <a:xfrm rot="11675138" flipH="1">
              <a:off x="4539" y="2766"/>
              <a:ext cx="36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0" y="6464300"/>
            <a:ext cx="2871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Geophys. Res. Lett.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381000"/>
          </a:xfrm>
          <a:noFill/>
        </p:spPr>
        <p:txBody>
          <a:bodyPr/>
          <a:lstStyle/>
          <a:p>
            <a:pPr eaLnBrk="1" hangingPunct="1"/>
            <a:r>
              <a:rPr lang="en-US" sz="2400" b="1">
                <a:ea typeface="Calibri" pitchFamily="-110" charset="0"/>
                <a:cs typeface="Calibri" pitchFamily="-110" charset="0"/>
              </a:rPr>
              <a:t>NO</a:t>
            </a:r>
            <a:r>
              <a:rPr lang="en-US" sz="2400" b="1" baseline="-25000">
                <a:ea typeface="Calibri" pitchFamily="-110" charset="0"/>
                <a:cs typeface="Calibri" pitchFamily="-110" charset="0"/>
              </a:rPr>
              <a:t>x</a:t>
            </a:r>
            <a:r>
              <a:rPr lang="en-US" sz="2400" b="1">
                <a:ea typeface="Calibri" pitchFamily="-110" charset="0"/>
                <a:cs typeface="Calibri" pitchFamily="-110" charset="0"/>
              </a:rPr>
              <a:t> Emissions from Western US Power Plants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87338" y="990600"/>
            <a:ext cx="8475662" cy="5718175"/>
            <a:chOff x="200" y="576"/>
            <a:chExt cx="5339" cy="3602"/>
          </a:xfrm>
        </p:grpSpPr>
        <p:pic>
          <p:nvPicPr>
            <p:cNvPr id="30729" name="Picture 4" descr="scia_wrfa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576"/>
              <a:ext cx="3628" cy="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0" name="Rectangle 5"/>
            <p:cNvSpPr>
              <a:spLocks noChangeArrowheads="1"/>
            </p:cNvSpPr>
            <p:nvPr/>
          </p:nvSpPr>
          <p:spPr bwMode="auto">
            <a:xfrm>
              <a:off x="2984" y="1768"/>
              <a:ext cx="144" cy="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2880" y="2416"/>
              <a:ext cx="259" cy="1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2" name="Rectangle 7"/>
            <p:cNvSpPr>
              <a:spLocks noChangeArrowheads="1"/>
            </p:cNvSpPr>
            <p:nvPr/>
          </p:nvSpPr>
          <p:spPr bwMode="auto">
            <a:xfrm>
              <a:off x="3248" y="1024"/>
              <a:ext cx="121" cy="1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3" name="Rectangle 8"/>
            <p:cNvSpPr>
              <a:spLocks noChangeArrowheads="1"/>
            </p:cNvSpPr>
            <p:nvPr/>
          </p:nvSpPr>
          <p:spPr bwMode="auto">
            <a:xfrm>
              <a:off x="3184" y="1712"/>
              <a:ext cx="104" cy="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4" name="Rectangle 9"/>
            <p:cNvSpPr>
              <a:spLocks noChangeArrowheads="1"/>
            </p:cNvSpPr>
            <p:nvPr/>
          </p:nvSpPr>
          <p:spPr bwMode="auto">
            <a:xfrm>
              <a:off x="3376" y="1433"/>
              <a:ext cx="173" cy="1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5" name="Rectangle 10"/>
            <p:cNvSpPr>
              <a:spLocks noChangeArrowheads="1"/>
            </p:cNvSpPr>
            <p:nvPr/>
          </p:nvSpPr>
          <p:spPr bwMode="auto">
            <a:xfrm>
              <a:off x="3048" y="2160"/>
              <a:ext cx="219" cy="1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6" name="Rectangle 11"/>
            <p:cNvSpPr>
              <a:spLocks noChangeArrowheads="1"/>
            </p:cNvSpPr>
            <p:nvPr/>
          </p:nvSpPr>
          <p:spPr bwMode="auto">
            <a:xfrm>
              <a:off x="3104" y="2200"/>
              <a:ext cx="109" cy="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7" name="Rectangle 12"/>
            <p:cNvSpPr>
              <a:spLocks noChangeArrowheads="1"/>
            </p:cNvSpPr>
            <p:nvPr/>
          </p:nvSpPr>
          <p:spPr bwMode="auto">
            <a:xfrm>
              <a:off x="2856" y="1864"/>
              <a:ext cx="115" cy="1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8" name="Rectangle 13"/>
            <p:cNvSpPr>
              <a:spLocks noChangeArrowheads="1"/>
            </p:cNvSpPr>
            <p:nvPr/>
          </p:nvSpPr>
          <p:spPr bwMode="auto">
            <a:xfrm>
              <a:off x="2680" y="1816"/>
              <a:ext cx="144" cy="1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39" name="Rectangle 14"/>
            <p:cNvSpPr>
              <a:spLocks noChangeArrowheads="1"/>
            </p:cNvSpPr>
            <p:nvPr/>
          </p:nvSpPr>
          <p:spPr bwMode="auto">
            <a:xfrm>
              <a:off x="2920" y="1480"/>
              <a:ext cx="248" cy="2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0" name="Rectangle 15"/>
            <p:cNvSpPr>
              <a:spLocks noChangeArrowheads="1"/>
            </p:cNvSpPr>
            <p:nvPr/>
          </p:nvSpPr>
          <p:spPr bwMode="auto">
            <a:xfrm>
              <a:off x="2472" y="2392"/>
              <a:ext cx="104" cy="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1" name="Rectangle 16"/>
            <p:cNvSpPr>
              <a:spLocks noChangeArrowheads="1"/>
            </p:cNvSpPr>
            <p:nvPr/>
          </p:nvSpPr>
          <p:spPr bwMode="auto">
            <a:xfrm>
              <a:off x="2816" y="2176"/>
              <a:ext cx="104" cy="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2" name="Rectangle 17"/>
            <p:cNvSpPr>
              <a:spLocks noChangeArrowheads="1"/>
            </p:cNvSpPr>
            <p:nvPr/>
          </p:nvSpPr>
          <p:spPr bwMode="auto">
            <a:xfrm>
              <a:off x="2216" y="1656"/>
              <a:ext cx="219" cy="1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3" name="Rectangle 18"/>
            <p:cNvSpPr>
              <a:spLocks noChangeArrowheads="1"/>
            </p:cNvSpPr>
            <p:nvPr/>
          </p:nvSpPr>
          <p:spPr bwMode="auto">
            <a:xfrm>
              <a:off x="2488" y="2224"/>
              <a:ext cx="81" cy="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4" name="Line 19"/>
            <p:cNvSpPr>
              <a:spLocks noChangeShapeType="1"/>
            </p:cNvSpPr>
            <p:nvPr/>
          </p:nvSpPr>
          <p:spPr bwMode="auto">
            <a:xfrm flipH="1" flipV="1">
              <a:off x="1056" y="1200"/>
              <a:ext cx="1152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5" name="Text Box 20"/>
            <p:cNvSpPr txBox="1">
              <a:spLocks noChangeArrowheads="1"/>
            </p:cNvSpPr>
            <p:nvPr/>
          </p:nvSpPr>
          <p:spPr bwMode="auto">
            <a:xfrm>
              <a:off x="349" y="1104"/>
              <a:ext cx="6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North Valmy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6" name="Line 21"/>
            <p:cNvSpPr>
              <a:spLocks noChangeShapeType="1"/>
            </p:cNvSpPr>
            <p:nvPr/>
          </p:nvSpPr>
          <p:spPr bwMode="auto">
            <a:xfrm flipH="1" flipV="1">
              <a:off x="1056" y="1824"/>
              <a:ext cx="163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7" name="Text Box 22"/>
            <p:cNvSpPr txBox="1">
              <a:spLocks noChangeArrowheads="1"/>
            </p:cNvSpPr>
            <p:nvPr/>
          </p:nvSpPr>
          <p:spPr bwMode="auto">
            <a:xfrm>
              <a:off x="304" y="1728"/>
              <a:ext cx="8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Intermountain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48" name="Line 23"/>
            <p:cNvSpPr>
              <a:spLocks noChangeShapeType="1"/>
            </p:cNvSpPr>
            <p:nvPr/>
          </p:nvSpPr>
          <p:spPr bwMode="auto">
            <a:xfrm flipH="1">
              <a:off x="960" y="1968"/>
              <a:ext cx="192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9" name="Text Box 24"/>
            <p:cNvSpPr txBox="1">
              <a:spLocks noChangeArrowheads="1"/>
            </p:cNvSpPr>
            <p:nvPr/>
          </p:nvSpPr>
          <p:spPr bwMode="auto">
            <a:xfrm>
              <a:off x="314" y="2008"/>
              <a:ext cx="7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    Hunter /</a:t>
              </a:r>
            </a:p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Huntington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50" name="Line 25"/>
            <p:cNvSpPr>
              <a:spLocks noChangeShapeType="1"/>
            </p:cNvSpPr>
            <p:nvPr/>
          </p:nvSpPr>
          <p:spPr bwMode="auto">
            <a:xfrm flipH="1">
              <a:off x="1008" y="2256"/>
              <a:ext cx="148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" name="Line 26"/>
            <p:cNvSpPr>
              <a:spLocks noChangeShapeType="1"/>
            </p:cNvSpPr>
            <p:nvPr/>
          </p:nvSpPr>
          <p:spPr bwMode="auto">
            <a:xfrm flipH="1">
              <a:off x="1016" y="2488"/>
              <a:ext cx="1440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2" name="Text Box 27"/>
            <p:cNvSpPr txBox="1">
              <a:spLocks noChangeArrowheads="1"/>
            </p:cNvSpPr>
            <p:nvPr/>
          </p:nvSpPr>
          <p:spPr bwMode="auto">
            <a:xfrm>
              <a:off x="543" y="3072"/>
              <a:ext cx="4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Mohave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53" name="Line 28"/>
            <p:cNvSpPr>
              <a:spLocks noChangeShapeType="1"/>
            </p:cNvSpPr>
            <p:nvPr/>
          </p:nvSpPr>
          <p:spPr bwMode="auto">
            <a:xfrm flipH="1">
              <a:off x="1488" y="2256"/>
              <a:ext cx="1344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4" name="Text Box 29"/>
            <p:cNvSpPr txBox="1">
              <a:spLocks noChangeArrowheads="1"/>
            </p:cNvSpPr>
            <p:nvPr/>
          </p:nvSpPr>
          <p:spPr bwMode="auto">
            <a:xfrm>
              <a:off x="1056" y="3512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Navajo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55" name="Line 30"/>
            <p:cNvSpPr>
              <a:spLocks noChangeShapeType="1"/>
            </p:cNvSpPr>
            <p:nvPr/>
          </p:nvSpPr>
          <p:spPr bwMode="auto">
            <a:xfrm>
              <a:off x="3264" y="2256"/>
              <a:ext cx="1104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6" name="Text Box 31"/>
            <p:cNvSpPr txBox="1">
              <a:spLocks noChangeArrowheads="1"/>
            </p:cNvSpPr>
            <p:nvPr/>
          </p:nvSpPr>
          <p:spPr bwMode="auto">
            <a:xfrm>
              <a:off x="4152" y="3480"/>
              <a:ext cx="75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Four Corners/</a:t>
              </a:r>
            </a:p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San Juan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57" name="Line 32"/>
            <p:cNvSpPr>
              <a:spLocks noChangeShapeType="1"/>
            </p:cNvSpPr>
            <p:nvPr/>
          </p:nvSpPr>
          <p:spPr bwMode="auto">
            <a:xfrm>
              <a:off x="3120" y="1872"/>
              <a:ext cx="1680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8" name="Line 33"/>
            <p:cNvSpPr>
              <a:spLocks noChangeShapeType="1"/>
            </p:cNvSpPr>
            <p:nvPr/>
          </p:nvSpPr>
          <p:spPr bwMode="auto">
            <a:xfrm>
              <a:off x="3264" y="1776"/>
              <a:ext cx="1536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9" name="Line 34"/>
            <p:cNvSpPr>
              <a:spLocks noChangeShapeType="1"/>
            </p:cNvSpPr>
            <p:nvPr/>
          </p:nvSpPr>
          <p:spPr bwMode="auto">
            <a:xfrm>
              <a:off x="3168" y="1584"/>
              <a:ext cx="1584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0" name="Line 35"/>
            <p:cNvSpPr>
              <a:spLocks noChangeShapeType="1"/>
            </p:cNvSpPr>
            <p:nvPr/>
          </p:nvSpPr>
          <p:spPr bwMode="auto">
            <a:xfrm flipH="1">
              <a:off x="1584" y="2544"/>
              <a:ext cx="1344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1" name="Text Box 36"/>
            <p:cNvSpPr txBox="1">
              <a:spLocks noChangeArrowheads="1"/>
            </p:cNvSpPr>
            <p:nvPr/>
          </p:nvSpPr>
          <p:spPr bwMode="auto">
            <a:xfrm>
              <a:off x="864" y="3848"/>
              <a:ext cx="108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Cholla/Coronado/ Springerville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62" name="Text Box 37"/>
            <p:cNvSpPr txBox="1">
              <a:spLocks noChangeArrowheads="1"/>
            </p:cNvSpPr>
            <p:nvPr/>
          </p:nvSpPr>
          <p:spPr bwMode="auto">
            <a:xfrm>
              <a:off x="4768" y="2960"/>
              <a:ext cx="5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Bonanza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63" name="Text Box 38"/>
            <p:cNvSpPr txBox="1">
              <a:spLocks noChangeArrowheads="1"/>
            </p:cNvSpPr>
            <p:nvPr/>
          </p:nvSpPr>
          <p:spPr bwMode="auto">
            <a:xfrm>
              <a:off x="4760" y="2544"/>
              <a:ext cx="7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Craig/Hayden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64" name="Text Box 39"/>
            <p:cNvSpPr txBox="1">
              <a:spLocks noChangeArrowheads="1"/>
            </p:cNvSpPr>
            <p:nvPr/>
          </p:nvSpPr>
          <p:spPr bwMode="auto">
            <a:xfrm>
              <a:off x="4721" y="1968"/>
              <a:ext cx="6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Jim Bridger/</a:t>
              </a:r>
            </a:p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Naughton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65" name="Line 40"/>
            <p:cNvSpPr>
              <a:spLocks noChangeShapeType="1"/>
            </p:cNvSpPr>
            <p:nvPr/>
          </p:nvSpPr>
          <p:spPr bwMode="auto">
            <a:xfrm>
              <a:off x="3552" y="1536"/>
              <a:ext cx="120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6" name="Text Box 41"/>
            <p:cNvSpPr txBox="1">
              <a:spLocks noChangeArrowheads="1"/>
            </p:cNvSpPr>
            <p:nvPr/>
          </p:nvSpPr>
          <p:spPr bwMode="auto">
            <a:xfrm>
              <a:off x="4704" y="1440"/>
              <a:ext cx="8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Dave Johnston/</a:t>
              </a:r>
            </a:p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Laramie River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67" name="Line 42"/>
            <p:cNvSpPr>
              <a:spLocks noChangeShapeType="1"/>
            </p:cNvSpPr>
            <p:nvPr/>
          </p:nvSpPr>
          <p:spPr bwMode="auto">
            <a:xfrm>
              <a:off x="3360" y="1104"/>
              <a:ext cx="13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8" name="Text Box 43"/>
            <p:cNvSpPr txBox="1">
              <a:spLocks noChangeArrowheads="1"/>
            </p:cNvSpPr>
            <p:nvPr/>
          </p:nvSpPr>
          <p:spPr bwMode="auto">
            <a:xfrm>
              <a:off x="4728" y="1064"/>
              <a:ext cx="4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Colstrip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  <p:sp>
          <p:nvSpPr>
            <p:cNvPr id="30769" name="Text Box 44"/>
            <p:cNvSpPr txBox="1">
              <a:spLocks noChangeArrowheads="1"/>
            </p:cNvSpPr>
            <p:nvPr/>
          </p:nvSpPr>
          <p:spPr bwMode="auto">
            <a:xfrm>
              <a:off x="200" y="2408"/>
              <a:ext cx="7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-110" charset="0"/>
                  <a:ea typeface="Calibri" pitchFamily="-110" charset="0"/>
                  <a:cs typeface="Calibri" pitchFamily="-110" charset="0"/>
                </a:rPr>
                <a:t>Reid Gardener </a:t>
              </a:r>
              <a:endParaRPr lang="en-US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endParaRPr>
            </a:p>
          </p:txBody>
        </p:sp>
      </p:grpSp>
      <p:sp>
        <p:nvSpPr>
          <p:cNvPr id="30724" name="Text Box 45"/>
          <p:cNvSpPr txBox="1">
            <a:spLocks noChangeArrowheads="1"/>
          </p:cNvSpPr>
          <p:nvPr/>
        </p:nvSpPr>
        <p:spPr bwMode="auto">
          <a:xfrm>
            <a:off x="6096000" y="1066800"/>
            <a:ext cx="2057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-110" charset="0"/>
              <a:ea typeface="Calibri" pitchFamily="-110" charset="0"/>
              <a:cs typeface="Calibri" pitchFamily="-110" charset="0"/>
            </a:endParaRPr>
          </a:p>
        </p:txBody>
      </p:sp>
      <p:sp>
        <p:nvSpPr>
          <p:cNvPr id="30725" name="Text Box 46"/>
          <p:cNvSpPr txBox="1">
            <a:spLocks noChangeArrowheads="1"/>
          </p:cNvSpPr>
          <p:nvPr/>
        </p:nvSpPr>
        <p:spPr bwMode="auto">
          <a:xfrm>
            <a:off x="1552575" y="381000"/>
            <a:ext cx="75914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-110" charset="0"/>
              <a:buChar char="•"/>
            </a:pP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Isolated plants have discrete signatures in satellite retrievals</a:t>
            </a:r>
          </a:p>
          <a:p>
            <a:pPr>
              <a:buFont typeface="Times" pitchFamily="-110" charset="0"/>
              <a:buChar char="•"/>
            </a:pP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Power plant emissions are measured continuously at each stack</a:t>
            </a:r>
          </a:p>
          <a:p>
            <a:pPr>
              <a:buFont typeface="Times" pitchFamily="-110" charset="0"/>
              <a:buChar char="•"/>
            </a:pP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Currently no NO</a:t>
            </a:r>
            <a:r>
              <a:rPr lang="en-US" i="1" baseline="-25000">
                <a:latin typeface="Calibri" pitchFamily="-110" charset="0"/>
                <a:ea typeface="Calibri" pitchFamily="-110" charset="0"/>
                <a:cs typeface="Calibri" pitchFamily="-110" charset="0"/>
              </a:rPr>
              <a:t>x</a:t>
            </a: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 pollution controls on large coal-burning plants in the West</a:t>
            </a:r>
            <a:endParaRPr lang="en-US" i="1">
              <a:solidFill>
                <a:srgbClr val="FF0000"/>
              </a:solidFill>
              <a:latin typeface="Calibri" pitchFamily="-110" charset="0"/>
              <a:ea typeface="Calibri" pitchFamily="-110" charset="0"/>
              <a:cs typeface="Calibri" pitchFamily="-110" charset="0"/>
            </a:endParaRPr>
          </a:p>
          <a:p>
            <a:pPr>
              <a:buFont typeface="Wingdings" pitchFamily="-110" charset="2"/>
              <a:buChar char="Ø"/>
            </a:pPr>
            <a:r>
              <a:rPr lang="en-US" i="1">
                <a:solidFill>
                  <a:srgbClr val="FF0000"/>
                </a:solidFill>
                <a:latin typeface="Calibri" pitchFamily="-110" charset="0"/>
                <a:ea typeface="Calibri" pitchFamily="-110" charset="0"/>
                <a:cs typeface="Calibri" pitchFamily="-110" charset="0"/>
              </a:rPr>
              <a:t>“Calibration” for satellite-model comparison</a:t>
            </a:r>
            <a:r>
              <a:rPr lang="en-US" i="1">
                <a:latin typeface="Calibri" pitchFamily="-110" charset="0"/>
                <a:ea typeface="Calibri" pitchFamily="-110" charset="0"/>
                <a:cs typeface="Calibri" pitchFamily="-110" charset="0"/>
              </a:rPr>
              <a:t> </a:t>
            </a:r>
          </a:p>
        </p:txBody>
      </p:sp>
      <p:pic>
        <p:nvPicPr>
          <p:cNvPr id="30726" name="Picture 47" descr="four_corners_det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11239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48"/>
          <p:cNvSpPr>
            <a:spLocks noChangeArrowheads="1"/>
          </p:cNvSpPr>
          <p:nvPr/>
        </p:nvSpPr>
        <p:spPr bwMode="auto">
          <a:xfrm>
            <a:off x="3343275" y="6553200"/>
            <a:ext cx="2176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Calibri" pitchFamily="-110" charset="0"/>
                <a:ea typeface="Calibri" pitchFamily="-110" charset="0"/>
                <a:cs typeface="Calibri" pitchFamily="-110" charset="0"/>
              </a:rPr>
              <a:t>SCIAMACHY, Summer 2005</a:t>
            </a:r>
          </a:p>
        </p:txBody>
      </p:sp>
      <p:sp>
        <p:nvSpPr>
          <p:cNvPr id="30728" name="TextBox 50"/>
          <p:cNvSpPr txBox="1">
            <a:spLocks noChangeArrowheads="1"/>
          </p:cNvSpPr>
          <p:nvPr/>
        </p:nvSpPr>
        <p:spPr bwMode="auto">
          <a:xfrm>
            <a:off x="6096000" y="646430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S.-W. Kim et al., </a:t>
            </a:r>
            <a:r>
              <a:rPr lang="en-US" sz="1200" i="1">
                <a:latin typeface="Calibri" pitchFamily="-110" charset="0"/>
                <a:ea typeface="Calibri" pitchFamily="-110" charset="0"/>
                <a:cs typeface="Calibri" pitchFamily="-110" charset="0"/>
              </a:rPr>
              <a:t>J. Geophys. Res.</a:t>
            </a:r>
            <a:r>
              <a:rPr lang="en-US" sz="1200">
                <a:latin typeface="Calibri" pitchFamily="-110" charset="0"/>
                <a:ea typeface="Calibri" pitchFamily="-110" charset="0"/>
                <a:cs typeface="Calibri" pitchFamily="-110" charset="0"/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2096</Words>
  <Application>Microsoft Macintosh PowerPoint</Application>
  <PresentationFormat>On-screen Show (4:3)</PresentationFormat>
  <Paragraphs>264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ＭＳ Ｐゴシック</vt:lpstr>
      <vt:lpstr>Calibri</vt:lpstr>
      <vt:lpstr>Wingdings</vt:lpstr>
      <vt:lpstr>Symbol</vt:lpstr>
      <vt:lpstr>Batang</vt:lpstr>
      <vt:lpstr>Times</vt:lpstr>
      <vt:lpstr>Office Theme</vt:lpstr>
      <vt:lpstr>Evaluating Emissions Using Satellite Observations</vt:lpstr>
      <vt:lpstr>Top-Down Emissions Assessment by Satellites</vt:lpstr>
      <vt:lpstr>Satellite NO2 Column Retrievals</vt:lpstr>
      <vt:lpstr>WRF-Chem Modeling of NO2 Vertical Columns </vt:lpstr>
      <vt:lpstr>NOx Controls at Eastern US Power Plants </vt:lpstr>
      <vt:lpstr>Eastern US Power Plant NOx Controls Detected by Satellite</vt:lpstr>
      <vt:lpstr>Slide 7</vt:lpstr>
      <vt:lpstr>Trends in Eastern US Satellite NO2 and NOx Emissions</vt:lpstr>
      <vt:lpstr>NOx Emissions from Western US Power Plants</vt:lpstr>
      <vt:lpstr>Satellite - Model NO2 Column Comparison: Power Plants</vt:lpstr>
      <vt:lpstr>NOx Emissions from Western US Urban Areas</vt:lpstr>
      <vt:lpstr>Satellite - Model NO2 Column Comparison: Urban Areas</vt:lpstr>
      <vt:lpstr>Day-of-Week Trends in Urban Satellite NO2 Columns</vt:lpstr>
      <vt:lpstr>Year-to-Year Trends in Urban Satellite NO2 Columns</vt:lpstr>
      <vt:lpstr>Slide 15</vt:lpstr>
      <vt:lpstr>Conclusions</vt:lpstr>
    </vt:vector>
  </TitlesOfParts>
  <Company>NOAA ESRL 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Frost</dc:creator>
  <cp:lastModifiedBy>Gregory Frost</cp:lastModifiedBy>
  <cp:revision>331</cp:revision>
  <dcterms:created xsi:type="dcterms:W3CDTF">2009-12-04T15:31:41Z</dcterms:created>
  <dcterms:modified xsi:type="dcterms:W3CDTF">2009-12-04T15:31:53Z</dcterms:modified>
</cp:coreProperties>
</file>