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998" r:id="rId2"/>
    <p:sldId id="1000" r:id="rId3"/>
    <p:sldId id="1019" r:id="rId4"/>
    <p:sldId id="1018" r:id="rId5"/>
    <p:sldId id="1016" r:id="rId6"/>
    <p:sldId id="1004" r:id="rId7"/>
    <p:sldId id="995" r:id="rId8"/>
    <p:sldId id="1015" r:id="rId9"/>
    <p:sldId id="996" r:id="rId10"/>
    <p:sldId id="1008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66"/>
    <a:srgbClr val="E69EB3"/>
    <a:srgbClr val="CCFFCC"/>
    <a:srgbClr val="CC6600"/>
    <a:srgbClr val="990099"/>
    <a:srgbClr val="FF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93" autoAdjust="0"/>
    <p:restoredTop sz="94649" autoAdjust="0"/>
  </p:normalViewPr>
  <p:slideViewPr>
    <p:cSldViewPr>
      <p:cViewPr varScale="1">
        <p:scale>
          <a:sx n="127" d="100"/>
          <a:sy n="127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44"/>
    </p:cViewPr>
  </p:sorterViewPr>
  <p:notesViewPr>
    <p:cSldViewPr>
      <p:cViewPr varScale="1">
        <p:scale>
          <a:sx n="93" d="100"/>
          <a:sy n="93" d="100"/>
        </p:scale>
        <p:origin x="-3540" y="-102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D17623B-1666-402B-8FCF-63D91CF4F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6613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3DCE0E1-ADC4-4EB5-923A-97D6209C0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6612" cy="3484562"/>
          </a:xfrm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6" tIns="46183" rIns="92366" bIns="46183" anchor="b"/>
          <a:lstStyle/>
          <a:p>
            <a:pPr algn="r" defTabSz="922338"/>
            <a:fld id="{82A185C5-7E18-4C55-9D45-11B446697323}" type="slidenum">
              <a:rPr lang="en-US" sz="1100">
                <a:latin typeface="Times New Roman" pitchFamily="18" charset="0"/>
              </a:rPr>
              <a:pPr algn="r" defTabSz="922338"/>
              <a:t>6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5325"/>
            <a:ext cx="4646612" cy="3484563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6425"/>
            <a:ext cx="5611812" cy="4184650"/>
          </a:xfrm>
          <a:noFill/>
          <a:ln>
            <a:solidFill>
              <a:srgbClr val="000000"/>
            </a:solidFill>
          </a:ln>
        </p:spPr>
        <p:txBody>
          <a:bodyPr lIns="92366" tIns="46183" rIns="92366" bIns="4618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3CD50-D9C3-42E2-998D-473313022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10687-AF2F-49FC-A1CD-9E707E95B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F435-A4C5-4BFD-BAD0-7623112F0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1E95-5D7B-4E4A-8CFB-C8405E01E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79F78-F15C-4D88-8503-C9BAA4BA02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C25A-3EF3-4C9B-B96B-BD78C52C9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5A3C1-B413-43FE-9EF8-07F1F0F32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C54B-1A88-4E8F-9692-84ED7E7A4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61616-8BC5-4C80-A7E4-AD8BC956D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0F06-A51A-44D8-97A9-89F24DEEB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9E432-6998-4857-97CA-EEACFBEC7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5C7F5-3217-455B-941C-62D4A78EC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EF4D2-FD5E-4337-BBBB-26D9EB197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12AD-75E6-4FA9-A86C-CE3F9F288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D5ED9-EAA6-474C-BB8A-472ADC7E9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D4EAE-5DD6-4040-9D13-66F5298B5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Alex Guenther</a:t>
            </a:r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Alex Guenther                August 13, 2008           Tovetorps BSOA workshop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0DE8296-5F7B-4923-A892-D15320644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304800" y="914400"/>
            <a:ext cx="8534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04800" y="6172200"/>
            <a:ext cx="8534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04800" y="914400"/>
            <a:ext cx="0" cy="5257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 flipV="1">
            <a:off x="8839200" y="914400"/>
            <a:ext cx="0" cy="5257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2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 descr="H:\briefcase\photos\july1\IMG_0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Biogenic </a:t>
            </a:r>
            <a:r>
              <a:rPr lang="en-US" sz="3200" dirty="0" smtClean="0"/>
              <a:t>VOC Emissions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dirty="0" smtClean="0">
                <a:effectLst/>
              </a:rPr>
              <a:t> </a:t>
            </a:r>
          </a:p>
        </p:txBody>
      </p:sp>
      <p:sp>
        <p:nvSpPr>
          <p:cNvPr id="759812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Alex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Guenther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NCAR,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Boulder,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</a:t>
            </a:r>
          </a:p>
          <a:p>
            <a:pPr algn="ctr">
              <a:defRPr/>
            </a:pP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Chris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Geron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USEPA,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RTP,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NC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MG_06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5"/>
          <p:cNvSpPr>
            <a:spLocks noChangeArrowheads="1"/>
          </p:cNvSpPr>
          <p:nvPr/>
        </p:nvSpPr>
        <p:spPr bwMode="auto">
          <a:xfrm>
            <a:off x="381000" y="0"/>
            <a:ext cx="853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 b="1"/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85800" y="3581400"/>
            <a:ext cx="8077200" cy="1323439"/>
          </a:xfrm>
          <a:prstGeom prst="rect">
            <a:avLst/>
          </a:prstGeom>
          <a:solidFill>
            <a:schemeClr val="bg1">
              <a:lumMod val="65000"/>
              <a:alpha val="9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- </a:t>
            </a:r>
            <a:r>
              <a:rPr lang="en-US" sz="1600" b="1" dirty="0" smtClean="0"/>
              <a:t>EPA/NCAR </a:t>
            </a:r>
            <a:r>
              <a:rPr lang="en-US" sz="1600" b="1" dirty="0" smtClean="0"/>
              <a:t>collaboration </a:t>
            </a:r>
            <a:r>
              <a:rPr lang="en-US" sz="1600" b="1" dirty="0" smtClean="0"/>
              <a:t>produced </a:t>
            </a:r>
            <a:r>
              <a:rPr lang="en-US" sz="1600" b="1" dirty="0" smtClean="0"/>
              <a:t>widely used BVOC emission </a:t>
            </a:r>
            <a:r>
              <a:rPr lang="en-US" sz="1600" b="1" dirty="0" smtClean="0"/>
              <a:t>models</a:t>
            </a:r>
            <a:endParaRPr lang="en-US" sz="1600" b="1" dirty="0" smtClean="0"/>
          </a:p>
          <a:p>
            <a:pPr>
              <a:buFontTx/>
              <a:buChar char="-"/>
            </a:pPr>
            <a:r>
              <a:rPr lang="en-US" sz="1600" b="1" dirty="0" smtClean="0"/>
              <a:t> </a:t>
            </a:r>
            <a:r>
              <a:rPr lang="en-US" sz="1600" b="1" dirty="0" smtClean="0"/>
              <a:t>Closer integration of </a:t>
            </a:r>
            <a:r>
              <a:rPr lang="en-US" sz="1600" b="1" dirty="0" smtClean="0"/>
              <a:t>EPA/NCAR </a:t>
            </a:r>
            <a:r>
              <a:rPr lang="en-US" sz="1600" b="1" dirty="0" smtClean="0"/>
              <a:t>future efforts</a:t>
            </a:r>
            <a:endParaRPr lang="en-US" sz="1600" b="1" dirty="0" smtClean="0"/>
          </a:p>
          <a:p>
            <a:pPr>
              <a:buFontTx/>
              <a:buChar char="-"/>
            </a:pPr>
            <a:r>
              <a:rPr lang="en-US" sz="1600" b="1" dirty="0" smtClean="0"/>
              <a:t> </a:t>
            </a:r>
            <a:r>
              <a:rPr lang="en-US" sz="1600" b="1" dirty="0" smtClean="0"/>
              <a:t>Continuing process </a:t>
            </a:r>
            <a:r>
              <a:rPr lang="en-US" sz="1600" b="1" dirty="0" smtClean="0"/>
              <a:t>studies, emission </a:t>
            </a:r>
            <a:r>
              <a:rPr lang="en-US" sz="1600" b="1" dirty="0" smtClean="0"/>
              <a:t>factor, </a:t>
            </a:r>
            <a:r>
              <a:rPr lang="en-US" sz="1600" b="1" dirty="0" err="1" smtClean="0"/>
              <a:t>landcover</a:t>
            </a:r>
            <a:r>
              <a:rPr lang="en-US" sz="1600" b="1" dirty="0" smtClean="0"/>
              <a:t> database </a:t>
            </a:r>
            <a:r>
              <a:rPr lang="en-US" sz="1600" b="1" dirty="0" smtClean="0"/>
              <a:t>development</a:t>
            </a:r>
            <a:endParaRPr lang="en-US" sz="1600" b="1" dirty="0" smtClean="0"/>
          </a:p>
          <a:p>
            <a:r>
              <a:rPr lang="en-US" sz="1600" b="1" dirty="0" smtClean="0"/>
              <a:t>- Comprehensive observatories, flux tower REA network, and airborne flux campaigns will be used to evaluate and improve BVOC emission estimates</a:t>
            </a:r>
            <a:r>
              <a:rPr lang="en-US" sz="1600" b="1" dirty="0" smtClean="0"/>
              <a:t>.</a:t>
            </a:r>
            <a:endParaRPr lang="en-US" sz="4800" b="1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572000" y="114300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 smtClean="0"/>
              <a:t>What models/approaches are available?</a:t>
            </a:r>
            <a:endParaRPr lang="en-US" sz="2800" b="1" kern="0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33800" y="1143000"/>
            <a:ext cx="2286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MAG: MAGBEIS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86400" y="1905000"/>
            <a:ext cx="22860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LADCO/ALPINE: BIOME3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2057400"/>
            <a:ext cx="2286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TNRCC/ENVIRON/NCAR: </a:t>
            </a:r>
            <a:r>
              <a:rPr lang="en-US" dirty="0" err="1" smtClean="0">
                <a:solidFill>
                  <a:srgbClr val="FF0000"/>
                </a:solidFill>
              </a:rPr>
              <a:t>GloBEIS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2819400"/>
            <a:ext cx="2286000" cy="838200"/>
          </a:xfrm>
          <a:prstGeom prst="rect">
            <a:avLst/>
          </a:prstGeom>
          <a:solidFill>
            <a:srgbClr val="E69EB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LSCE: BVOCEM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05000" y="2819400"/>
            <a:ext cx="2286000" cy="838200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Harvard: GEOS-CHEM/MEGAN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2133600"/>
            <a:ext cx="2286000" cy="838200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IFU: Europe BVOC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5400" y="1295400"/>
            <a:ext cx="22860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NOAA: WRF-CHEM BVOC default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" y="3124200"/>
            <a:ext cx="1752600" cy="838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CARB: BEIGIS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76600" y="3429000"/>
            <a:ext cx="2667000" cy="838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U. Helsinki: MALTE/MEGAN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29400" y="2667000"/>
            <a:ext cx="2286000" cy="8382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JRC: Europe BVOC IDL MEGAN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67400" y="1066800"/>
            <a:ext cx="2286000" cy="838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LPJ: DGVM-Isoprene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3400" y="4114800"/>
            <a:ext cx="8077200" cy="1905000"/>
            <a:chOff x="533400" y="4114800"/>
            <a:chExt cx="8077200" cy="1905000"/>
          </a:xfrm>
        </p:grpSpPr>
        <p:sp>
          <p:nvSpPr>
            <p:cNvPr id="19" name="Rectangle 18"/>
            <p:cNvSpPr/>
            <p:nvPr/>
          </p:nvSpPr>
          <p:spPr>
            <a:xfrm>
              <a:off x="533400" y="4114800"/>
              <a:ext cx="8077200" cy="1905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267200"/>
              <a:ext cx="2514600" cy="838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EPA: BEIS, BEIS2, BEIS3, BEIS 3.14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81600" y="4267200"/>
              <a:ext cx="3276600" cy="838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NCAR: GEIA, MEGAN, MEGAN2.04, MEGAN2.1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7800" y="5181600"/>
              <a:ext cx="670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other models are either based on BEIS/MEGAN and/or are not suitable for regional modeling in the U.S.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uild="allAtOnce" animBg="1"/>
      <p:bldP spid="10" grpId="0" animBg="1"/>
      <p:bldP spid="12" grpId="0" animBg="1"/>
      <p:bldP spid="13" grpId="0" animBg="1"/>
      <p:bldP spid="14" grpId="0" build="allAtOnce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smtClean="0"/>
              <a:t>BEIS and MEGAN are being developed and evaluated through an interagency agreement between USEPA and NSF/NCAR</a:t>
            </a:r>
            <a:endParaRPr lang="en-US" sz="2400" b="1" kern="0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decades: 1991 – 2010</a:t>
            </a:r>
          </a:p>
          <a:p>
            <a:r>
              <a:rPr lang="en-US" b="1" dirty="0" smtClean="0"/>
              <a:t>~ $?M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EPA internal funding</a:t>
            </a:r>
          </a:p>
          <a:p>
            <a:r>
              <a:rPr lang="en-US" b="1" dirty="0" smtClean="0"/>
              <a:t>~ </a:t>
            </a:r>
            <a:r>
              <a:rPr lang="en-US" b="1" dirty="0" smtClean="0"/>
              <a:t>$4M </a:t>
            </a:r>
            <a:r>
              <a:rPr lang="en-US" b="1" dirty="0" smtClean="0"/>
              <a:t>NCAR/NSF internal funding </a:t>
            </a:r>
          </a:p>
          <a:p>
            <a:r>
              <a:rPr lang="en-US" b="1" dirty="0" smtClean="0"/>
              <a:t>~ $2.5M IAG from EPA to NCAR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590800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/>
              <a:t>NCAR past focus:</a:t>
            </a:r>
          </a:p>
          <a:p>
            <a:pPr>
              <a:buFontTx/>
              <a:buChar char="-"/>
            </a:pPr>
            <a:r>
              <a:rPr lang="en-US" sz="1800" b="1" dirty="0" smtClean="0"/>
              <a:t>Basic research to understand the processes controlling emissions</a:t>
            </a:r>
          </a:p>
          <a:p>
            <a:pPr>
              <a:buFontTx/>
              <a:buChar char="-"/>
            </a:pPr>
            <a:r>
              <a:rPr lang="en-US" sz="1800" b="1" dirty="0" smtClean="0"/>
              <a:t>Evaluate estimates on canopy to regional scales</a:t>
            </a:r>
          </a:p>
          <a:p>
            <a:pPr>
              <a:buFontTx/>
              <a:buChar char="-"/>
            </a:pPr>
            <a:r>
              <a:rPr lang="en-US" sz="1800" b="1" dirty="0" smtClean="0"/>
              <a:t>Development of model for research applications (GEIA, </a:t>
            </a:r>
            <a:r>
              <a:rPr lang="en-US" sz="1800" b="1" dirty="0" err="1" smtClean="0"/>
              <a:t>GloBEIS</a:t>
            </a:r>
            <a:r>
              <a:rPr lang="en-US" sz="1800" b="1" dirty="0" smtClean="0"/>
              <a:t>, MEGAN)</a:t>
            </a:r>
          </a:p>
          <a:p>
            <a:r>
              <a:rPr lang="en-US" sz="1800" b="1" u="sng" dirty="0" smtClean="0"/>
              <a:t>EPA past focus:</a:t>
            </a:r>
          </a:p>
          <a:p>
            <a:r>
              <a:rPr lang="en-US" sz="1800" b="1" dirty="0" smtClean="0"/>
              <a:t>-Development of regional model for regulatory air quality modeling (BEIS)</a:t>
            </a:r>
          </a:p>
          <a:p>
            <a:r>
              <a:rPr lang="en-US" sz="1800" b="1" dirty="0" smtClean="0"/>
              <a:t>-Development of </a:t>
            </a:r>
            <a:r>
              <a:rPr lang="en-US" sz="1800" b="1" dirty="0" err="1" smtClean="0"/>
              <a:t>landcover</a:t>
            </a:r>
            <a:r>
              <a:rPr lang="en-US" sz="1800" b="1" dirty="0" smtClean="0"/>
              <a:t> database</a:t>
            </a:r>
          </a:p>
          <a:p>
            <a:endParaRPr lang="en-US" sz="1800" b="1" dirty="0"/>
          </a:p>
          <a:p>
            <a:r>
              <a:rPr lang="en-US" sz="1800" b="1" dirty="0" smtClean="0"/>
              <a:t>In the future we plan to have to have more integrated efforts (e.g. working together on model and </a:t>
            </a:r>
            <a:r>
              <a:rPr lang="en-US" sz="1800" b="1" dirty="0" err="1" smtClean="0"/>
              <a:t>landcover</a:t>
            </a:r>
            <a:r>
              <a:rPr lang="en-US" sz="1800" b="1" dirty="0" smtClean="0"/>
              <a:t> database development.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smtClean="0"/>
              <a:t>BEIS 3.14 and MEGAN 2.1 are based on similar </a:t>
            </a:r>
            <a:r>
              <a:rPr lang="en-US" sz="2400" b="1" kern="0" dirty="0" err="1" smtClean="0"/>
              <a:t>observaions</a:t>
            </a:r>
            <a:endParaRPr lang="en-US" sz="2400" b="1" kern="0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334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why do their emission estimates differ by a factor of 2?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 dirty="0"/>
              <a:t> </a:t>
            </a:r>
            <a:r>
              <a:rPr lang="en-US" b="1" u="sng" dirty="0" smtClean="0"/>
              <a:t>BEIS 30</a:t>
            </a:r>
            <a:r>
              <a:rPr lang="en-US" b="1" u="sng" dirty="0" smtClean="0"/>
              <a:t>% </a:t>
            </a:r>
            <a:r>
              <a:rPr lang="en-US" b="1" u="sng" dirty="0" smtClean="0"/>
              <a:t>underestimate:</a:t>
            </a:r>
            <a:r>
              <a:rPr lang="en-US" b="1" dirty="0" smtClean="0"/>
              <a:t> </a:t>
            </a:r>
            <a:r>
              <a:rPr lang="en-US" b="1" dirty="0" smtClean="0"/>
              <a:t>BEIS 3.14 </a:t>
            </a:r>
            <a:r>
              <a:rPr lang="en-US" b="1" dirty="0" smtClean="0"/>
              <a:t>uses </a:t>
            </a:r>
            <a:r>
              <a:rPr lang="en-US" b="1" dirty="0" smtClean="0"/>
              <a:t>a light response curve that </a:t>
            </a:r>
            <a:r>
              <a:rPr lang="en-US" b="1" dirty="0" smtClean="0"/>
              <a:t>does </a:t>
            </a:r>
            <a:r>
              <a:rPr lang="en-US" b="1" dirty="0" smtClean="0"/>
              <a:t>not represent a canopy average response. </a:t>
            </a:r>
          </a:p>
          <a:p>
            <a:pPr>
              <a:buFont typeface="Arial" pitchFamily="34" charset="0"/>
              <a:buChar char="•"/>
            </a:pPr>
            <a:r>
              <a:rPr lang="en-US" b="1" u="sng" dirty="0"/>
              <a:t> </a:t>
            </a:r>
            <a:r>
              <a:rPr lang="en-US" b="1" u="sng" dirty="0" smtClean="0"/>
              <a:t>BEIS 25</a:t>
            </a:r>
            <a:r>
              <a:rPr lang="en-US" b="1" u="sng" dirty="0" smtClean="0"/>
              <a:t>% </a:t>
            </a:r>
            <a:r>
              <a:rPr lang="en-US" b="1" u="sng" dirty="0" smtClean="0"/>
              <a:t>underestimate:</a:t>
            </a:r>
            <a:r>
              <a:rPr lang="en-US" b="1" dirty="0" smtClean="0"/>
              <a:t> </a:t>
            </a:r>
            <a:r>
              <a:rPr lang="en-US" b="1" dirty="0" smtClean="0"/>
              <a:t>BEIS 3.14 does not account for the influence of the weather of the past several days. This would increase emissions by about 25% (in the southeastern U.S. in July)</a:t>
            </a:r>
          </a:p>
          <a:p>
            <a:pPr>
              <a:buFont typeface="Arial" pitchFamily="34" charset="0"/>
              <a:buChar char="•"/>
            </a:pPr>
            <a:r>
              <a:rPr lang="en-US" b="1" u="sng" dirty="0"/>
              <a:t> </a:t>
            </a:r>
            <a:r>
              <a:rPr lang="en-US" b="1" u="sng" dirty="0" smtClean="0"/>
              <a:t>BEIS 12</a:t>
            </a:r>
            <a:r>
              <a:rPr lang="en-US" b="1" u="sng" dirty="0" smtClean="0"/>
              <a:t>% </a:t>
            </a:r>
            <a:r>
              <a:rPr lang="en-US" b="1" u="sng" dirty="0" smtClean="0"/>
              <a:t>underestimate: </a:t>
            </a:r>
            <a:r>
              <a:rPr lang="en-US" b="1" dirty="0" smtClean="0"/>
              <a:t>BEIS 3.14 does not account for higher leaf mass in sun leaves </a:t>
            </a:r>
          </a:p>
          <a:p>
            <a:endParaRPr lang="en-US" b="1" dirty="0" smtClean="0"/>
          </a:p>
          <a:p>
            <a:r>
              <a:rPr lang="en-US" b="1" dirty="0" smtClean="0"/>
              <a:t>Together, these three changes result in BEIS estimates that agree with MEGAN 2.1 to within ~15%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534400" cy="7620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effectLst/>
                <a:cs typeface="Arial" charset="0"/>
              </a:rPr>
              <a:t>Bottom-up, Top-down and Direct approaches for characterizing biogenic VOC emissions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29000" y="3352800"/>
            <a:ext cx="1828800" cy="1371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BVOC Emission Estimates</a:t>
            </a:r>
          </a:p>
        </p:txBody>
      </p:sp>
      <p:grpSp>
        <p:nvGrpSpPr>
          <p:cNvPr id="2" name="Group 1030"/>
          <p:cNvGrpSpPr>
            <a:grpSpLocks/>
          </p:cNvGrpSpPr>
          <p:nvPr/>
        </p:nvGrpSpPr>
        <p:grpSpPr bwMode="auto">
          <a:xfrm>
            <a:off x="1676400" y="914400"/>
            <a:ext cx="5715000" cy="2438400"/>
            <a:chOff x="1056" y="576"/>
            <a:chExt cx="3600" cy="1536"/>
          </a:xfrm>
        </p:grpSpPr>
        <p:sp>
          <p:nvSpPr>
            <p:cNvPr id="7183" name="Text Box 3"/>
            <p:cNvSpPr txBox="1">
              <a:spLocks noChangeArrowheads="1"/>
            </p:cNvSpPr>
            <p:nvPr/>
          </p:nvSpPr>
          <p:spPr bwMode="auto">
            <a:xfrm>
              <a:off x="1056" y="576"/>
              <a:ext cx="360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tabLst>
                  <a:tab pos="2111375" algn="l"/>
                </a:tabLst>
              </a:pPr>
              <a:r>
                <a:rPr lang="en-US" sz="2800" b="1">
                  <a:solidFill>
                    <a:srgbClr val="990099"/>
                  </a:solidFill>
                  <a:latin typeface="Calibri" pitchFamily="34" charset="0"/>
                </a:rPr>
                <a:t>Direct measurements are needed to evaluate these model estimates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736" y="1200"/>
              <a:ext cx="0" cy="912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006600"/>
                  </a:solidFill>
                </a:ln>
                <a:cs typeface="+mn-cs"/>
              </a:endParaRPr>
            </a:p>
          </p:txBody>
        </p:sp>
      </p:grpSp>
      <p:grpSp>
        <p:nvGrpSpPr>
          <p:cNvPr id="7173" name="Group 1033"/>
          <p:cNvGrpSpPr>
            <a:grpSpLocks/>
          </p:cNvGrpSpPr>
          <p:nvPr/>
        </p:nvGrpSpPr>
        <p:grpSpPr bwMode="auto">
          <a:xfrm>
            <a:off x="304800" y="1676400"/>
            <a:ext cx="4038600" cy="3048000"/>
            <a:chOff x="192" y="1056"/>
            <a:chExt cx="2544" cy="1920"/>
          </a:xfrm>
        </p:grpSpPr>
        <p:sp>
          <p:nvSpPr>
            <p:cNvPr id="9" name="Rectangle 8"/>
            <p:cNvSpPr/>
            <p:nvPr/>
          </p:nvSpPr>
          <p:spPr>
            <a:xfrm>
              <a:off x="192" y="2160"/>
              <a:ext cx="912" cy="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cs typeface="Arial" pitchFamily="34" charset="0"/>
                </a:rPr>
                <a:t>Landcover</a:t>
              </a:r>
              <a:r>
                <a:rPr lang="en-US" dirty="0">
                  <a:cs typeface="Arial" pitchFamily="34" charset="0"/>
                </a:rPr>
                <a:t> mapping from space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056" y="2448"/>
              <a:ext cx="1008" cy="0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006600"/>
                  </a:solidFill>
                </a:ln>
                <a:cs typeface="+mn-cs"/>
              </a:endParaRPr>
            </a:p>
          </p:txBody>
        </p:sp>
        <p:sp>
          <p:nvSpPr>
            <p:cNvPr id="7182" name="Text Box 3"/>
            <p:cNvSpPr txBox="1">
              <a:spLocks noChangeArrowheads="1"/>
            </p:cNvSpPr>
            <p:nvPr/>
          </p:nvSpPr>
          <p:spPr bwMode="auto">
            <a:xfrm>
              <a:off x="192" y="1056"/>
              <a:ext cx="2544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2111375" algn="l"/>
                </a:tabLst>
              </a:pPr>
              <a:r>
                <a:rPr lang="en-US" sz="2400" b="1">
                  <a:latin typeface="Calibri" pitchFamily="34" charset="0"/>
                </a:rPr>
                <a:t>Bottom-up: Use enclosure measurements to provide emission factors/algorithms for forward model </a:t>
              </a:r>
            </a:p>
          </p:txBody>
        </p:sp>
      </p:grpSp>
      <p:grpSp>
        <p:nvGrpSpPr>
          <p:cNvPr id="7174" name="Group 1040"/>
          <p:cNvGrpSpPr>
            <a:grpSpLocks/>
          </p:cNvGrpSpPr>
          <p:nvPr/>
        </p:nvGrpSpPr>
        <p:grpSpPr bwMode="auto">
          <a:xfrm>
            <a:off x="4648200" y="1676400"/>
            <a:ext cx="4191000" cy="3048000"/>
            <a:chOff x="2928" y="1056"/>
            <a:chExt cx="2640" cy="1920"/>
          </a:xfrm>
        </p:grpSpPr>
        <p:sp>
          <p:nvSpPr>
            <p:cNvPr id="10" name="Rectangle 9"/>
            <p:cNvSpPr/>
            <p:nvPr/>
          </p:nvSpPr>
          <p:spPr>
            <a:xfrm>
              <a:off x="4752" y="2160"/>
              <a:ext cx="816" cy="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cs typeface="Arial" pitchFamily="34" charset="0"/>
                </a:rPr>
                <a:t>HCHO mapping from space</a:t>
              </a:r>
            </a:p>
          </p:txBody>
        </p:sp>
        <p:sp>
          <p:nvSpPr>
            <p:cNvPr id="7178" name="Text Box 3"/>
            <p:cNvSpPr txBox="1">
              <a:spLocks noChangeArrowheads="1"/>
            </p:cNvSpPr>
            <p:nvPr/>
          </p:nvSpPr>
          <p:spPr bwMode="auto">
            <a:xfrm>
              <a:off x="2928" y="1056"/>
              <a:ext cx="259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2111375" algn="l"/>
                </a:tabLst>
              </a:pPr>
              <a:r>
                <a:rPr lang="en-US" sz="2400" b="1">
                  <a:latin typeface="Calibri" pitchFamily="34" charset="0"/>
                </a:rPr>
                <a:t>Top-down approach: Start with ambient concentrations and use inverse model to account for chemistry and  transport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 flipV="1">
              <a:off x="3360" y="2448"/>
              <a:ext cx="1392" cy="0"/>
            </a:xfrm>
            <a:prstGeom prst="line">
              <a:avLst/>
            </a:prstGeom>
            <a:noFill/>
            <a:ln w="50800">
              <a:solidFill>
                <a:srgbClr val="00206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006600"/>
                  </a:solidFill>
                </a:ln>
                <a:cs typeface="+mn-cs"/>
              </a:endParaRPr>
            </a:p>
          </p:txBody>
        </p:sp>
      </p:grpSp>
      <p:pic>
        <p:nvPicPr>
          <p:cNvPr id="7175" name="Picture 1047" descr="na"/>
          <p:cNvPicPr>
            <a:picLocks noChangeAspect="1" noChangeArrowheads="1"/>
          </p:cNvPicPr>
          <p:nvPr/>
        </p:nvPicPr>
        <p:blipFill>
          <a:blip r:embed="rId3" cstate="print"/>
          <a:srcRect l="69997" t="35350" r="2142" b="35350"/>
          <a:stretch>
            <a:fillRect/>
          </a:stretch>
        </p:blipFill>
        <p:spPr bwMode="auto">
          <a:xfrm>
            <a:off x="5334000" y="4495800"/>
            <a:ext cx="20288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50" descr="na"/>
          <p:cNvPicPr>
            <a:picLocks noChangeAspect="1" noChangeArrowheads="1"/>
          </p:cNvPicPr>
          <p:nvPr/>
        </p:nvPicPr>
        <p:blipFill>
          <a:blip r:embed="rId3" cstate="print"/>
          <a:srcRect l="2142" t="35350" r="69997" b="35350"/>
          <a:stretch>
            <a:fillRect/>
          </a:stretch>
        </p:blipFill>
        <p:spPr bwMode="auto">
          <a:xfrm>
            <a:off x="1676400" y="45720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IMG_06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7"/>
          <p:cNvSpPr txBox="1">
            <a:spLocks/>
          </p:cNvSpPr>
          <p:nvPr/>
        </p:nvSpPr>
        <p:spPr bwMode="auto">
          <a:xfrm>
            <a:off x="0" y="-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2111375" algn="l"/>
              </a:tabLst>
            </a:pPr>
            <a:r>
              <a:rPr lang="en-US" b="1" dirty="0" smtClean="0"/>
              <a:t>We need a few sites with comprehensive long-term measurements</a:t>
            </a:r>
            <a:endParaRPr lang="en-US" b="1" dirty="0"/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0" y="9144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Chemistry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0" y="60960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Micrometeorology</a:t>
            </a:r>
          </a:p>
        </p:txBody>
      </p:sp>
      <p:pic>
        <p:nvPicPr>
          <p:cNvPr id="11271" name="Picture 1" descr="E:\briefcase\100CANON\IMG_0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9906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5638800" y="12954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Soil</a:t>
            </a:r>
            <a:r>
              <a:rPr lang="en-US" b="1">
                <a:solidFill>
                  <a:srgbClr val="FFFF00"/>
                </a:solidFill>
              </a:rPr>
              <a:t> </a:t>
            </a:r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46083" name="TextBox 8"/>
          <p:cNvSpPr txBox="1">
            <a:spLocks noChangeArrowheads="1"/>
          </p:cNvSpPr>
          <p:nvPr/>
        </p:nvSpPr>
        <p:spPr bwMode="auto">
          <a:xfrm>
            <a:off x="2590800" y="914400"/>
            <a:ext cx="2362200" cy="23082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28-m walk-up tower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Fluxes: VOC, NO/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NOy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, ozone, particles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Conc.: sulfuric acid, OH, OH reactivity, particle formation/ growth, CCN, aerosol composition, SO2, CO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010400" y="990600"/>
            <a:ext cx="2133600" cy="107791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enclosure CO2, H2O, VOC, NO flux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soil moisture and characteristics</a:t>
            </a:r>
          </a:p>
        </p:txBody>
      </p:sp>
      <p:pic>
        <p:nvPicPr>
          <p:cNvPr id="11275" name="Picture 2" descr="E:\briefcase\100CANON\IMG_06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2975" y="3810000"/>
            <a:ext cx="4162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Box 8"/>
          <p:cNvSpPr txBox="1">
            <a:spLocks noChangeArrowheads="1"/>
          </p:cNvSpPr>
          <p:nvPr/>
        </p:nvSpPr>
        <p:spPr bwMode="auto">
          <a:xfrm>
            <a:off x="5257800" y="6334125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Vegetation</a:t>
            </a:r>
            <a:r>
              <a:rPr lang="en-US" b="1">
                <a:solidFill>
                  <a:srgbClr val="FFFF00"/>
                </a:solidFill>
              </a:rPr>
              <a:t> </a:t>
            </a:r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572000" y="3733800"/>
            <a:ext cx="2057400" cy="13239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branch/leaf enclosure CO2, H2O, VOC flux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sap flow, 3D canopy description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438400" y="4114800"/>
            <a:ext cx="1981200" cy="20621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45-m walk-up tower with 5 flux levels with CO2, H2O, temperature, turbulence (8 more towers are proposed)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k-band radar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5720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Manitou Forest Observatory: Ponderosa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pine woodland in the Colorado Rockies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lobal field si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2"/>
          <p:cNvSpPr txBox="1">
            <a:spLocks noChangeArrowheads="1"/>
          </p:cNvSpPr>
          <p:nvPr/>
        </p:nvSpPr>
        <p:spPr>
          <a:xfrm>
            <a:off x="2133600" y="838200"/>
            <a:ext cx="3352800" cy="990600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en-US" b="1" kern="0" dirty="0" err="1">
                <a:latin typeface="+mj-lt"/>
                <a:ea typeface="+mj-ea"/>
                <a:cs typeface="+mj-cs"/>
              </a:rPr>
              <a:t>GLObal</a:t>
            </a:r>
            <a:r>
              <a:rPr lang="en-US" b="1" kern="0" dirty="0">
                <a:latin typeface="+mj-lt"/>
                <a:ea typeface="+mj-ea"/>
                <a:cs typeface="+mj-cs"/>
              </a:rPr>
              <a:t> Biogenic Organic Emissions </a:t>
            </a:r>
            <a:r>
              <a:rPr lang="en-US" b="1" kern="0" dirty="0" err="1">
                <a:latin typeface="+mj-lt"/>
                <a:ea typeface="+mj-ea"/>
                <a:cs typeface="+mj-cs"/>
              </a:rPr>
              <a:t>NETwork</a:t>
            </a:r>
            <a:r>
              <a:rPr lang="en-US" b="1" kern="0" dirty="0">
                <a:latin typeface="+mj-lt"/>
                <a:ea typeface="+mj-ea"/>
                <a:cs typeface="+mj-cs"/>
              </a:rPr>
              <a:t> (GLOBOENET)</a:t>
            </a:r>
          </a:p>
        </p:txBody>
      </p:sp>
      <p:sp>
        <p:nvSpPr>
          <p:cNvPr id="21" name="Oval 20"/>
          <p:cNvSpPr/>
          <p:nvPr/>
        </p:nvSpPr>
        <p:spPr>
          <a:xfrm>
            <a:off x="1752600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05000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288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2438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9560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95600" y="3505200"/>
            <a:ext cx="152400" cy="1524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438400"/>
            <a:ext cx="152400" cy="1524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81600" y="2133600"/>
            <a:ext cx="152400" cy="1524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43200" y="3733800"/>
            <a:ext cx="152400" cy="1524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8600" y="4495800"/>
            <a:ext cx="152400" cy="1524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8600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51" name="TextBox 33"/>
          <p:cNvSpPr txBox="1">
            <a:spLocks noChangeArrowheads="1"/>
          </p:cNvSpPr>
          <p:nvPr/>
        </p:nvSpPr>
        <p:spPr bwMode="auto">
          <a:xfrm>
            <a:off x="381000" y="3200400"/>
            <a:ext cx="152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# of REA Sites</a:t>
            </a:r>
          </a:p>
          <a:p>
            <a:r>
              <a:rPr lang="en-US"/>
              <a:t>2007 (1) 2009 (5)</a:t>
            </a:r>
          </a:p>
          <a:p>
            <a:r>
              <a:rPr lang="en-US"/>
              <a:t>2010 (12)</a:t>
            </a:r>
          </a:p>
          <a:p>
            <a:r>
              <a:rPr lang="en-US"/>
              <a:t>2011??</a:t>
            </a:r>
          </a:p>
        </p:txBody>
      </p:sp>
      <p:sp>
        <p:nvSpPr>
          <p:cNvPr id="20" name="Oval 19"/>
          <p:cNvSpPr/>
          <p:nvPr/>
        </p:nvSpPr>
        <p:spPr>
          <a:xfrm>
            <a:off x="228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33600" y="2667000"/>
            <a:ext cx="152400" cy="1524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362200" y="2667000"/>
            <a:ext cx="152400" cy="1524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905000" y="2362200"/>
            <a:ext cx="152400" cy="1524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56" name="Picture 21" descr="H:\briefcase\photos\july1\IMG_0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1054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0577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4" descr="C:\download\IMAG05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685800"/>
            <a:ext cx="297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" descr="NiwotMtn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6858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1" name="TextBox 36"/>
          <p:cNvSpPr txBox="1">
            <a:spLocks noChangeArrowheads="1"/>
          </p:cNvSpPr>
          <p:nvPr/>
        </p:nvSpPr>
        <p:spPr bwMode="auto">
          <a:xfrm>
            <a:off x="6477000" y="5791200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French Guiana: isoprene</a:t>
            </a:r>
          </a:p>
        </p:txBody>
      </p:sp>
      <p:sp>
        <p:nvSpPr>
          <p:cNvPr id="14362" name="TextBox 38"/>
          <p:cNvSpPr txBox="1">
            <a:spLocks noChangeArrowheads="1"/>
          </p:cNvSpPr>
          <p:nvPr/>
        </p:nvSpPr>
        <p:spPr bwMode="auto">
          <a:xfrm>
            <a:off x="3733800" y="58674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New Mexico: </a:t>
            </a:r>
            <a:r>
              <a:rPr lang="en-US" b="1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en-US" b="1">
                <a:solidFill>
                  <a:srgbClr val="FFFF00"/>
                </a:solidFill>
              </a:rPr>
              <a:t>-pinene</a:t>
            </a:r>
          </a:p>
        </p:txBody>
      </p:sp>
      <p:sp>
        <p:nvSpPr>
          <p:cNvPr id="14363" name="TextBox 39"/>
          <p:cNvSpPr txBox="1">
            <a:spLocks noChangeArrowheads="1"/>
          </p:cNvSpPr>
          <p:nvPr/>
        </p:nvSpPr>
        <p:spPr bwMode="auto">
          <a:xfrm>
            <a:off x="152400" y="6149975"/>
            <a:ext cx="289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Arizona: aromatics, organic acids, alkanes</a:t>
            </a:r>
          </a:p>
        </p:txBody>
      </p:sp>
      <p:sp>
        <p:nvSpPr>
          <p:cNvPr id="14364" name="TextBox 40"/>
          <p:cNvSpPr txBox="1">
            <a:spLocks noChangeArrowheads="1"/>
          </p:cNvSpPr>
          <p:nvPr/>
        </p:nvSpPr>
        <p:spPr bwMode="auto">
          <a:xfrm>
            <a:off x="152400" y="1371600"/>
            <a:ext cx="182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FF00"/>
                </a:solidFill>
              </a:rPr>
              <a:t>Niwot</a:t>
            </a:r>
            <a:r>
              <a:rPr lang="en-US" sz="1800" b="1" dirty="0">
                <a:solidFill>
                  <a:srgbClr val="FFFF00"/>
                </a:solidFill>
              </a:rPr>
              <a:t> Ridge Colorado: MBO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67400" y="1066800"/>
            <a:ext cx="2819400" cy="923330"/>
          </a:xfrm>
          <a:prstGeom prst="rect">
            <a:avLst/>
          </a:prstGeom>
          <a:solidFill>
            <a:schemeClr val="accent1">
              <a:lumMod val="50000"/>
              <a:alpha val="51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</a:rPr>
              <a:t>Manitou Forest Observatory, CO: </a:t>
            </a:r>
            <a:r>
              <a:rPr lang="en-US" sz="1800" b="1" dirty="0" smtClean="0">
                <a:solidFill>
                  <a:srgbClr val="FFFF00"/>
                </a:solidFill>
              </a:rPr>
              <a:t>MBO, </a:t>
            </a:r>
            <a:r>
              <a:rPr lang="en-US" sz="1800" b="1" dirty="0" err="1" smtClean="0">
                <a:solidFill>
                  <a:srgbClr val="FFFF00"/>
                </a:solidFill>
              </a:rPr>
              <a:t>pinenes</a:t>
            </a:r>
            <a:endParaRPr lang="en-US" sz="1800" b="1" dirty="0">
              <a:solidFill>
                <a:srgbClr val="FFFF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1981200" y="1752600"/>
            <a:ext cx="37338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5" idx="1"/>
          </p:cNvCxnSpPr>
          <p:nvPr/>
        </p:nvCxnSpPr>
        <p:spPr>
          <a:xfrm rot="16200000" flipH="1">
            <a:off x="1295400" y="1981200"/>
            <a:ext cx="555625" cy="4032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723901" y="3924300"/>
            <a:ext cx="22098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3" idx="4"/>
          </p:cNvCxnSpPr>
          <p:nvPr/>
        </p:nvCxnSpPr>
        <p:spPr>
          <a:xfrm rot="16200000" flipV="1">
            <a:off x="1600200" y="3200400"/>
            <a:ext cx="2286000" cy="1524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26" idx="5"/>
          </p:cNvCxnSpPr>
          <p:nvPr/>
        </p:nvCxnSpPr>
        <p:spPr>
          <a:xfrm rot="10800000">
            <a:off x="3025775" y="3406775"/>
            <a:ext cx="3070225" cy="16224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791200" y="2895600"/>
            <a:ext cx="3352800" cy="2362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TextBox 100"/>
          <p:cNvSpPr txBox="1">
            <a:spLocks noChangeArrowheads="1"/>
          </p:cNvSpPr>
          <p:nvPr/>
        </p:nvSpPr>
        <p:spPr bwMode="auto">
          <a:xfrm>
            <a:off x="5791200" y="2514600"/>
            <a:ext cx="2667000" cy="25542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Building on: </a:t>
            </a:r>
          </a:p>
          <a:p>
            <a:pPr>
              <a:defRPr/>
            </a:pPr>
            <a:r>
              <a:rPr lang="en-US" b="1" dirty="0"/>
              <a:t>-existing flux tower networks</a:t>
            </a:r>
          </a:p>
          <a:p>
            <a:pPr>
              <a:defRPr/>
            </a:pPr>
            <a:r>
              <a:rPr lang="en-US" b="1" dirty="0"/>
              <a:t>-development of reliable and inexpensive, low power Relaxed Eddy Accumulators</a:t>
            </a:r>
          </a:p>
        </p:txBody>
      </p:sp>
      <p:pic>
        <p:nvPicPr>
          <p:cNvPr id="14373" name="Picture 20" descr="H:\briefcase\photos\july1\IMG_0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1488" y="3276600"/>
            <a:ext cx="1052512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itle 7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2111375" algn="l"/>
              </a:tabLst>
            </a:pPr>
            <a:r>
              <a:rPr lang="en-US" b="1" dirty="0" smtClean="0"/>
              <a:t>We need a larger number of sites with long-term BVOC fluxes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362200"/>
            <a:ext cx="23431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3048000" y="914400"/>
            <a:ext cx="2438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Emission Factor: </a:t>
            </a:r>
            <a:r>
              <a:rPr lang="en-US" b="1"/>
              <a:t>ability to emit- controlled by genetics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6096000" y="914400"/>
            <a:ext cx="2590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Emission Activity: </a:t>
            </a:r>
            <a:r>
              <a:rPr lang="en-US" b="1"/>
              <a:t>deviations controlled by environment and phenology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304800" y="914400"/>
            <a:ext cx="2286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Source Density: </a:t>
            </a:r>
            <a:r>
              <a:rPr lang="en-US" b="1"/>
              <a:t>amount of  vegetation foliage and other sources</a:t>
            </a:r>
          </a:p>
        </p:txBody>
      </p:sp>
      <p:graphicFrame>
        <p:nvGraphicFramePr>
          <p:cNvPr id="2050" name="Object 4"/>
          <p:cNvGraphicFramePr>
            <a:graphicFrameLocks/>
          </p:cNvGraphicFramePr>
          <p:nvPr/>
        </p:nvGraphicFramePr>
        <p:xfrm>
          <a:off x="304800" y="2514600"/>
          <a:ext cx="1524000" cy="2057400"/>
        </p:xfrm>
        <a:graphic>
          <a:graphicData uri="http://schemas.openxmlformats.org/presentationml/2006/ole">
            <p:oleObj spid="_x0000_s2050" name="Clip" r:id="rId4" imgW="2333520" imgH="3468600" progId="">
              <p:embed/>
            </p:oleObj>
          </a:graphicData>
        </a:graphic>
      </p:graphicFrame>
      <p:pic>
        <p:nvPicPr>
          <p:cNvPr id="2055" name="Picture 22" descr="j03111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514600"/>
            <a:ext cx="1687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3" descr="j03111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23622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en-US" sz="3600" b="1" kern="0" dirty="0">
                <a:latin typeface="+mj-lt"/>
                <a:ea typeface="+mj-ea"/>
                <a:cs typeface="+mj-cs"/>
              </a:rPr>
              <a:t>How many sites do we need?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486400" y="838200"/>
            <a:ext cx="3352800" cy="5410200"/>
            <a:chOff x="5486400" y="838200"/>
            <a:chExt cx="3352800" cy="5410200"/>
          </a:xfrm>
        </p:grpSpPr>
        <p:sp>
          <p:nvSpPr>
            <p:cNvPr id="11" name="Oval 10"/>
            <p:cNvSpPr/>
            <p:nvPr/>
          </p:nvSpPr>
          <p:spPr>
            <a:xfrm>
              <a:off x="5486400" y="838200"/>
              <a:ext cx="3352800" cy="5410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63" name="TextBox 11"/>
            <p:cNvSpPr txBox="1">
              <a:spLocks noChangeArrowheads="1"/>
            </p:cNvSpPr>
            <p:nvPr/>
          </p:nvSpPr>
          <p:spPr bwMode="auto">
            <a:xfrm>
              <a:off x="5943600" y="3733800"/>
              <a:ext cx="26670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</a:t>
              </a:r>
              <a:r>
                <a:rPr lang="en-US" b="1">
                  <a:solidFill>
                    <a:srgbClr val="FF0000"/>
                  </a:solidFill>
                </a:rPr>
                <a:t>This may be fairly consistent- at least within the major biomes. An REA network of ~20 sites may be sufficient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838200"/>
            <a:ext cx="5486400" cy="5791200"/>
            <a:chOff x="304800" y="838200"/>
            <a:chExt cx="5486400" cy="5791200"/>
          </a:xfrm>
        </p:grpSpPr>
        <p:sp>
          <p:nvSpPr>
            <p:cNvPr id="13" name="Oval 12"/>
            <p:cNvSpPr/>
            <p:nvPr/>
          </p:nvSpPr>
          <p:spPr>
            <a:xfrm>
              <a:off x="304800" y="838200"/>
              <a:ext cx="5486400" cy="5791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61" name="TextBox 13"/>
            <p:cNvSpPr txBox="1">
              <a:spLocks noChangeArrowheads="1"/>
            </p:cNvSpPr>
            <p:nvPr/>
          </p:nvSpPr>
          <p:spPr bwMode="auto">
            <a:xfrm>
              <a:off x="1295400" y="4191000"/>
              <a:ext cx="40386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There </a:t>
              </a:r>
              <a:r>
                <a:rPr lang="en-US" b="1" dirty="0" smtClean="0">
                  <a:solidFill>
                    <a:srgbClr val="FF0000"/>
                  </a:solidFill>
                </a:rPr>
                <a:t>is more </a:t>
              </a:r>
              <a:r>
                <a:rPr lang="en-US" b="1" dirty="0">
                  <a:solidFill>
                    <a:srgbClr val="FF0000"/>
                  </a:solidFill>
                </a:rPr>
                <a:t>variability here- with </a:t>
              </a:r>
              <a:r>
                <a:rPr lang="en-US" b="1" dirty="0" smtClean="0">
                  <a:solidFill>
                    <a:srgbClr val="FF0000"/>
                  </a:solidFill>
                </a:rPr>
                <a:t>large differences </a:t>
              </a:r>
              <a:r>
                <a:rPr lang="en-US" b="1" dirty="0">
                  <a:solidFill>
                    <a:srgbClr val="FF0000"/>
                  </a:solidFill>
                </a:rPr>
                <a:t>among </a:t>
              </a:r>
              <a:r>
                <a:rPr lang="en-US" b="1" dirty="0" smtClean="0">
                  <a:solidFill>
                    <a:srgbClr val="FF0000"/>
                  </a:solidFill>
                </a:rPr>
                <a:t>and within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ecoregions</a:t>
              </a:r>
              <a:r>
                <a:rPr lang="en-US" b="1" dirty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FF0000"/>
                  </a:solidFill>
                </a:rPr>
                <a:t> A </a:t>
              </a:r>
              <a:r>
                <a:rPr lang="en-US" b="1" dirty="0">
                  <a:solidFill>
                    <a:srgbClr val="FF0000"/>
                  </a:solidFill>
                </a:rPr>
                <a:t>complementary strategy </a:t>
              </a:r>
              <a:r>
                <a:rPr lang="en-US" b="1" dirty="0" smtClean="0">
                  <a:solidFill>
                    <a:srgbClr val="FF0000"/>
                  </a:solidFill>
                </a:rPr>
                <a:t>is </a:t>
              </a:r>
              <a:r>
                <a:rPr lang="en-US" b="1" dirty="0">
                  <a:solidFill>
                    <a:srgbClr val="FF0000"/>
                  </a:solidFill>
                </a:rPr>
                <a:t>needed for </a:t>
              </a:r>
              <a:r>
                <a:rPr lang="en-US" b="1" dirty="0" smtClean="0">
                  <a:solidFill>
                    <a:srgbClr val="FF0000"/>
                  </a:solidFill>
                </a:rPr>
                <a:t>this: airborne flux measurements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90600"/>
            <a:ext cx="373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2743200" y="53340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PTRMS EC</a:t>
            </a:r>
          </a:p>
        </p:txBody>
      </p:sp>
      <p:sp>
        <p:nvSpPr>
          <p:cNvPr id="19461" name="TextBox 12"/>
          <p:cNvSpPr txBox="1">
            <a:spLocks noChangeArrowheads="1"/>
          </p:cNvSpPr>
          <p:nvPr/>
        </p:nvSpPr>
        <p:spPr bwMode="auto">
          <a:xfrm>
            <a:off x="381000" y="0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Regional airborne VOC emission measurements</a:t>
            </a:r>
          </a:p>
          <a:p>
            <a:r>
              <a:rPr lang="en-US" sz="2800" b="1"/>
              <a:t>using PTRMS eddy covariance</a:t>
            </a: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304800" y="26670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FFCC"/>
                </a:solidFill>
              </a:rPr>
              <a:t>Demonstrated airborne organic flux capability </a:t>
            </a:r>
            <a:r>
              <a:rPr lang="en-US" sz="1800">
                <a:solidFill>
                  <a:srgbClr val="CCFFCC"/>
                </a:solidFill>
              </a:rPr>
              <a:t>(PTR/EC Karl et al. 2009)</a:t>
            </a:r>
            <a:endParaRPr lang="en-US">
              <a:solidFill>
                <a:srgbClr val="CCFFCC"/>
              </a:solidFill>
            </a:endParaRPr>
          </a:p>
        </p:txBody>
      </p:sp>
      <p:pic>
        <p:nvPicPr>
          <p:cNvPr id="19463" name="Picture 5" descr="Figure1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27300"/>
            <a:ext cx="41148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47800"/>
            <a:ext cx="38100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0" y="2667000"/>
            <a:ext cx="365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U. Wyoming King Air: </a:t>
            </a:r>
          </a:p>
          <a:p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Colorado Pine Beetle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outbreaks (campaign planned for 2011)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9466" name="TextBox 18"/>
          <p:cNvSpPr txBox="1">
            <a:spLocks noChangeArrowheads="1"/>
          </p:cNvSpPr>
          <p:nvPr/>
        </p:nvSpPr>
        <p:spPr bwMode="auto">
          <a:xfrm>
            <a:off x="4495800" y="2209800"/>
            <a:ext cx="365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NCAR C130: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Completed technique Development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946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4290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Box 18"/>
          <p:cNvSpPr txBox="1">
            <a:spLocks noChangeArrowheads="1"/>
          </p:cNvSpPr>
          <p:nvPr/>
        </p:nvSpPr>
        <p:spPr bwMode="auto">
          <a:xfrm>
            <a:off x="5410200" y="449580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CIRPAS Twin Otter:</a:t>
            </a:r>
          </a:p>
          <a:p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California BVOC emissions inventory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evaluation (campaign planned for 2011 )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30415</TotalTime>
  <Words>794</Words>
  <Application>Microsoft Office PowerPoint</Application>
  <PresentationFormat>On-screen Show (4:3)</PresentationFormat>
  <Paragraphs>102</Paragraphs>
  <Slides>10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Clip</vt:lpstr>
      <vt:lpstr>Biogenic VOC Emissions  </vt:lpstr>
      <vt:lpstr>Slide 2</vt:lpstr>
      <vt:lpstr>Slide 3</vt:lpstr>
      <vt:lpstr>Slide 4</vt:lpstr>
      <vt:lpstr>Bottom-up, Top-down and Direct approaches for characterizing biogenic VOC emissions</vt:lpstr>
      <vt:lpstr>Slide 6</vt:lpstr>
      <vt:lpstr>Slide 7</vt:lpstr>
      <vt:lpstr>Slide 8</vt:lpstr>
      <vt:lpstr>Slide 9</vt:lpstr>
      <vt:lpstr>Slide 10</vt:lpstr>
    </vt:vector>
  </TitlesOfParts>
  <Company>ACD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BVOC</dc:title>
  <dc:creator>Alex Guenther</dc:creator>
  <cp:lastModifiedBy>Alex Guenther</cp:lastModifiedBy>
  <cp:revision>615</cp:revision>
  <dcterms:created xsi:type="dcterms:W3CDTF">2001-09-28T11:59:06Z</dcterms:created>
  <dcterms:modified xsi:type="dcterms:W3CDTF">2009-12-04T04:36:28Z</dcterms:modified>
</cp:coreProperties>
</file>