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62BEC2DC-C53C-4ED3-8482-DAFE1A4277F9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3FCF733E-2B4A-4CA0-B1CD-B8C8954A29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9" charset="-128"/>
              </a:rPr>
              <a:t>SO, THE INFORMATION ABOUT CHEMISTRY HAS TO BE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9" charset="-128"/>
              </a:rPr>
              <a:t>REPRESENTED IN MODELS…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9" charset="-128"/>
              </a:rPr>
              <a:t>WHAT MODELS ARE USED FOR?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9" charset="-128"/>
              </a:rPr>
              <a:t>ACCOUNT FOR THE PAST AND PRESENT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9" charset="-128"/>
              </a:rPr>
              <a:t>PREDICT THE FUTURE.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9" charset="-128"/>
              </a:rPr>
              <a:t>AND ANSWER WHAT-IF-THEN QUESTIONS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E4A78E6-7615-41F6-A0D2-D6BB7591C786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CA328-DE88-4900-B2FE-A1D97DECDB96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B51B3-2804-4188-B6D8-9313B949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1F550-935A-47D0-8F8E-BBCDDB1831B1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9139-3612-49E1-BF91-AD4135BB6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6CA47-F6EC-4B85-9815-602D38B40471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3F1D-ABF8-4D98-A667-B84263C0F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5A42B-3738-43FE-9C49-FF07F8FAB2DE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F391-A357-4406-8B48-41A891E0E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43694-DCAD-4B90-8E79-7C4DF5185BB3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08ACA-F238-4C3B-9177-1B755EAEA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9784D-B3E0-4A08-BF14-9091D5C78621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A0142-9453-4353-975C-8C00E206B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1FBA4-DC11-48A2-8E71-F3585E048ABF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9C2A7-D2A7-450F-9E44-FB5430F6A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C5EC7D-443E-4888-A31E-5F454D0E7F8A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E3A8B-0AC5-4DFF-9D98-8540A2B87E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87F4D-495A-459E-B389-3B08538C168D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DAA3E-C394-4CD7-836D-6E64ACA059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1614F3-07D9-45B6-836F-CBCBED668158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9BA2A-2D8E-4B47-81CC-42B835CD1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32830-3F2C-4F08-AC72-350CC25400E5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6715-E4C5-4B37-9404-5EAFC1F0E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fld id="{E8D77B55-67C4-4D62-BA83-E51616AF89AA}" type="datetime1">
              <a:rPr lang="en-US"/>
              <a:pPr/>
              <a:t>12/4/2009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9" charset="0"/>
              </a:defRPr>
            </a:lvl1pPr>
          </a:lstStyle>
          <a:p>
            <a:fld id="{604E8AC5-510A-43F8-ADE5-08660A7980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185738"/>
            <a:ext cx="9144000" cy="14700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Coordinated US initiative on </a:t>
            </a:r>
            <a:br>
              <a:rPr lang="en-US" sz="3600" smtClean="0">
                <a:latin typeface="Times" pitchFamily="-109" charset="0"/>
                <a:ea typeface="ＭＳ Ｐゴシック" pitchFamily="-109" charset="-128"/>
                <a:cs typeface="Times" pitchFamily="-109" charset="0"/>
              </a:rPr>
            </a:br>
            <a:r>
              <a:rPr lang="en-US" sz="3600" smtClean="0"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Emissions </a:t>
            </a:r>
            <a:r>
              <a:rPr lang="en-US" sz="3600" u="sng" smtClean="0"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Research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22313" y="3571875"/>
            <a:ext cx="7889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" pitchFamily="-109" charset="0"/>
                <a:cs typeface="Times" pitchFamily="-109" charset="0"/>
              </a:rPr>
              <a:t>Welcome!</a:t>
            </a:r>
          </a:p>
          <a:p>
            <a:pPr algn="ctr"/>
            <a:endParaRPr lang="en-US" sz="3200">
              <a:latin typeface="Times" pitchFamily="-109" charset="0"/>
              <a:cs typeface="Times" pitchFamily="-109" charset="0"/>
            </a:endParaRPr>
          </a:p>
          <a:p>
            <a:pPr algn="ctr"/>
            <a:r>
              <a:rPr lang="en-US" sz="3200">
                <a:latin typeface="Times" pitchFamily="-109" charset="0"/>
                <a:cs typeface="Times" pitchFamily="-109" charset="0"/>
              </a:rPr>
              <a:t>Thank you all for taking time to start this dialogue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465388" y="1919288"/>
            <a:ext cx="4422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-109" charset="0"/>
                <a:cs typeface="Times" pitchFamily="-109" charset="0"/>
              </a:rPr>
              <a:t>A. R. Ravishankara, ESRL/CSD, NOAA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6"/>
          <p:cNvSpPr txBox="1">
            <a:spLocks noChangeArrowheads="1"/>
          </p:cNvSpPr>
          <p:nvPr/>
        </p:nvSpPr>
        <p:spPr bwMode="auto">
          <a:xfrm>
            <a:off x="914400" y="3706813"/>
            <a:ext cx="75755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tabLst>
                <a:tab pos="169863" algn="l"/>
              </a:tabLst>
            </a:pPr>
            <a:r>
              <a:rPr lang="en-US" sz="2000">
                <a:latin typeface="Times" pitchFamily="-109" charset="0"/>
              </a:rPr>
              <a:t>Quantitative emission information is needed for:</a:t>
            </a:r>
          </a:p>
          <a:p>
            <a:pPr defTabSz="914400">
              <a:lnSpc>
                <a:spcPct val="120000"/>
              </a:lnSpc>
              <a:buFont typeface="Courier New" pitchFamily="-109" charset="0"/>
              <a:buChar char="o"/>
              <a:tabLst>
                <a:tab pos="169863" algn="l"/>
              </a:tabLst>
            </a:pPr>
            <a:r>
              <a:rPr lang="en-US" sz="2000">
                <a:latin typeface="Times" pitchFamily="-109" charset="0"/>
              </a:rPr>
              <a:t>Accounting for the past</a:t>
            </a:r>
          </a:p>
          <a:p>
            <a:pPr defTabSz="914400">
              <a:lnSpc>
                <a:spcPct val="120000"/>
              </a:lnSpc>
              <a:buFont typeface="Courier New" pitchFamily="-109" charset="0"/>
              <a:buChar char="o"/>
              <a:tabLst>
                <a:tab pos="169863" algn="l"/>
              </a:tabLst>
            </a:pPr>
            <a:r>
              <a:rPr lang="en-US" sz="2000">
                <a:latin typeface="Times" pitchFamily="-109" charset="0"/>
              </a:rPr>
              <a:t>Observing and calculating the present</a:t>
            </a:r>
          </a:p>
          <a:p>
            <a:pPr defTabSz="914400">
              <a:lnSpc>
                <a:spcPct val="120000"/>
              </a:lnSpc>
              <a:buFont typeface="Courier New" pitchFamily="-109" charset="0"/>
              <a:buChar char="o"/>
              <a:tabLst>
                <a:tab pos="169863" algn="l"/>
              </a:tabLst>
            </a:pPr>
            <a:r>
              <a:rPr lang="en-US" sz="2000">
                <a:latin typeface="Times" pitchFamily="-109" charset="0"/>
              </a:rPr>
              <a:t>Predicting and projecting the future</a:t>
            </a:r>
          </a:p>
          <a:p>
            <a:pPr defTabSz="914400">
              <a:lnSpc>
                <a:spcPct val="120000"/>
              </a:lnSpc>
              <a:buFont typeface="Courier New" pitchFamily="-109" charset="0"/>
              <a:buChar char="o"/>
              <a:tabLst>
                <a:tab pos="169863" algn="l"/>
              </a:tabLst>
            </a:pPr>
            <a:r>
              <a:rPr lang="en-US" sz="2000">
                <a:latin typeface="Times" pitchFamily="-109" charset="0"/>
              </a:rPr>
              <a:t>Taking action for mitigation, adaptation, etc.</a:t>
            </a:r>
          </a:p>
          <a:p>
            <a:pPr defTabSz="914400">
              <a:lnSpc>
                <a:spcPct val="120000"/>
              </a:lnSpc>
              <a:buFont typeface="Courier New" pitchFamily="-109" charset="0"/>
              <a:buChar char="o"/>
              <a:tabLst>
                <a:tab pos="169863" algn="l"/>
              </a:tabLst>
            </a:pPr>
            <a:r>
              <a:rPr lang="en-US" sz="2000">
                <a:latin typeface="Times" pitchFamily="-109" charset="0"/>
              </a:rPr>
              <a:t>Making choices: Which “knob” to turn?  One better than the other?</a:t>
            </a:r>
          </a:p>
        </p:txBody>
      </p:sp>
      <p:grpSp>
        <p:nvGrpSpPr>
          <p:cNvPr id="15363" name="Group 1028"/>
          <p:cNvGrpSpPr>
            <a:grpSpLocks/>
          </p:cNvGrpSpPr>
          <p:nvPr/>
        </p:nvGrpSpPr>
        <p:grpSpPr bwMode="auto">
          <a:xfrm>
            <a:off x="152400" y="1127125"/>
            <a:ext cx="8799513" cy="2073275"/>
            <a:chOff x="96" y="624"/>
            <a:chExt cx="5543" cy="1306"/>
          </a:xfrm>
        </p:grpSpPr>
        <p:sp>
          <p:nvSpPr>
            <p:cNvPr id="15365" name="Text Box 1029"/>
            <p:cNvSpPr txBox="1">
              <a:spLocks noChangeArrowheads="1"/>
            </p:cNvSpPr>
            <p:nvPr/>
          </p:nvSpPr>
          <p:spPr bwMode="auto">
            <a:xfrm>
              <a:off x="1026" y="662"/>
              <a:ext cx="6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u="sng">
                  <a:latin typeface="Times" pitchFamily="-109" charset="0"/>
                </a:rPr>
                <a:t>Emissions</a:t>
              </a:r>
              <a:endParaRPr lang="en-US" sz="1600">
                <a:latin typeface="Times" pitchFamily="-109" charset="0"/>
              </a:endParaRPr>
            </a:p>
          </p:txBody>
        </p:sp>
        <p:sp>
          <p:nvSpPr>
            <p:cNvPr id="15366" name="Text Box 1030"/>
            <p:cNvSpPr txBox="1">
              <a:spLocks noChangeArrowheads="1"/>
            </p:cNvSpPr>
            <p:nvPr/>
          </p:nvSpPr>
          <p:spPr bwMode="auto">
            <a:xfrm>
              <a:off x="4279" y="624"/>
              <a:ext cx="5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u="sng">
                  <a:latin typeface="Times" pitchFamily="-109" charset="0"/>
                </a:rPr>
                <a:t>Impacts</a:t>
              </a:r>
              <a:endParaRPr lang="en-US" sz="1600">
                <a:latin typeface="Times" pitchFamily="-109" charset="0"/>
              </a:endParaRPr>
            </a:p>
          </p:txBody>
        </p:sp>
        <p:sp>
          <p:nvSpPr>
            <p:cNvPr id="15367" name="Rectangle 1031"/>
            <p:cNvSpPr>
              <a:spLocks noChangeArrowheads="1"/>
            </p:cNvSpPr>
            <p:nvPr/>
          </p:nvSpPr>
          <p:spPr bwMode="auto">
            <a:xfrm>
              <a:off x="432" y="842"/>
              <a:ext cx="1392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9" charset="0"/>
              </a:endParaRPr>
            </a:p>
          </p:txBody>
        </p:sp>
        <p:pic>
          <p:nvPicPr>
            <p:cNvPr id="15368" name="Picture 1032" descr="Power Plan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862"/>
              <a:ext cx="85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033" descr="Dan'sC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0426">
              <a:off x="438" y="1352"/>
              <a:ext cx="33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34" descr="Tree 0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1029"/>
              <a:ext cx="3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1" name="Group 1035"/>
            <p:cNvGrpSpPr>
              <a:grpSpLocks/>
            </p:cNvGrpSpPr>
            <p:nvPr/>
          </p:nvGrpSpPr>
          <p:grpSpPr bwMode="auto">
            <a:xfrm>
              <a:off x="3648" y="807"/>
              <a:ext cx="1991" cy="889"/>
              <a:chOff x="2968" y="1493"/>
              <a:chExt cx="2759" cy="1193"/>
            </a:xfrm>
          </p:grpSpPr>
          <p:sp>
            <p:nvSpPr>
              <p:cNvPr id="15389" name="Rectangle 1036"/>
              <p:cNvSpPr>
                <a:spLocks noChangeArrowheads="1"/>
              </p:cNvSpPr>
              <p:nvPr/>
            </p:nvSpPr>
            <p:spPr bwMode="auto">
              <a:xfrm>
                <a:off x="2968" y="1493"/>
                <a:ext cx="2759" cy="11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" pitchFamily="-109" charset="0"/>
                  </a:rPr>
                  <a:t>Global</a:t>
                </a:r>
              </a:p>
            </p:txBody>
          </p:sp>
          <p:grpSp>
            <p:nvGrpSpPr>
              <p:cNvPr id="15390" name="Group 1037"/>
              <p:cNvGrpSpPr>
                <a:grpSpLocks/>
              </p:cNvGrpSpPr>
              <p:nvPr/>
            </p:nvGrpSpPr>
            <p:grpSpPr bwMode="auto">
              <a:xfrm>
                <a:off x="3864" y="1547"/>
                <a:ext cx="923" cy="912"/>
                <a:chOff x="2619" y="1808"/>
                <a:chExt cx="923" cy="912"/>
              </a:xfrm>
            </p:grpSpPr>
            <p:sp>
              <p:nvSpPr>
                <p:cNvPr id="15396" name="Rectangle 1038"/>
                <p:cNvSpPr>
                  <a:spLocks noChangeArrowheads="1"/>
                </p:cNvSpPr>
                <p:nvPr/>
              </p:nvSpPr>
              <p:spPr bwMode="auto">
                <a:xfrm>
                  <a:off x="2619" y="1808"/>
                  <a:ext cx="923" cy="9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-109" charset="0"/>
                  </a:endParaRPr>
                </a:p>
              </p:txBody>
            </p:sp>
            <p:pic>
              <p:nvPicPr>
                <p:cNvPr id="15397" name="Picture 1039" descr="Ozone0110_aqnortheast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635" y="1820"/>
                  <a:ext cx="896" cy="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5391" name="Picture 1040" descr="BlueMarbl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002" y="1592"/>
                <a:ext cx="808" cy="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1041" descr="downtown_view2-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41" y="1665"/>
                <a:ext cx="844" cy="6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5393" name="Text Box 1042"/>
              <p:cNvSpPr txBox="1">
                <a:spLocks noChangeArrowheads="1"/>
              </p:cNvSpPr>
              <p:nvPr/>
            </p:nvSpPr>
            <p:spPr bwMode="auto">
              <a:xfrm>
                <a:off x="3141" y="2454"/>
                <a:ext cx="523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" pitchFamily="-109" charset="0"/>
                  </a:rPr>
                  <a:t>Global</a:t>
                </a:r>
                <a:endParaRPr lang="en-US">
                  <a:latin typeface="Times" pitchFamily="-109" charset="0"/>
                </a:endParaRPr>
              </a:p>
            </p:txBody>
          </p:sp>
          <p:sp>
            <p:nvSpPr>
              <p:cNvPr id="15394" name="Text Box 1043"/>
              <p:cNvSpPr txBox="1">
                <a:spLocks noChangeArrowheads="1"/>
              </p:cNvSpPr>
              <p:nvPr/>
            </p:nvSpPr>
            <p:spPr bwMode="auto">
              <a:xfrm>
                <a:off x="4006" y="2454"/>
                <a:ext cx="642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" pitchFamily="-109" charset="0"/>
                  </a:rPr>
                  <a:t>Regional</a:t>
                </a:r>
                <a:endParaRPr lang="en-US">
                  <a:latin typeface="Times" pitchFamily="-109" charset="0"/>
                </a:endParaRPr>
              </a:p>
            </p:txBody>
          </p:sp>
          <p:sp>
            <p:nvSpPr>
              <p:cNvPr id="15395" name="Text Box 1044"/>
              <p:cNvSpPr txBox="1">
                <a:spLocks noChangeArrowheads="1"/>
              </p:cNvSpPr>
              <p:nvPr/>
            </p:nvSpPr>
            <p:spPr bwMode="auto">
              <a:xfrm>
                <a:off x="5030" y="2454"/>
                <a:ext cx="464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>
                    <a:latin typeface="Times" pitchFamily="-109" charset="0"/>
                  </a:rPr>
                  <a:t>Local</a:t>
                </a:r>
                <a:endParaRPr lang="en-US">
                  <a:latin typeface="Times" pitchFamily="-109" charset="0"/>
                </a:endParaRPr>
              </a:p>
            </p:txBody>
          </p:sp>
        </p:grpSp>
        <p:sp>
          <p:nvSpPr>
            <p:cNvPr id="15372" name="AutoShape 1045"/>
            <p:cNvSpPr>
              <a:spLocks noChangeArrowheads="1"/>
            </p:cNvSpPr>
            <p:nvPr/>
          </p:nvSpPr>
          <p:spPr bwMode="auto">
            <a:xfrm>
              <a:off x="432" y="1673"/>
              <a:ext cx="1392" cy="25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9" charset="0"/>
              </a:endParaRPr>
            </a:p>
          </p:txBody>
        </p:sp>
        <p:grpSp>
          <p:nvGrpSpPr>
            <p:cNvPr id="15373" name="Group 1046"/>
            <p:cNvGrpSpPr>
              <a:grpSpLocks/>
            </p:cNvGrpSpPr>
            <p:nvPr/>
          </p:nvGrpSpPr>
          <p:grpSpPr bwMode="auto">
            <a:xfrm>
              <a:off x="529" y="1721"/>
              <a:ext cx="170" cy="170"/>
              <a:chOff x="427" y="2642"/>
              <a:chExt cx="383" cy="383"/>
            </a:xfrm>
          </p:grpSpPr>
          <p:sp>
            <p:nvSpPr>
              <p:cNvPr id="15387" name="Oval 1047"/>
              <p:cNvSpPr>
                <a:spLocks noChangeArrowheads="1"/>
              </p:cNvSpPr>
              <p:nvPr/>
            </p:nvSpPr>
            <p:spPr bwMode="auto">
              <a:xfrm>
                <a:off x="427" y="2642"/>
                <a:ext cx="383" cy="38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15388" name="Oval 1048"/>
              <p:cNvSpPr>
                <a:spLocks noChangeArrowheads="1"/>
              </p:cNvSpPr>
              <p:nvPr/>
            </p:nvSpPr>
            <p:spPr bwMode="auto">
              <a:xfrm>
                <a:off x="531" y="2746"/>
                <a:ext cx="174" cy="17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  <p:grpSp>
          <p:nvGrpSpPr>
            <p:cNvPr id="15374" name="Group 1049"/>
            <p:cNvGrpSpPr>
              <a:grpSpLocks/>
            </p:cNvGrpSpPr>
            <p:nvPr/>
          </p:nvGrpSpPr>
          <p:grpSpPr bwMode="auto">
            <a:xfrm>
              <a:off x="897" y="1728"/>
              <a:ext cx="170" cy="170"/>
              <a:chOff x="427" y="2642"/>
              <a:chExt cx="383" cy="383"/>
            </a:xfrm>
          </p:grpSpPr>
          <p:sp>
            <p:nvSpPr>
              <p:cNvPr id="15385" name="Oval 1050"/>
              <p:cNvSpPr>
                <a:spLocks noChangeArrowheads="1"/>
              </p:cNvSpPr>
              <p:nvPr/>
            </p:nvSpPr>
            <p:spPr bwMode="auto">
              <a:xfrm>
                <a:off x="427" y="2642"/>
                <a:ext cx="383" cy="38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15386" name="Oval 1051"/>
              <p:cNvSpPr>
                <a:spLocks noChangeArrowheads="1"/>
              </p:cNvSpPr>
              <p:nvPr/>
            </p:nvSpPr>
            <p:spPr bwMode="auto">
              <a:xfrm>
                <a:off x="531" y="2746"/>
                <a:ext cx="174" cy="17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  <p:grpSp>
          <p:nvGrpSpPr>
            <p:cNvPr id="15375" name="Group 1052"/>
            <p:cNvGrpSpPr>
              <a:grpSpLocks/>
            </p:cNvGrpSpPr>
            <p:nvPr/>
          </p:nvGrpSpPr>
          <p:grpSpPr bwMode="auto">
            <a:xfrm>
              <a:off x="1215" y="1728"/>
              <a:ext cx="170" cy="170"/>
              <a:chOff x="427" y="2642"/>
              <a:chExt cx="383" cy="383"/>
            </a:xfrm>
          </p:grpSpPr>
          <p:sp>
            <p:nvSpPr>
              <p:cNvPr id="15383" name="Oval 1053"/>
              <p:cNvSpPr>
                <a:spLocks noChangeArrowheads="1"/>
              </p:cNvSpPr>
              <p:nvPr/>
            </p:nvSpPr>
            <p:spPr bwMode="auto">
              <a:xfrm>
                <a:off x="427" y="2642"/>
                <a:ext cx="383" cy="38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15384" name="Oval 1054"/>
              <p:cNvSpPr>
                <a:spLocks noChangeArrowheads="1"/>
              </p:cNvSpPr>
              <p:nvPr/>
            </p:nvSpPr>
            <p:spPr bwMode="auto">
              <a:xfrm>
                <a:off x="531" y="2746"/>
                <a:ext cx="174" cy="17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  <p:sp>
          <p:nvSpPr>
            <p:cNvPr id="15376" name="Text Box 1055"/>
            <p:cNvSpPr txBox="1">
              <a:spLocks noChangeArrowheads="1"/>
            </p:cNvSpPr>
            <p:nvPr/>
          </p:nvSpPr>
          <p:spPr bwMode="auto">
            <a:xfrm>
              <a:off x="96" y="1738"/>
              <a:ext cx="3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" pitchFamily="-109" charset="0"/>
                </a:rPr>
                <a:t>Knobs:</a:t>
              </a:r>
            </a:p>
          </p:txBody>
        </p:sp>
        <p:sp>
          <p:nvSpPr>
            <p:cNvPr id="15377" name="AutoShape 1056"/>
            <p:cNvSpPr>
              <a:spLocks noChangeArrowheads="1"/>
            </p:cNvSpPr>
            <p:nvPr/>
          </p:nvSpPr>
          <p:spPr bwMode="auto">
            <a:xfrm>
              <a:off x="1837" y="864"/>
              <a:ext cx="384" cy="785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9" charset="0"/>
              </a:endParaRPr>
            </a:p>
          </p:txBody>
        </p:sp>
        <p:sp>
          <p:nvSpPr>
            <p:cNvPr id="15378" name="AutoShape 1057"/>
            <p:cNvSpPr>
              <a:spLocks noChangeArrowheads="1"/>
            </p:cNvSpPr>
            <p:nvPr/>
          </p:nvSpPr>
          <p:spPr bwMode="auto">
            <a:xfrm>
              <a:off x="3312" y="821"/>
              <a:ext cx="336" cy="833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9" charset="0"/>
              </a:endParaRPr>
            </a:p>
          </p:txBody>
        </p:sp>
        <p:sp>
          <p:nvSpPr>
            <p:cNvPr id="15379" name="Oval 1058"/>
            <p:cNvSpPr>
              <a:spLocks noChangeArrowheads="1"/>
            </p:cNvSpPr>
            <p:nvPr/>
          </p:nvSpPr>
          <p:spPr bwMode="auto">
            <a:xfrm>
              <a:off x="2246" y="816"/>
              <a:ext cx="1056" cy="9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Times" pitchFamily="-109" charset="0"/>
                </a:rPr>
                <a:t>Atmospheric</a:t>
              </a:r>
            </a:p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Times" pitchFamily="-109" charset="0"/>
                </a:rPr>
                <a:t>Composition</a:t>
              </a:r>
            </a:p>
          </p:txBody>
        </p:sp>
        <p:grpSp>
          <p:nvGrpSpPr>
            <p:cNvPr id="15380" name="Group 1059"/>
            <p:cNvGrpSpPr>
              <a:grpSpLocks/>
            </p:cNvGrpSpPr>
            <p:nvPr/>
          </p:nvGrpSpPr>
          <p:grpSpPr bwMode="auto">
            <a:xfrm>
              <a:off x="1536" y="1728"/>
              <a:ext cx="170" cy="170"/>
              <a:chOff x="427" y="2642"/>
              <a:chExt cx="383" cy="383"/>
            </a:xfrm>
          </p:grpSpPr>
          <p:sp>
            <p:nvSpPr>
              <p:cNvPr id="15381" name="Oval 1060"/>
              <p:cNvSpPr>
                <a:spLocks noChangeArrowheads="1"/>
              </p:cNvSpPr>
              <p:nvPr/>
            </p:nvSpPr>
            <p:spPr bwMode="auto">
              <a:xfrm>
                <a:off x="427" y="2642"/>
                <a:ext cx="383" cy="38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15382" name="Oval 1061"/>
              <p:cNvSpPr>
                <a:spLocks noChangeArrowheads="1"/>
              </p:cNvSpPr>
              <p:nvPr/>
            </p:nvSpPr>
            <p:spPr bwMode="auto">
              <a:xfrm>
                <a:off x="531" y="2746"/>
                <a:ext cx="174" cy="17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</p:grpSp>
      <p:sp>
        <p:nvSpPr>
          <p:cNvPr id="39" name="Title 38"/>
          <p:cNvSpPr>
            <a:spLocks noGrp="1"/>
          </p:cNvSpPr>
          <p:nvPr>
            <p:ph type="title" idx="4294967295"/>
          </p:nvPr>
        </p:nvSpPr>
        <p:spPr>
          <a:xfrm>
            <a:off x="455613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Actions and decisions are about emissions</a:t>
            </a:r>
            <a:endParaRPr lang="en-US" smtClean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t>Process understanding and emission quantification are inseparable</a:t>
            </a:r>
          </a:p>
        </p:txBody>
      </p:sp>
      <p:sp>
        <p:nvSpPr>
          <p:cNvPr id="17411" name="AutoShape 1028"/>
          <p:cNvSpPr>
            <a:spLocks noChangeArrowheads="1"/>
          </p:cNvSpPr>
          <p:nvPr/>
        </p:nvSpPr>
        <p:spPr bwMode="auto">
          <a:xfrm>
            <a:off x="2286000" y="1428750"/>
            <a:ext cx="1295400" cy="762000"/>
          </a:xfrm>
          <a:prstGeom prst="cube">
            <a:avLst>
              <a:gd name="adj" fmla="val 25000"/>
            </a:avLst>
          </a:prstGeom>
          <a:solidFill>
            <a:srgbClr val="96969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" pitchFamily="-109" charset="0"/>
              </a:rPr>
              <a:t>Processes</a:t>
            </a:r>
          </a:p>
        </p:txBody>
      </p:sp>
      <p:sp>
        <p:nvSpPr>
          <p:cNvPr id="17412" name="AutoShape 1029"/>
          <p:cNvSpPr>
            <a:spLocks noChangeArrowheads="1"/>
          </p:cNvSpPr>
          <p:nvPr/>
        </p:nvSpPr>
        <p:spPr bwMode="auto">
          <a:xfrm>
            <a:off x="3429000" y="165735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13" name="Oval 1030"/>
          <p:cNvSpPr>
            <a:spLocks noChangeArrowheads="1"/>
          </p:cNvSpPr>
          <p:nvPr/>
        </p:nvSpPr>
        <p:spPr bwMode="auto">
          <a:xfrm>
            <a:off x="381000" y="1504950"/>
            <a:ext cx="1447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" pitchFamily="-109" charset="0"/>
              </a:rPr>
              <a:t>Sources</a:t>
            </a:r>
          </a:p>
          <a:p>
            <a:pPr algn="ctr" eaLnBrk="0" hangingPunct="0"/>
            <a:r>
              <a:rPr lang="en-US">
                <a:latin typeface="Times" pitchFamily="-109" charset="0"/>
              </a:rPr>
              <a:t>Precursors</a:t>
            </a:r>
          </a:p>
        </p:txBody>
      </p:sp>
      <p:sp>
        <p:nvSpPr>
          <p:cNvPr id="17414" name="Oval 1031"/>
          <p:cNvSpPr>
            <a:spLocks noChangeArrowheads="1"/>
          </p:cNvSpPr>
          <p:nvPr/>
        </p:nvSpPr>
        <p:spPr bwMode="auto">
          <a:xfrm>
            <a:off x="4038600" y="1276350"/>
            <a:ext cx="11430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" pitchFamily="-109" charset="0"/>
              </a:rPr>
              <a:t>Abundance</a:t>
            </a:r>
          </a:p>
          <a:p>
            <a:pPr algn="ctr" eaLnBrk="0" hangingPunct="0"/>
            <a:r>
              <a:rPr lang="en-US">
                <a:latin typeface="Times" pitchFamily="-109" charset="0"/>
              </a:rPr>
              <a:t>composition</a:t>
            </a:r>
          </a:p>
        </p:txBody>
      </p:sp>
      <p:sp>
        <p:nvSpPr>
          <p:cNvPr id="17415" name="AutoShape 1032"/>
          <p:cNvSpPr>
            <a:spLocks noChangeArrowheads="1"/>
          </p:cNvSpPr>
          <p:nvPr/>
        </p:nvSpPr>
        <p:spPr bwMode="auto">
          <a:xfrm>
            <a:off x="1828800" y="165735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16" name="AutoShape 1033"/>
          <p:cNvSpPr>
            <a:spLocks noChangeArrowheads="1"/>
          </p:cNvSpPr>
          <p:nvPr/>
        </p:nvSpPr>
        <p:spPr bwMode="auto">
          <a:xfrm>
            <a:off x="7620000" y="1276350"/>
            <a:ext cx="1371600" cy="1219200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tx2"/>
                </a:solidFill>
                <a:latin typeface="Times" pitchFamily="-109" charset="0"/>
              </a:rPr>
              <a:t>Radiative</a:t>
            </a:r>
          </a:p>
          <a:p>
            <a:pPr algn="ctr" eaLnBrk="0" hangingPunct="0"/>
            <a:r>
              <a:rPr lang="en-US" sz="1400" b="1">
                <a:solidFill>
                  <a:schemeClr val="tx2"/>
                </a:solidFill>
                <a:latin typeface="Times" pitchFamily="-109" charset="0"/>
              </a:rPr>
              <a:t>Forcing/</a:t>
            </a:r>
            <a:r>
              <a:rPr lang="en-US" sz="1400" b="1">
                <a:solidFill>
                  <a:schemeClr val="tx2"/>
                </a:solidFill>
                <a:latin typeface="Symbol" pitchFamily="-109" charset="2"/>
                <a:sym typeface="Symbol" pitchFamily="-109" charset="2"/>
              </a:rPr>
              <a:t></a:t>
            </a:r>
            <a:r>
              <a:rPr lang="en-US" sz="1400" b="1">
                <a:solidFill>
                  <a:schemeClr val="tx2"/>
                </a:solidFill>
                <a:latin typeface="Times" pitchFamily="-109" charset="0"/>
              </a:rPr>
              <a:t>O</a:t>
            </a:r>
            <a:r>
              <a:rPr lang="en-US" sz="1400" b="1" baseline="-25000">
                <a:solidFill>
                  <a:schemeClr val="tx2"/>
                </a:solidFill>
                <a:latin typeface="Times" pitchFamily="-109" charset="0"/>
              </a:rPr>
              <a:t>3</a:t>
            </a:r>
            <a:r>
              <a:rPr lang="en-US" sz="1400" b="1">
                <a:solidFill>
                  <a:schemeClr val="tx2"/>
                </a:solidFill>
                <a:latin typeface="Times" pitchFamily="-109" charset="0"/>
              </a:rPr>
              <a:t>/</a:t>
            </a:r>
          </a:p>
          <a:p>
            <a:pPr algn="ctr" eaLnBrk="0" hangingPunct="0"/>
            <a:r>
              <a:rPr lang="en-US" sz="1400" b="1">
                <a:solidFill>
                  <a:schemeClr val="tx2"/>
                </a:solidFill>
                <a:latin typeface="Times" pitchFamily="-109" charset="0"/>
              </a:rPr>
              <a:t>Health effects</a:t>
            </a:r>
          </a:p>
        </p:txBody>
      </p:sp>
      <p:sp>
        <p:nvSpPr>
          <p:cNvPr id="17417" name="AutoShape 1034"/>
          <p:cNvSpPr>
            <a:spLocks noChangeArrowheads="1"/>
          </p:cNvSpPr>
          <p:nvPr/>
        </p:nvSpPr>
        <p:spPr bwMode="auto">
          <a:xfrm>
            <a:off x="5791200" y="1428750"/>
            <a:ext cx="1295400" cy="762000"/>
          </a:xfrm>
          <a:prstGeom prst="cube">
            <a:avLst>
              <a:gd name="adj" fmla="val 25000"/>
            </a:avLst>
          </a:prstGeom>
          <a:solidFill>
            <a:srgbClr val="96969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" pitchFamily="-109" charset="0"/>
              </a:rPr>
              <a:t>Properties/</a:t>
            </a:r>
          </a:p>
          <a:p>
            <a:pPr algn="ctr" eaLnBrk="0" hangingPunct="0"/>
            <a:r>
              <a:rPr lang="en-US">
                <a:latin typeface="Times" pitchFamily="-109" charset="0"/>
              </a:rPr>
              <a:t>Processes</a:t>
            </a:r>
          </a:p>
        </p:txBody>
      </p:sp>
      <p:sp>
        <p:nvSpPr>
          <p:cNvPr id="17418" name="AutoShape 1035"/>
          <p:cNvSpPr>
            <a:spLocks noChangeArrowheads="1"/>
          </p:cNvSpPr>
          <p:nvPr/>
        </p:nvSpPr>
        <p:spPr bwMode="auto">
          <a:xfrm>
            <a:off x="5181600" y="165735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19" name="AutoShape 1036"/>
          <p:cNvSpPr>
            <a:spLocks noChangeArrowheads="1"/>
          </p:cNvSpPr>
          <p:nvPr/>
        </p:nvSpPr>
        <p:spPr bwMode="auto">
          <a:xfrm>
            <a:off x="6934200" y="165735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0" name="Oval 1037"/>
          <p:cNvSpPr>
            <a:spLocks noChangeArrowheads="1"/>
          </p:cNvSpPr>
          <p:nvPr/>
        </p:nvSpPr>
        <p:spPr bwMode="auto">
          <a:xfrm>
            <a:off x="7848600" y="2628900"/>
            <a:ext cx="1066800" cy="1066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imes" pitchFamily="-109" charset="0"/>
              </a:rPr>
              <a:t>Climate/</a:t>
            </a:r>
          </a:p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Symbol" pitchFamily="-109" charset="2"/>
                <a:sym typeface="Symbol" pitchFamily="-109" charset="2"/>
              </a:rPr>
              <a:t></a:t>
            </a:r>
            <a:r>
              <a:rPr lang="en-US" sz="1400" b="1">
                <a:solidFill>
                  <a:schemeClr val="bg1"/>
                </a:solidFill>
                <a:latin typeface="Times" pitchFamily="-109" charset="0"/>
              </a:rPr>
              <a:t>O</a:t>
            </a:r>
            <a:r>
              <a:rPr lang="en-US" sz="1400" b="1" baseline="-25000">
                <a:solidFill>
                  <a:schemeClr val="bg1"/>
                </a:solidFill>
                <a:latin typeface="Times" pitchFamily="-109" charset="0"/>
              </a:rPr>
              <a:t>3</a:t>
            </a:r>
            <a:r>
              <a:rPr lang="en-US" sz="1400" b="1">
                <a:solidFill>
                  <a:schemeClr val="bg1"/>
                </a:solidFill>
                <a:latin typeface="Times" pitchFamily="-109" charset="0"/>
              </a:rPr>
              <a:t>/</a:t>
            </a:r>
          </a:p>
          <a:p>
            <a:pPr algn="ctr" eaLnBrk="0" hangingPunct="0"/>
            <a:r>
              <a:rPr lang="en-US" sz="1400" b="1">
                <a:solidFill>
                  <a:schemeClr val="bg1"/>
                </a:solidFill>
                <a:latin typeface="Times" pitchFamily="-109" charset="0"/>
              </a:rPr>
              <a:t>Air Quality</a:t>
            </a:r>
            <a:endParaRPr lang="en-US" sz="2000">
              <a:latin typeface="Times" pitchFamily="-109" charset="0"/>
            </a:endParaRPr>
          </a:p>
        </p:txBody>
      </p:sp>
      <p:sp>
        <p:nvSpPr>
          <p:cNvPr id="17421" name="AutoShape 1038"/>
          <p:cNvSpPr>
            <a:spLocks noChangeArrowheads="1"/>
          </p:cNvSpPr>
          <p:nvPr/>
        </p:nvSpPr>
        <p:spPr bwMode="auto">
          <a:xfrm rot="5400000">
            <a:off x="8248650" y="2228850"/>
            <a:ext cx="228600" cy="609600"/>
          </a:xfrm>
          <a:custGeom>
            <a:avLst/>
            <a:gdLst>
              <a:gd name="T0" fmla="*/ 19203596 w 21600"/>
              <a:gd name="T1" fmla="*/ 0 h 21600"/>
              <a:gd name="T2" fmla="*/ 0 w 21600"/>
              <a:gd name="T3" fmla="*/ 242771309 h 21600"/>
              <a:gd name="T4" fmla="*/ 19203596 w 21600"/>
              <a:gd name="T5" fmla="*/ 485542646 h 21600"/>
              <a:gd name="T6" fmla="*/ 25604788 w 21600"/>
              <a:gd name="T7" fmla="*/ 2427713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2" name="Freeform 1039"/>
          <p:cNvSpPr>
            <a:spLocks/>
          </p:cNvSpPr>
          <p:nvPr/>
        </p:nvSpPr>
        <p:spPr bwMode="auto">
          <a:xfrm>
            <a:off x="1143000" y="2114550"/>
            <a:ext cx="3200400" cy="495300"/>
          </a:xfrm>
          <a:custGeom>
            <a:avLst/>
            <a:gdLst>
              <a:gd name="T0" fmla="*/ 2147483647 w 2016"/>
              <a:gd name="T1" fmla="*/ 1022175375 h 240"/>
              <a:gd name="T2" fmla="*/ 0 w 2016"/>
              <a:gd name="T3" fmla="*/ 1022175375 h 240"/>
              <a:gd name="T4" fmla="*/ 0 w 2016"/>
              <a:gd name="T5" fmla="*/ 0 h 240"/>
              <a:gd name="T6" fmla="*/ 0 60000 65536"/>
              <a:gd name="T7" fmla="*/ 0 60000 65536"/>
              <a:gd name="T8" fmla="*/ 0 60000 65536"/>
              <a:gd name="T9" fmla="*/ 0 w 2016"/>
              <a:gd name="T10" fmla="*/ 0 h 240"/>
              <a:gd name="T11" fmla="*/ 2016 w 201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240">
                <a:moveTo>
                  <a:pt x="2016" y="240"/>
                </a:move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3" name="Freeform 1040"/>
          <p:cNvSpPr>
            <a:spLocks/>
          </p:cNvSpPr>
          <p:nvPr/>
        </p:nvSpPr>
        <p:spPr bwMode="auto">
          <a:xfrm flipH="1">
            <a:off x="4857750" y="2324100"/>
            <a:ext cx="3200400" cy="304800"/>
          </a:xfrm>
          <a:custGeom>
            <a:avLst/>
            <a:gdLst>
              <a:gd name="T0" fmla="*/ 2147483647 w 2016"/>
              <a:gd name="T1" fmla="*/ 387096000 h 240"/>
              <a:gd name="T2" fmla="*/ 0 w 2016"/>
              <a:gd name="T3" fmla="*/ 387096000 h 240"/>
              <a:gd name="T4" fmla="*/ 0 w 2016"/>
              <a:gd name="T5" fmla="*/ 0 h 240"/>
              <a:gd name="T6" fmla="*/ 0 60000 65536"/>
              <a:gd name="T7" fmla="*/ 0 60000 65536"/>
              <a:gd name="T8" fmla="*/ 0 60000 65536"/>
              <a:gd name="T9" fmla="*/ 0 w 2016"/>
              <a:gd name="T10" fmla="*/ 0 h 240"/>
              <a:gd name="T11" fmla="*/ 2016 w 201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240">
                <a:moveTo>
                  <a:pt x="2016" y="240"/>
                </a:moveTo>
                <a:lnTo>
                  <a:pt x="0" y="24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4" name="Freeform 1041"/>
          <p:cNvSpPr>
            <a:spLocks/>
          </p:cNvSpPr>
          <p:nvPr/>
        </p:nvSpPr>
        <p:spPr bwMode="auto">
          <a:xfrm>
            <a:off x="990600" y="1238250"/>
            <a:ext cx="3352800" cy="266700"/>
          </a:xfrm>
          <a:custGeom>
            <a:avLst/>
            <a:gdLst>
              <a:gd name="T0" fmla="*/ 0 w 2256"/>
              <a:gd name="T1" fmla="*/ 134713807 h 528"/>
              <a:gd name="T2" fmla="*/ 0 w 2256"/>
              <a:gd name="T3" fmla="*/ 0 h 528"/>
              <a:gd name="T4" fmla="*/ 2147483647 w 2256"/>
              <a:gd name="T5" fmla="*/ 0 h 528"/>
              <a:gd name="T6" fmla="*/ 2147483647 w 2256"/>
              <a:gd name="T7" fmla="*/ 61233411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8"/>
              <a:gd name="T14" fmla="*/ 2256 w 225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8">
                <a:moveTo>
                  <a:pt x="0" y="528"/>
                </a:moveTo>
                <a:lnTo>
                  <a:pt x="0" y="0"/>
                </a:lnTo>
                <a:lnTo>
                  <a:pt x="2256" y="0"/>
                </a:lnTo>
                <a:lnTo>
                  <a:pt x="2256" y="240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5" name="Freeform 1042"/>
          <p:cNvSpPr>
            <a:spLocks/>
          </p:cNvSpPr>
          <p:nvPr/>
        </p:nvSpPr>
        <p:spPr bwMode="auto">
          <a:xfrm flipH="1">
            <a:off x="4800600" y="1238250"/>
            <a:ext cx="3352800" cy="190500"/>
          </a:xfrm>
          <a:custGeom>
            <a:avLst/>
            <a:gdLst>
              <a:gd name="T0" fmla="*/ 0 w 2256"/>
              <a:gd name="T1" fmla="*/ 68731534 h 528"/>
              <a:gd name="T2" fmla="*/ 0 w 2256"/>
              <a:gd name="T3" fmla="*/ 0 h 528"/>
              <a:gd name="T4" fmla="*/ 2147483647 w 2256"/>
              <a:gd name="T5" fmla="*/ 0 h 528"/>
              <a:gd name="T6" fmla="*/ 2147483647 w 2256"/>
              <a:gd name="T7" fmla="*/ 31241639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528"/>
              <a:gd name="T14" fmla="*/ 2256 w 225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528">
                <a:moveTo>
                  <a:pt x="0" y="528"/>
                </a:moveTo>
                <a:lnTo>
                  <a:pt x="0" y="0"/>
                </a:lnTo>
                <a:lnTo>
                  <a:pt x="2256" y="0"/>
                </a:lnTo>
                <a:lnTo>
                  <a:pt x="2256" y="240"/>
                </a:lnTo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6" name="Freeform 1043"/>
          <p:cNvSpPr>
            <a:spLocks/>
          </p:cNvSpPr>
          <p:nvPr/>
        </p:nvSpPr>
        <p:spPr bwMode="auto">
          <a:xfrm>
            <a:off x="914400" y="2190750"/>
            <a:ext cx="6934200" cy="1295400"/>
          </a:xfrm>
          <a:custGeom>
            <a:avLst/>
            <a:gdLst>
              <a:gd name="T0" fmla="*/ 2147483647 w 4368"/>
              <a:gd name="T1" fmla="*/ 1664743214 h 1008"/>
              <a:gd name="T2" fmla="*/ 0 w 4368"/>
              <a:gd name="T3" fmla="*/ 1664743214 h 1008"/>
              <a:gd name="T4" fmla="*/ 0 w 4368"/>
              <a:gd name="T5" fmla="*/ 0 h 1008"/>
              <a:gd name="T6" fmla="*/ 0 60000 65536"/>
              <a:gd name="T7" fmla="*/ 0 60000 65536"/>
              <a:gd name="T8" fmla="*/ 0 60000 65536"/>
              <a:gd name="T9" fmla="*/ 0 w 4368"/>
              <a:gd name="T10" fmla="*/ 0 h 1008"/>
              <a:gd name="T11" fmla="*/ 4368 w 436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68" h="1008">
                <a:moveTo>
                  <a:pt x="4368" y="1008"/>
                </a:moveTo>
                <a:lnTo>
                  <a:pt x="0" y="1008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2"/>
            </a:solidFill>
            <a:prstDash val="sysDot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7" name="Freeform 1044"/>
          <p:cNvSpPr>
            <a:spLocks/>
          </p:cNvSpPr>
          <p:nvPr/>
        </p:nvSpPr>
        <p:spPr bwMode="auto">
          <a:xfrm>
            <a:off x="4648200" y="2724150"/>
            <a:ext cx="3200400" cy="533400"/>
          </a:xfrm>
          <a:custGeom>
            <a:avLst/>
            <a:gdLst>
              <a:gd name="T0" fmla="*/ 2147483647 w 2016"/>
              <a:gd name="T1" fmla="*/ 592740750 h 480"/>
              <a:gd name="T2" fmla="*/ 0 w 2016"/>
              <a:gd name="T3" fmla="*/ 592740750 h 480"/>
              <a:gd name="T4" fmla="*/ 0 w 2016"/>
              <a:gd name="T5" fmla="*/ 0 h 480"/>
              <a:gd name="T6" fmla="*/ 0 60000 65536"/>
              <a:gd name="T7" fmla="*/ 0 60000 65536"/>
              <a:gd name="T8" fmla="*/ 0 60000 65536"/>
              <a:gd name="T9" fmla="*/ 0 w 2016"/>
              <a:gd name="T10" fmla="*/ 0 h 480"/>
              <a:gd name="T11" fmla="*/ 2016 w 20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480">
                <a:moveTo>
                  <a:pt x="2016" y="480"/>
                </a:move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28575" cap="rnd">
            <a:solidFill>
              <a:schemeClr val="bg2"/>
            </a:solidFill>
            <a:prstDash val="sysDot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28" name="Text Box 1045"/>
          <p:cNvSpPr txBox="1">
            <a:spLocks noChangeArrowheads="1"/>
          </p:cNvSpPr>
          <p:nvPr/>
        </p:nvSpPr>
        <p:spPr bwMode="auto">
          <a:xfrm>
            <a:off x="914400" y="3162300"/>
            <a:ext cx="41005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-109" charset="0"/>
              </a:rPr>
              <a:t>Chemistry, other factors (including policy)</a:t>
            </a:r>
          </a:p>
        </p:txBody>
      </p:sp>
      <p:sp>
        <p:nvSpPr>
          <p:cNvPr id="17429" name="Line 1047"/>
          <p:cNvSpPr>
            <a:spLocks noChangeShapeType="1"/>
          </p:cNvSpPr>
          <p:nvPr/>
        </p:nvSpPr>
        <p:spPr bwMode="auto">
          <a:xfrm>
            <a:off x="2895600" y="2190750"/>
            <a:ext cx="990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1048"/>
          <p:cNvSpPr>
            <a:spLocks noChangeShapeType="1"/>
          </p:cNvSpPr>
          <p:nvPr/>
        </p:nvSpPr>
        <p:spPr bwMode="auto">
          <a:xfrm flipH="1">
            <a:off x="5257800" y="2190750"/>
            <a:ext cx="762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Text Box 1049"/>
          <p:cNvSpPr txBox="1">
            <a:spLocks noChangeArrowheads="1"/>
          </p:cNvSpPr>
          <p:nvPr/>
        </p:nvSpPr>
        <p:spPr bwMode="auto">
          <a:xfrm>
            <a:off x="2590800" y="2800350"/>
            <a:ext cx="414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  <a:latin typeface="Times" pitchFamily="-109" charset="0"/>
              </a:rPr>
              <a:t>Transformation and transport</a:t>
            </a:r>
          </a:p>
        </p:txBody>
      </p:sp>
      <p:sp>
        <p:nvSpPr>
          <p:cNvPr id="17432" name="Text Box 1052"/>
          <p:cNvSpPr txBox="1">
            <a:spLocks noChangeArrowheads="1"/>
          </p:cNvSpPr>
          <p:nvPr/>
        </p:nvSpPr>
        <p:spPr bwMode="auto">
          <a:xfrm>
            <a:off x="6691313" y="4702175"/>
            <a:ext cx="180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>
                <a:latin typeface="Times" pitchFamily="-109" charset="0"/>
              </a:rPr>
              <a:t>ESSENTIAL</a:t>
            </a:r>
          </a:p>
          <a:p>
            <a:pPr eaLnBrk="0" hangingPunct="0"/>
            <a:r>
              <a:rPr lang="en-US">
                <a:latin typeface="Times" pitchFamily="-109" charset="0"/>
              </a:rPr>
              <a:t>for policy</a:t>
            </a:r>
          </a:p>
        </p:txBody>
      </p:sp>
      <p:sp>
        <p:nvSpPr>
          <p:cNvPr id="17433" name="Oval 1053"/>
          <p:cNvSpPr>
            <a:spLocks noChangeArrowheads="1"/>
          </p:cNvSpPr>
          <p:nvPr/>
        </p:nvSpPr>
        <p:spPr bwMode="auto">
          <a:xfrm>
            <a:off x="900113" y="4654550"/>
            <a:ext cx="1447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" pitchFamily="-109" charset="0"/>
              </a:rPr>
              <a:t>Emissions</a:t>
            </a:r>
          </a:p>
        </p:txBody>
      </p:sp>
      <p:sp>
        <p:nvSpPr>
          <p:cNvPr id="17434" name="AutoShape 1054"/>
          <p:cNvSpPr>
            <a:spLocks noChangeArrowheads="1"/>
          </p:cNvSpPr>
          <p:nvPr/>
        </p:nvSpPr>
        <p:spPr bwMode="auto">
          <a:xfrm>
            <a:off x="2424113" y="4806950"/>
            <a:ext cx="609600" cy="381000"/>
          </a:xfrm>
          <a:custGeom>
            <a:avLst/>
            <a:gdLst>
              <a:gd name="T0" fmla="*/ 364156978 w 21600"/>
              <a:gd name="T1" fmla="*/ 0 h 21600"/>
              <a:gd name="T2" fmla="*/ 0 w 21600"/>
              <a:gd name="T3" fmla="*/ 59270336 h 21600"/>
              <a:gd name="T4" fmla="*/ 364156978 w 21600"/>
              <a:gd name="T5" fmla="*/ 118540689 h 21600"/>
              <a:gd name="T6" fmla="*/ 485542646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35" name="AutoShape 1055"/>
          <p:cNvSpPr>
            <a:spLocks noChangeArrowheads="1"/>
          </p:cNvSpPr>
          <p:nvPr/>
        </p:nvSpPr>
        <p:spPr bwMode="auto">
          <a:xfrm>
            <a:off x="3871913" y="4806950"/>
            <a:ext cx="609600" cy="381000"/>
          </a:xfrm>
          <a:custGeom>
            <a:avLst/>
            <a:gdLst>
              <a:gd name="T0" fmla="*/ 364156978 w 21600"/>
              <a:gd name="T1" fmla="*/ 0 h 21600"/>
              <a:gd name="T2" fmla="*/ 0 w 21600"/>
              <a:gd name="T3" fmla="*/ 59270336 h 21600"/>
              <a:gd name="T4" fmla="*/ 364156978 w 21600"/>
              <a:gd name="T5" fmla="*/ 118540689 h 21600"/>
              <a:gd name="T6" fmla="*/ 485542646 w 21600"/>
              <a:gd name="T7" fmla="*/ 592703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36" name="AutoShape 1056"/>
          <p:cNvSpPr>
            <a:spLocks noChangeArrowheads="1"/>
          </p:cNvSpPr>
          <p:nvPr/>
        </p:nvSpPr>
        <p:spPr bwMode="auto">
          <a:xfrm>
            <a:off x="3186113" y="4806950"/>
            <a:ext cx="381000" cy="838200"/>
          </a:xfrm>
          <a:custGeom>
            <a:avLst/>
            <a:gdLst>
              <a:gd name="T0" fmla="*/ 83011451 w 21600"/>
              <a:gd name="T1" fmla="*/ 0 h 21600"/>
              <a:gd name="T2" fmla="*/ 83011451 w 21600"/>
              <a:gd name="T3" fmla="*/ 710467012 h 21600"/>
              <a:gd name="T4" fmla="*/ 17764619 w 21600"/>
              <a:gd name="T5" fmla="*/ 1262221204 h 21600"/>
              <a:gd name="T6" fmla="*/ 118540689 w 21600"/>
              <a:gd name="T7" fmla="*/ 35523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17437" name="AutoShape 1057"/>
          <p:cNvSpPr>
            <a:spLocks noChangeArrowheads="1"/>
          </p:cNvSpPr>
          <p:nvPr/>
        </p:nvSpPr>
        <p:spPr bwMode="auto">
          <a:xfrm>
            <a:off x="4633913" y="4425950"/>
            <a:ext cx="1371600" cy="1219200"/>
          </a:xfrm>
          <a:prstGeom prst="octagon">
            <a:avLst>
              <a:gd name="adj" fmla="val 2928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imes" pitchFamily="-109" charset="0"/>
              </a:rPr>
              <a:t>Radiative</a:t>
            </a:r>
          </a:p>
          <a:p>
            <a:pPr algn="ctr" eaLnBrk="0" hangingPunct="0"/>
            <a:r>
              <a:rPr lang="en-US" sz="1400" b="1">
                <a:latin typeface="Times" pitchFamily="-109" charset="0"/>
              </a:rPr>
              <a:t>Forcing/</a:t>
            </a:r>
          </a:p>
          <a:p>
            <a:pPr algn="ctr" eaLnBrk="0" hangingPunct="0"/>
            <a:r>
              <a:rPr lang="en-US" sz="1400" b="1">
                <a:latin typeface="Times" pitchFamily="-109" charset="0"/>
              </a:rPr>
              <a:t>Health Effects</a:t>
            </a:r>
          </a:p>
          <a:p>
            <a:pPr algn="ctr" eaLnBrk="0" hangingPunct="0"/>
            <a:endParaRPr lang="en-US" sz="1400" b="1">
              <a:latin typeface="Times" pitchFamily="-109" charset="0"/>
            </a:endParaRPr>
          </a:p>
        </p:txBody>
      </p:sp>
      <p:sp>
        <p:nvSpPr>
          <p:cNvPr id="17438" name="Text Box 1058"/>
          <p:cNvSpPr txBox="1">
            <a:spLocks noChangeArrowheads="1"/>
          </p:cNvSpPr>
          <p:nvPr/>
        </p:nvSpPr>
        <p:spPr bwMode="auto">
          <a:xfrm>
            <a:off x="2881313" y="5645150"/>
            <a:ext cx="213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Times" pitchFamily="-109" charset="0"/>
              </a:rPr>
              <a:t>Influence of external factors</a:t>
            </a:r>
          </a:p>
          <a:p>
            <a:pPr eaLnBrk="0" hangingPunct="0"/>
            <a:r>
              <a:rPr lang="en-US" sz="1400">
                <a:latin typeface="Times" pitchFamily="-109" charset="0"/>
              </a:rPr>
              <a:t>Follows from process understanding</a:t>
            </a:r>
          </a:p>
        </p:txBody>
      </p:sp>
      <p:grpSp>
        <p:nvGrpSpPr>
          <p:cNvPr id="17439" name="Group 1060"/>
          <p:cNvGrpSpPr>
            <a:grpSpLocks/>
          </p:cNvGrpSpPr>
          <p:nvPr/>
        </p:nvGrpSpPr>
        <p:grpSpPr bwMode="auto">
          <a:xfrm>
            <a:off x="442913" y="3906838"/>
            <a:ext cx="5795962" cy="747712"/>
            <a:chOff x="288" y="2697"/>
            <a:chExt cx="3651" cy="471"/>
          </a:xfrm>
        </p:grpSpPr>
        <p:sp>
          <p:nvSpPr>
            <p:cNvPr id="17444" name="Text Box 1061"/>
            <p:cNvSpPr txBox="1">
              <a:spLocks noChangeArrowheads="1"/>
            </p:cNvSpPr>
            <p:nvPr/>
          </p:nvSpPr>
          <p:spPr bwMode="auto">
            <a:xfrm>
              <a:off x="288" y="2697"/>
              <a:ext cx="36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" pitchFamily="-109" charset="0"/>
                </a:rPr>
                <a:t>To define current and predict future concentrations of species</a:t>
              </a:r>
            </a:p>
          </p:txBody>
        </p:sp>
        <p:sp>
          <p:nvSpPr>
            <p:cNvPr id="17445" name="Text Box 1062"/>
            <p:cNvSpPr txBox="1">
              <a:spLocks noChangeArrowheads="1"/>
            </p:cNvSpPr>
            <p:nvPr/>
          </p:nvSpPr>
          <p:spPr bwMode="auto">
            <a:xfrm>
              <a:off x="288" y="2937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latin typeface="Times" pitchFamily="-109" charset="0"/>
              </a:endParaRPr>
            </a:p>
          </p:txBody>
        </p:sp>
      </p:grpSp>
      <p:sp>
        <p:nvSpPr>
          <p:cNvPr id="17440" name="Line 1063"/>
          <p:cNvSpPr>
            <a:spLocks noChangeShapeType="1"/>
          </p:cNvSpPr>
          <p:nvPr/>
        </p:nvSpPr>
        <p:spPr bwMode="auto">
          <a:xfrm>
            <a:off x="595313" y="3876675"/>
            <a:ext cx="8382000" cy="0"/>
          </a:xfrm>
          <a:prstGeom prst="line">
            <a:avLst/>
          </a:prstGeom>
          <a:noFill/>
          <a:ln w="76200" cmpd="tri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AutoShape 1064"/>
          <p:cNvSpPr>
            <a:spLocks noChangeArrowheads="1"/>
          </p:cNvSpPr>
          <p:nvPr/>
        </p:nvSpPr>
        <p:spPr bwMode="auto">
          <a:xfrm>
            <a:off x="703263" y="4524375"/>
            <a:ext cx="3854450" cy="777875"/>
          </a:xfrm>
          <a:prstGeom prst="roundRect">
            <a:avLst>
              <a:gd name="adj" fmla="val 16667"/>
            </a:avLst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37" name="Bent Arrow 36"/>
          <p:cNvSpPr>
            <a:spLocks noChangeArrowheads="1"/>
          </p:cNvSpPr>
          <p:nvPr/>
        </p:nvSpPr>
        <p:spPr bwMode="auto">
          <a:xfrm>
            <a:off x="595313" y="4824413"/>
            <a:ext cx="533400" cy="700087"/>
          </a:xfrm>
          <a:custGeom>
            <a:avLst/>
            <a:gdLst>
              <a:gd name="T0" fmla="*/ 400050 w 533400"/>
              <a:gd name="T1" fmla="*/ 0 h 700087"/>
              <a:gd name="T2" fmla="*/ 400050 w 533400"/>
              <a:gd name="T3" fmla="*/ 266700 h 700087"/>
              <a:gd name="T4" fmla="*/ 66675 w 533400"/>
              <a:gd name="T5" fmla="*/ 700087 h 700087"/>
              <a:gd name="T6" fmla="*/ 533400 w 533400"/>
              <a:gd name="T7" fmla="*/ 133350 h 700087"/>
              <a:gd name="T8" fmla="*/ 3 60000 65536"/>
              <a:gd name="T9" fmla="*/ 1 60000 65536"/>
              <a:gd name="T10" fmla="*/ 1 60000 65536"/>
              <a:gd name="T11" fmla="*/ 0 60000 65536"/>
              <a:gd name="T12" fmla="*/ 0 w 533400"/>
              <a:gd name="T13" fmla="*/ 0 h 700087"/>
              <a:gd name="T14" fmla="*/ 533400 w 533400"/>
              <a:gd name="T15" fmla="*/ 700087 h 700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700087">
                <a:moveTo>
                  <a:pt x="0" y="700087"/>
                </a:moveTo>
                <a:lnTo>
                  <a:pt x="0" y="300038"/>
                </a:lnTo>
                <a:cubicBezTo>
                  <a:pt x="0" y="171155"/>
                  <a:pt x="104480" y="66675"/>
                  <a:pt x="233362" y="66675"/>
                </a:cubicBezTo>
                <a:lnTo>
                  <a:pt x="400050" y="66675"/>
                </a:lnTo>
                <a:lnTo>
                  <a:pt x="400050" y="0"/>
                </a:lnTo>
                <a:lnTo>
                  <a:pt x="533400" y="133350"/>
                </a:lnTo>
                <a:lnTo>
                  <a:pt x="400050" y="266700"/>
                </a:lnTo>
                <a:lnTo>
                  <a:pt x="400050" y="200025"/>
                </a:lnTo>
                <a:lnTo>
                  <a:pt x="233363" y="200025"/>
                </a:lnTo>
                <a:lnTo>
                  <a:pt x="233362" y="200025"/>
                </a:lnTo>
                <a:cubicBezTo>
                  <a:pt x="178127" y="200025"/>
                  <a:pt x="133350" y="244802"/>
                  <a:pt x="133350" y="300037"/>
                </a:cubicBezTo>
                <a:lnTo>
                  <a:pt x="133350" y="7000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443" name="Text Box 1058"/>
          <p:cNvSpPr txBox="1">
            <a:spLocks noChangeArrowheads="1"/>
          </p:cNvSpPr>
          <p:nvPr/>
        </p:nvSpPr>
        <p:spPr bwMode="auto">
          <a:xfrm>
            <a:off x="290513" y="564515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Times" pitchFamily="-109" charset="0"/>
              </a:rPr>
              <a:t>Actions taken by people.</a:t>
            </a:r>
          </a:p>
          <a:p>
            <a:pPr eaLnBrk="0" hangingPunct="0"/>
            <a:r>
              <a:rPr lang="en-US" sz="1400">
                <a:latin typeface="Times" pitchFamily="-109" charset="0"/>
              </a:rPr>
              <a:t>Changes occurring due to other changes (e.g., climate, land use change, forestation,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44463" y="274638"/>
            <a:ext cx="8880475" cy="78422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Emissions are key for atmospheric chemistry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597150" y="2497138"/>
          <a:ext cx="3263900" cy="685800"/>
        </p:xfrm>
        <a:graphic>
          <a:graphicData uri="http://schemas.openxmlformats.org/presentationml/2006/ole">
            <p:oleObj spid="_x0000_s19458" name="Equation" r:id="rId3" imgW="3263900" imgH="685800" progId="Equation.3">
              <p:embed/>
            </p:oleObj>
          </a:graphicData>
        </a:graphic>
      </p:graphicFrame>
      <p:sp>
        <p:nvSpPr>
          <p:cNvPr id="6" name="Striped Right Arrow 5"/>
          <p:cNvSpPr>
            <a:spLocks noChangeArrowheads="1"/>
          </p:cNvSpPr>
          <p:nvPr/>
        </p:nvSpPr>
        <p:spPr bwMode="auto">
          <a:xfrm rot="-5400000">
            <a:off x="3314700" y="3238500"/>
            <a:ext cx="685800" cy="304800"/>
          </a:xfrm>
          <a:custGeom>
            <a:avLst/>
            <a:gdLst>
              <a:gd name="T0" fmla="*/ 533400 w 685800"/>
              <a:gd name="T1" fmla="*/ 0 h 304800"/>
              <a:gd name="T2" fmla="*/ 0 w 685800"/>
              <a:gd name="T3" fmla="*/ 152400 h 304800"/>
              <a:gd name="T4" fmla="*/ 533400 w 685800"/>
              <a:gd name="T5" fmla="*/ 304800 h 304800"/>
              <a:gd name="T6" fmla="*/ 685800 w 685800"/>
              <a:gd name="T7" fmla="*/ 152400 h 304800"/>
              <a:gd name="T8" fmla="*/ 3 60000 65536"/>
              <a:gd name="T9" fmla="*/ 2 60000 65536"/>
              <a:gd name="T10" fmla="*/ 1 60000 65536"/>
              <a:gd name="T11" fmla="*/ 0 60000 65536"/>
              <a:gd name="T12" fmla="*/ 47625 w 685800"/>
              <a:gd name="T13" fmla="*/ 76200 h 304800"/>
              <a:gd name="T14" fmla="*/ 609600 w 685800"/>
              <a:gd name="T15" fmla="*/ 228600 h 30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" h="304800">
                <a:moveTo>
                  <a:pt x="0" y="76200"/>
                </a:moveTo>
                <a:lnTo>
                  <a:pt x="9525" y="76200"/>
                </a:lnTo>
                <a:lnTo>
                  <a:pt x="9525" y="228600"/>
                </a:lnTo>
                <a:lnTo>
                  <a:pt x="0" y="228600"/>
                </a:lnTo>
                <a:close/>
                <a:moveTo>
                  <a:pt x="19050" y="76200"/>
                </a:moveTo>
                <a:lnTo>
                  <a:pt x="38100" y="76200"/>
                </a:lnTo>
                <a:lnTo>
                  <a:pt x="38100" y="228600"/>
                </a:lnTo>
                <a:lnTo>
                  <a:pt x="19050" y="228600"/>
                </a:lnTo>
                <a:close/>
                <a:moveTo>
                  <a:pt x="47625" y="76200"/>
                </a:moveTo>
                <a:lnTo>
                  <a:pt x="533400" y="76200"/>
                </a:lnTo>
                <a:lnTo>
                  <a:pt x="533400" y="0"/>
                </a:lnTo>
                <a:lnTo>
                  <a:pt x="685800" y="152400"/>
                </a:lnTo>
                <a:lnTo>
                  <a:pt x="533400" y="304800"/>
                </a:lnTo>
                <a:lnTo>
                  <a:pt x="533400" y="228600"/>
                </a:lnTo>
                <a:lnTo>
                  <a:pt x="47625" y="228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7" name="Striped Right Arrow 6"/>
          <p:cNvSpPr>
            <a:spLocks noChangeArrowheads="1"/>
          </p:cNvSpPr>
          <p:nvPr/>
        </p:nvSpPr>
        <p:spPr bwMode="auto">
          <a:xfrm rot="5400000" flipV="1">
            <a:off x="4076700" y="3238500"/>
            <a:ext cx="685800" cy="304800"/>
          </a:xfrm>
          <a:custGeom>
            <a:avLst/>
            <a:gdLst>
              <a:gd name="T0" fmla="*/ 533400 w 685800"/>
              <a:gd name="T1" fmla="*/ 0 h 304800"/>
              <a:gd name="T2" fmla="*/ 0 w 685800"/>
              <a:gd name="T3" fmla="*/ 152400 h 304800"/>
              <a:gd name="T4" fmla="*/ 533400 w 685800"/>
              <a:gd name="T5" fmla="*/ 304800 h 304800"/>
              <a:gd name="T6" fmla="*/ 685800 w 685800"/>
              <a:gd name="T7" fmla="*/ 152400 h 304800"/>
              <a:gd name="T8" fmla="*/ 3 60000 65536"/>
              <a:gd name="T9" fmla="*/ 2 60000 65536"/>
              <a:gd name="T10" fmla="*/ 1 60000 65536"/>
              <a:gd name="T11" fmla="*/ 0 60000 65536"/>
              <a:gd name="T12" fmla="*/ 47625 w 685800"/>
              <a:gd name="T13" fmla="*/ 76200 h 304800"/>
              <a:gd name="T14" fmla="*/ 609600 w 685800"/>
              <a:gd name="T15" fmla="*/ 228600 h 30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" h="304800">
                <a:moveTo>
                  <a:pt x="0" y="76200"/>
                </a:moveTo>
                <a:lnTo>
                  <a:pt x="9525" y="76200"/>
                </a:lnTo>
                <a:lnTo>
                  <a:pt x="9525" y="228600"/>
                </a:lnTo>
                <a:lnTo>
                  <a:pt x="0" y="228600"/>
                </a:lnTo>
                <a:close/>
                <a:moveTo>
                  <a:pt x="19050" y="76200"/>
                </a:moveTo>
                <a:lnTo>
                  <a:pt x="38100" y="76200"/>
                </a:lnTo>
                <a:lnTo>
                  <a:pt x="38100" y="228600"/>
                </a:lnTo>
                <a:lnTo>
                  <a:pt x="19050" y="228600"/>
                </a:lnTo>
                <a:close/>
                <a:moveTo>
                  <a:pt x="47625" y="76200"/>
                </a:moveTo>
                <a:lnTo>
                  <a:pt x="533400" y="76200"/>
                </a:lnTo>
                <a:lnTo>
                  <a:pt x="533400" y="0"/>
                </a:lnTo>
                <a:lnTo>
                  <a:pt x="685800" y="152400"/>
                </a:lnTo>
                <a:lnTo>
                  <a:pt x="533400" y="304800"/>
                </a:lnTo>
                <a:lnTo>
                  <a:pt x="533400" y="228600"/>
                </a:lnTo>
                <a:lnTo>
                  <a:pt x="47625" y="2286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7150" y="3602038"/>
            <a:ext cx="16002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Times" pitchFamily="-109" charset="0"/>
                <a:ea typeface="Times" pitchFamily="-109" charset="0"/>
                <a:cs typeface="Times" pitchFamily="-109" charset="0"/>
              </a:rPr>
              <a:t>Emissions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84650" y="3602038"/>
            <a:ext cx="1676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Times" pitchFamily="-109" charset="0"/>
                <a:ea typeface="Times" pitchFamily="-109" charset="0"/>
                <a:cs typeface="Times" pitchFamily="-109" charset="0"/>
              </a:rPr>
              <a:t>Deposition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6600" y="1455738"/>
            <a:ext cx="1752600" cy="685800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Times" pitchFamily="-109" charset="0"/>
                <a:ea typeface="Times" pitchFamily="-109" charset="0"/>
                <a:cs typeface="Times" pitchFamily="-109" charset="0"/>
              </a:rPr>
              <a:t>Chemical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Times" pitchFamily="-109" charset="0"/>
                <a:ea typeface="Times" pitchFamily="-109" charset="0"/>
                <a:cs typeface="Times" pitchFamily="-109" charset="0"/>
              </a:rPr>
              <a:t>Transformations</a:t>
            </a:r>
          </a:p>
        </p:txBody>
      </p:sp>
      <p:sp>
        <p:nvSpPr>
          <p:cNvPr id="11" name="Up-Down Arrow 10"/>
          <p:cNvSpPr>
            <a:spLocks noChangeArrowheads="1"/>
          </p:cNvSpPr>
          <p:nvPr/>
        </p:nvSpPr>
        <p:spPr bwMode="auto">
          <a:xfrm>
            <a:off x="3581400" y="2217738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12" name="Up-Down Arrow 11"/>
          <p:cNvSpPr>
            <a:spLocks noChangeArrowheads="1"/>
          </p:cNvSpPr>
          <p:nvPr/>
        </p:nvSpPr>
        <p:spPr bwMode="auto">
          <a:xfrm>
            <a:off x="4343400" y="2217738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13" name="Cloud 12"/>
          <p:cNvSpPr>
            <a:spLocks noChangeArrowheads="1"/>
          </p:cNvSpPr>
          <p:nvPr/>
        </p:nvSpPr>
        <p:spPr bwMode="auto">
          <a:xfrm>
            <a:off x="5610225" y="2763838"/>
            <a:ext cx="1752600" cy="838200"/>
          </a:xfrm>
          <a:custGeom>
            <a:avLst/>
            <a:gdLst>
              <a:gd name="T0" fmla="*/ 1751140 w 43200"/>
              <a:gd name="T1" fmla="*/ 419100 h 43200"/>
              <a:gd name="T2" fmla="*/ 876300 w 43200"/>
              <a:gd name="T3" fmla="*/ 837307 h 43200"/>
              <a:gd name="T4" fmla="*/ 5436 w 43200"/>
              <a:gd name="T5" fmla="*/ 419100 h 43200"/>
              <a:gd name="T6" fmla="*/ 876300 w 43200"/>
              <a:gd name="T7" fmla="*/ 4792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Times" pitchFamily="-109" charset="0"/>
                <a:ea typeface="Times" pitchFamily="-109" charset="0"/>
                <a:cs typeface="Times" pitchFamily="-109" charset="0"/>
              </a:rPr>
              <a:t>Meteorology and dynamics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14400" y="5600700"/>
          <a:ext cx="7583488" cy="800100"/>
        </p:xfrm>
        <a:graphic>
          <a:graphicData uri="http://schemas.openxmlformats.org/presentationml/2006/ole">
            <p:oleObj spid="_x0000_s19459" name="Equation" r:id="rId4" imgW="7581900" imgH="800100" progId="Equation.3">
              <p:embed/>
            </p:oleObj>
          </a:graphicData>
        </a:graphic>
      </p:graphicFrame>
      <p:sp>
        <p:nvSpPr>
          <p:cNvPr id="19469" name="Oval 6"/>
          <p:cNvSpPr>
            <a:spLocks noChangeArrowheads="1"/>
          </p:cNvSpPr>
          <p:nvPr/>
        </p:nvSpPr>
        <p:spPr bwMode="auto">
          <a:xfrm>
            <a:off x="4778375" y="5272088"/>
            <a:ext cx="16002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723900" y="481488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" pitchFamily="-109" charset="0"/>
              </a:rPr>
              <a:t>Separation essential - almost different disciplines!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/>
                <a:cs typeface="Times"/>
              </a:rPr>
              <a:t>Emission Quantification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8077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indent="-379413">
              <a:spcBef>
                <a:spcPct val="50000"/>
              </a:spcBef>
              <a:buClr>
                <a:srgbClr val="FF0000"/>
              </a:buClr>
              <a:buFont typeface="Wingdings" pitchFamily="-109" charset="2"/>
              <a:buChar char="Ø"/>
            </a:pPr>
            <a:r>
              <a:rPr lang="en-US">
                <a:latin typeface="Times" pitchFamily="-109" charset="0"/>
              </a:rPr>
              <a:t>Needed for decision support information</a:t>
            </a:r>
          </a:p>
          <a:p>
            <a:pPr marL="379413" indent="-379413">
              <a:spcBef>
                <a:spcPct val="50000"/>
              </a:spcBef>
              <a:buClr>
                <a:srgbClr val="FF0000"/>
              </a:buClr>
              <a:buFont typeface="Wingdings" pitchFamily="-109" charset="2"/>
              <a:buChar char="Ø"/>
            </a:pPr>
            <a:r>
              <a:rPr lang="en-US">
                <a:latin typeface="Times" pitchFamily="-109" charset="0"/>
              </a:rPr>
              <a:t>Rapid changes in technology and fuel usage in the near future (urgency and opportunity)</a:t>
            </a:r>
          </a:p>
          <a:p>
            <a:pPr marL="379413" indent="-379413">
              <a:spcBef>
                <a:spcPct val="50000"/>
              </a:spcBef>
              <a:buClr>
                <a:srgbClr val="FF0000"/>
              </a:buClr>
              <a:buFont typeface="Wingdings" pitchFamily="-109" charset="2"/>
              <a:buChar char="Ø"/>
            </a:pPr>
            <a:r>
              <a:rPr lang="en-US">
                <a:latin typeface="Times" pitchFamily="-109" charset="0"/>
              </a:rPr>
              <a:t>Needed for multiple issues and compatibility for multiple uses- climate, air quality, …</a:t>
            </a:r>
          </a:p>
          <a:p>
            <a:pPr marL="379413" indent="-379413">
              <a:spcBef>
                <a:spcPct val="50000"/>
              </a:spcBef>
              <a:buClr>
                <a:srgbClr val="FF0000"/>
              </a:buClr>
              <a:buFont typeface="Wingdings" pitchFamily="-109" charset="2"/>
              <a:buChar char="Ø"/>
            </a:pPr>
            <a:r>
              <a:rPr lang="en-US">
                <a:latin typeface="Times" pitchFamily="-109" charset="0"/>
              </a:rPr>
              <a:t>Direct usable information product- in addition to other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"/>
                <a:ea typeface="+mj-ea"/>
                <a:cs typeface="Times"/>
              </a:rPr>
              <a:t>Multiple needs, approaches, and results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68325" y="4322763"/>
            <a:ext cx="8229600" cy="1076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Needs of different communities have to be, and are, different!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Approaches used should fit the needs- differences exist and will exist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The results of of the differing needs and approaches will be different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325" y="1122363"/>
            <a:ext cx="8229600" cy="320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Times" pitchFamily="-109" charset="0"/>
                <a:cs typeface="Times" pitchFamily="-109" charset="0"/>
              </a:rPr>
              <a:t>Multiple needs:</a:t>
            </a:r>
          </a:p>
          <a:p>
            <a:pPr>
              <a:spcAft>
                <a:spcPts val="600"/>
              </a:spcAft>
              <a:buFont typeface="Wingdings" pitchFamily="-109" charset="2"/>
              <a:buChar char="Ø"/>
            </a:pPr>
            <a:r>
              <a:rPr lang="en-US">
                <a:latin typeface="Times" pitchFamily="-109" charset="0"/>
                <a:cs typeface="Times" pitchFamily="-109" charset="0"/>
              </a:rPr>
              <a:t>Regulatory needs</a:t>
            </a:r>
          </a:p>
          <a:p>
            <a:pPr>
              <a:spcAft>
                <a:spcPts val="600"/>
              </a:spcAft>
              <a:buFont typeface="Wingdings" pitchFamily="-109" charset="2"/>
              <a:buChar char="Ø"/>
            </a:pPr>
            <a:r>
              <a:rPr lang="en-US">
                <a:latin typeface="Times" pitchFamily="-109" charset="0"/>
                <a:cs typeface="Times" pitchFamily="-109" charset="0"/>
              </a:rPr>
              <a:t>Economic issues (e.g., cap and trade)</a:t>
            </a:r>
          </a:p>
          <a:p>
            <a:pPr>
              <a:spcAft>
                <a:spcPts val="600"/>
              </a:spcAft>
              <a:buFont typeface="Wingdings" pitchFamily="-109" charset="2"/>
              <a:buChar char="Ø"/>
            </a:pPr>
            <a:r>
              <a:rPr lang="en-US">
                <a:latin typeface="Times" pitchFamily="-109" charset="0"/>
                <a:cs typeface="Times" pitchFamily="-109" charset="0"/>
              </a:rPr>
              <a:t>Science needs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Times" pitchFamily="-109" charset="0"/>
                <a:cs typeface="Times" pitchFamily="-109" charset="0"/>
              </a:rPr>
              <a:t>Detailed Chemistry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Times" pitchFamily="-109" charset="0"/>
                <a:cs typeface="Times" pitchFamily="-109" charset="0"/>
              </a:rPr>
              <a:t>Initialization for predictions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Times" pitchFamily="-109" charset="0"/>
                <a:cs typeface="Times" pitchFamily="-109" charset="0"/>
              </a:rPr>
              <a:t>Baselines for projections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Times" pitchFamily="-109" charset="0"/>
                <a:cs typeface="Times" pitchFamily="-109" charset="0"/>
              </a:rPr>
              <a:t>…..</a:t>
            </a:r>
          </a:p>
          <a:p>
            <a:pPr>
              <a:spcAft>
                <a:spcPts val="600"/>
              </a:spcAft>
              <a:buFont typeface="Wingdings" pitchFamily="-109" charset="2"/>
              <a:buChar char="Ø"/>
            </a:pPr>
            <a:r>
              <a:rPr lang="en-US">
                <a:latin typeface="Times" pitchFamily="-109" charset="0"/>
                <a:cs typeface="Times" pitchFamily="-109" charset="0"/>
              </a:rPr>
              <a:t>Other needs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68325" y="5553075"/>
            <a:ext cx="8118475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How best can we come together to optimize the system for the US and the world?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Understand needs and requirements of all 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Understand what is already being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3" grpId="1" animBg="1"/>
      <p:bldP spid="5" grpId="0"/>
      <p:bldP spid="204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merald_City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" pitchFamily="-109" charset="0"/>
                <a:ea typeface="ＭＳ Ｐゴシック" pitchFamily="-109" charset="-128"/>
                <a:cs typeface="Times" pitchFamily="-109" charset="0"/>
              </a:rPr>
              <a:t>Start of a journey</a:t>
            </a:r>
          </a:p>
        </p:txBody>
      </p:sp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6323013" y="1714500"/>
            <a:ext cx="398462" cy="287338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3611563" y="2392363"/>
            <a:ext cx="546100" cy="287337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5084763" y="0"/>
            <a:ext cx="977900" cy="561975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795338" y="2679700"/>
            <a:ext cx="8091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109" charset="0"/>
              </a:rPr>
              <a:t>Quantified emissions inventory will take heart, brain, and ways to find ourselves!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2587625" y="4071938"/>
            <a:ext cx="4995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109" charset="0"/>
              </a:rPr>
              <a:t>Start small …. </a:t>
            </a:r>
          </a:p>
          <a:p>
            <a:r>
              <a:rPr lang="en-US">
                <a:latin typeface="Calibri" pitchFamily="-109" charset="0"/>
              </a:rPr>
              <a:t>Produce some thing tangible…. </a:t>
            </a:r>
          </a:p>
          <a:p>
            <a:r>
              <a:rPr lang="en-US">
                <a:latin typeface="Calibri" pitchFamily="-109" charset="0"/>
              </a:rPr>
              <a:t>Build on what others have, and are already,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416</Words>
  <Application>Microsoft Office PowerPoint</Application>
  <PresentationFormat>On-screen Show (4:3)</PresentationFormat>
  <Paragraphs>88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ＭＳ Ｐゴシック</vt:lpstr>
      <vt:lpstr>Calibri</vt:lpstr>
      <vt:lpstr>Times</vt:lpstr>
      <vt:lpstr>Courier New</vt:lpstr>
      <vt:lpstr>Symbol</vt:lpstr>
      <vt:lpstr>Wingdings</vt:lpstr>
      <vt:lpstr>Office Theme</vt:lpstr>
      <vt:lpstr>Microsoft Equation</vt:lpstr>
      <vt:lpstr>Coordinated US initiative on  Emissions Research</vt:lpstr>
      <vt:lpstr>Actions and decisions are about emissions</vt:lpstr>
      <vt:lpstr>Process understanding and emission quantification are inseparable</vt:lpstr>
      <vt:lpstr>Emissions are key for atmospheric chemistry</vt:lpstr>
      <vt:lpstr>Emission Quantification</vt:lpstr>
      <vt:lpstr>Multiple needs, approaches, and results</vt:lpstr>
      <vt:lpstr>Start of a journey</vt:lpstr>
    </vt:vector>
  </TitlesOfParts>
  <Company>NOAA/ESRL/CSD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US initiative on  Emissions Research</dc:title>
  <dc:creator>A.R. Ravishankara</dc:creator>
  <cp:lastModifiedBy>cnrg</cp:lastModifiedBy>
  <cp:revision>8</cp:revision>
  <cp:lastPrinted>2009-12-04T00:41:36Z</cp:lastPrinted>
  <dcterms:created xsi:type="dcterms:W3CDTF">2009-12-04T15:26:34Z</dcterms:created>
  <dcterms:modified xsi:type="dcterms:W3CDTF">2009-12-04T15:49:19Z</dcterms:modified>
</cp:coreProperties>
</file>