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256" r:id="rId2"/>
    <p:sldId id="257" r:id="rId3"/>
    <p:sldId id="271" r:id="rId4"/>
    <p:sldId id="270" r:id="rId5"/>
    <p:sldId id="275" r:id="rId6"/>
    <p:sldId id="258" r:id="rId7"/>
    <p:sldId id="259" r:id="rId8"/>
    <p:sldId id="260" r:id="rId9"/>
    <p:sldId id="276" r:id="rId10"/>
    <p:sldId id="261" r:id="rId11"/>
    <p:sldId id="272" r:id="rId12"/>
    <p:sldId id="273" r:id="rId13"/>
    <p:sldId id="277" r:id="rId14"/>
    <p:sldId id="278" r:id="rId15"/>
    <p:sldId id="262" r:id="rId16"/>
    <p:sldId id="269" r:id="rId17"/>
    <p:sldId id="265" r:id="rId18"/>
    <p:sldId id="266" r:id="rId19"/>
    <p:sldId id="274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  <a:srgbClr val="45A4A9"/>
    <a:srgbClr val="00FFFF"/>
    <a:srgbClr val="8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875" autoAdjust="0"/>
    <p:restoredTop sz="93883" autoAdjust="0"/>
  </p:normalViewPr>
  <p:slideViewPr>
    <p:cSldViewPr snapToGrid="0">
      <p:cViewPr>
        <p:scale>
          <a:sx n="80" d="100"/>
          <a:sy n="80" d="100"/>
        </p:scale>
        <p:origin x="-1672" y="-3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notesMaster" Target="notesMasters/notesMaster1.xml"/><Relationship Id="rId22" Type="http://schemas.openxmlformats.org/officeDocument/2006/relationships/handoutMaster" Target="handoutMasters/handoutMaster1.xml"/><Relationship Id="rId23" Type="http://schemas.openxmlformats.org/officeDocument/2006/relationships/printerSettings" Target="printerSettings/printerSettings1.bin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A05F44-14B8-4856-8E68-25CBF12155E1}" type="datetimeFigureOut">
              <a:rPr lang="en-US" smtClean="0"/>
              <a:t>4/18/17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BCBA26-0CE1-4529-9C97-B32D5F669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981365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FE8870-000B-4678-9F47-8928B0EFC319}" type="datetimeFigureOut">
              <a:rPr lang="en-US" smtClean="0"/>
              <a:t>4/18/17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1DA6A2-AF2F-4762-84B9-66AC287D9E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456777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1DA6A2-AF2F-4762-84B9-66AC287D9E53}" type="slidenum">
              <a:rPr lang="en-US" smtClean="0"/>
              <a:t>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4092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Elevated O3 at the transit to Pt. Sur, at the Visalia spiral, and the descent from Madera </a:t>
            </a:r>
          </a:p>
          <a:p>
            <a:pPr marL="628650" lvl="1" indent="-17145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High CO2 on descent from Madera (~410-412 </a:t>
            </a:r>
            <a:r>
              <a:rPr lang="en-US" dirty="0" err="1"/>
              <a:t>ppmv</a:t>
            </a:r>
            <a:r>
              <a:rPr lang="en-US" dirty="0"/>
              <a:t>) </a:t>
            </a:r>
          </a:p>
          <a:p>
            <a:pPr marL="628650" lvl="1" indent="-17145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Visalia profile has highest O3 concentrations (~85 ppb) </a:t>
            </a:r>
          </a:p>
          <a:p>
            <a:pPr marL="171450" indent="-17145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At boundary layer, KVIS O3 is the highest (~90 ppb)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1DA6A2-AF2F-4762-84B9-66AC287D9E53}" type="slidenum">
              <a:rPr lang="en-US" smtClean="0"/>
              <a:t>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6381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Captured prescribed fire </a:t>
            </a:r>
          </a:p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High ozone on transit to Visalia and on transit back to Moffett Field </a:t>
            </a:r>
          </a:p>
          <a:p>
            <a: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Low levels of CO2, CH4, and H2O</a:t>
            </a:r>
          </a:p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Fire Sample: High levels of CH4 and CO2 but decreased O3 </a:t>
            </a:r>
          </a:p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High O3 (&gt; 90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ppbv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 at ~ 5 km </a:t>
            </a:r>
          </a:p>
          <a:p>
            <a: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Stratospheric Intrusion in the mid-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toposphere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Notice sudden increase in O3 in central valley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1DA6A2-AF2F-4762-84B9-66AC287D9E53}" type="slidenum">
              <a:rPr lang="en-US" smtClean="0"/>
              <a:t>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965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400" dirty="0"/>
              <a:t>Increased O3 (80 ppb) climbing towards Chews Ridge </a:t>
            </a:r>
          </a:p>
          <a:p>
            <a:pPr marL="285750" indent="-28575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400" dirty="0"/>
              <a:t>Increased O3 at Visalia with increased in CH4, H2O and CO2 at ~7 km </a:t>
            </a:r>
          </a:p>
          <a:p>
            <a:pPr marL="285750" indent="-28575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400" dirty="0"/>
              <a:t>Same sudden increase in O3 in Central Valley </a:t>
            </a:r>
          </a:p>
          <a:p>
            <a:pPr marL="628650" lvl="1" indent="-17145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000" dirty="0"/>
              <a:t>Similar to Flight 191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1DA6A2-AF2F-4762-84B9-66AC287D9E53}" type="slidenum">
              <a:rPr lang="en-US" smtClean="0"/>
              <a:t>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3686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dirty="0"/>
              <a:t>Ozone KVIS </a:t>
            </a:r>
            <a:r>
              <a:rPr lang="fr-FR" dirty="0" err="1"/>
              <a:t>boundary</a:t>
            </a:r>
            <a:r>
              <a:rPr lang="fr-FR" dirty="0"/>
              <a:t> layer </a:t>
            </a:r>
            <a:r>
              <a:rPr lang="fr-FR" dirty="0" err="1"/>
              <a:t>is</a:t>
            </a:r>
            <a:r>
              <a:rPr lang="fr-FR" dirty="0"/>
              <a:t> ~60 </a:t>
            </a:r>
            <a:r>
              <a:rPr lang="fr-FR" dirty="0" err="1"/>
              <a:t>ppb</a:t>
            </a:r>
            <a:endParaRPr lang="fr-FR" dirty="0"/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fr-FR" dirty="0"/>
              <a:t>Pt Sur: ~40 </a:t>
            </a:r>
            <a:r>
              <a:rPr lang="fr-FR" dirty="0" err="1"/>
              <a:t>ppb</a:t>
            </a:r>
            <a:r>
              <a:rPr lang="fr-FR" dirty="0"/>
              <a:t>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fr-FR" dirty="0" err="1"/>
              <a:t>Chews</a:t>
            </a:r>
            <a:r>
              <a:rPr lang="fr-FR" dirty="0"/>
              <a:t> Ridge and PXN: ~46 </a:t>
            </a:r>
            <a:r>
              <a:rPr lang="fr-FR" dirty="0" err="1"/>
              <a:t>ppb</a:t>
            </a:r>
            <a:r>
              <a:rPr lang="fr-FR" dirty="0"/>
              <a:t>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dirty="0"/>
              <a:t>High concentration of ~99 </a:t>
            </a:r>
            <a:r>
              <a:rPr lang="fr-FR" dirty="0" err="1"/>
              <a:t>ppb</a:t>
            </a:r>
            <a:r>
              <a:rPr lang="fr-FR" dirty="0"/>
              <a:t> at 5100m at Pt Sur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1DA6A2-AF2F-4762-84B9-66AC287D9E53}" type="slidenum">
              <a:rPr lang="en-US" smtClean="0"/>
              <a:t>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1258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1DA6A2-AF2F-4762-84B9-66AC287D9E53}" type="slidenum">
              <a:rPr lang="en-US" smtClean="0"/>
              <a:t>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3281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E4AC0-B1DD-4A6E-9EE1-3C1741E97D25}" type="datetime1">
              <a:rPr lang="en-US" smtClean="0"/>
              <a:t>4/18/17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97E3E-7712-4006-A8F6-FA272C2C35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8103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5E56C-5C2D-47F0-95FC-94E501D91402}" type="datetime1">
              <a:rPr lang="en-US" smtClean="0"/>
              <a:t>4/18/17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97E3E-7712-4006-A8F6-FA272C2C35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3417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DFE0D-4237-4CCF-8122-2AAB70636F06}" type="datetime1">
              <a:rPr lang="en-US" smtClean="0"/>
              <a:t>4/18/17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97E3E-7712-4006-A8F6-FA272C2C35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2679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102549" cy="786809"/>
          </a:xfrm>
        </p:spPr>
        <p:txBody>
          <a:bodyPr>
            <a:normAutofit/>
          </a:bodyPr>
          <a:lstStyle>
            <a:lvl1pPr>
              <a:defRPr sz="3600" b="1" u="sng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6E00F-892D-486C-8336-7FAFEFABFEC0}" type="datetime1">
              <a:rPr lang="en-US" smtClean="0"/>
              <a:t>4/18/17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97E3E-7712-4006-A8F6-FA272C2C35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3402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32FCC-D8B5-45CA-80F6-5090037C4F97}" type="datetime1">
              <a:rPr lang="en-US" smtClean="0"/>
              <a:t>4/18/17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97E3E-7712-4006-A8F6-FA272C2C35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8539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96D62-9393-42CE-8111-C29C04B29DEA}" type="datetime1">
              <a:rPr lang="en-US" smtClean="0"/>
              <a:t>4/18/17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97E3E-7712-4006-A8F6-FA272C2C35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6065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F1AB1-D654-4ABD-B11F-8159D47CC726}" type="datetime1">
              <a:rPr lang="en-US" smtClean="0"/>
              <a:t>4/18/17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97E3E-7712-4006-A8F6-FA272C2C35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0171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110F7-D2E4-4D3B-983B-DEE1C0C5D5AD}" type="datetime1">
              <a:rPr lang="en-US" smtClean="0"/>
              <a:t>4/18/17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97E3E-7712-4006-A8F6-FA272C2C35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2053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A8DFC-1651-40F6-A435-7B5C1D2A7675}" type="datetime1">
              <a:rPr lang="en-US" smtClean="0"/>
              <a:t>4/18/17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97E3E-7712-4006-A8F6-FA272C2C35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5650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578DC-7393-4014-AAE1-73C5E1DDE536}" type="datetime1">
              <a:rPr lang="en-US" smtClean="0"/>
              <a:t>4/18/17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97E3E-7712-4006-A8F6-FA272C2C35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0880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CCF80-8600-4391-B077-C189B7FA4883}" type="datetime1">
              <a:rPr lang="en-US" smtClean="0"/>
              <a:t>4/18/17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97E3E-7712-4006-A8F6-FA272C2C35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3286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67A117-497E-4493-85E0-CCD3DDFD555C}" type="datetime1">
              <a:rPr lang="en-US" smtClean="0"/>
              <a:t>4/18/17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197E3E-7712-4006-A8F6-FA272C2C35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3496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32.emf"/><Relationship Id="rId6" Type="http://schemas.openxmlformats.org/officeDocument/2006/relationships/image" Target="../media/image33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4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4" Type="http://schemas.openxmlformats.org/officeDocument/2006/relationships/image" Target="../media/image39.emf"/><Relationship Id="rId5" Type="http://schemas.openxmlformats.org/officeDocument/2006/relationships/image" Target="../media/image40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tiff"/><Relationship Id="rId3" Type="http://schemas.openxmlformats.org/officeDocument/2006/relationships/image" Target="../media/image42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jpg"/><Relationship Id="rId3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7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JPG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7" Type="http://schemas.openxmlformats.org/officeDocument/2006/relationships/image" Target="../media/image19.png"/><Relationship Id="rId8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JPG"/><Relationship Id="rId5" Type="http://schemas.openxmlformats.org/officeDocument/2006/relationships/image" Target="../media/image23.png"/><Relationship Id="rId6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6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475091"/>
          </a:xfrm>
        </p:spPr>
        <p:txBody>
          <a:bodyPr>
            <a:normAutofit fontScale="90000"/>
          </a:bodyPr>
          <a:lstStyle/>
          <a:p>
            <a:r>
              <a:rPr lang="en-US" dirty="0"/>
              <a:t>AJAX Flights in Support of </a:t>
            </a:r>
            <a:r>
              <a:rPr lang="en-US" dirty="0" smtClean="0"/>
              <a:t>CABOTS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122707"/>
            <a:ext cx="9144000" cy="2779058"/>
          </a:xfrm>
          <a:noFill/>
          <a:ln>
            <a:noFill/>
          </a:ln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April 19, 2017</a:t>
            </a:r>
            <a:endParaRPr lang="en-US" dirty="0"/>
          </a:p>
          <a:p>
            <a:endParaRPr lang="en-US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sz="3600" kern="0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ea typeface="MS PGothic" pitchFamily="34" charset="-128"/>
                <a:cs typeface="ＭＳ Ｐゴシック" charset="-128"/>
              </a:rPr>
              <a:t>Laura Iraci, Josette Marrero, Ju-Mee Ryoo, Emma Yates, </a:t>
            </a:r>
            <a:r>
              <a:rPr lang="en-US" sz="3600" kern="0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ea typeface="MS PGothic" pitchFamily="34" charset="-128"/>
                <a:cs typeface="ＭＳ Ｐゴシック" charset="-128"/>
              </a:rPr>
              <a:t>Mimi </a:t>
            </a:r>
            <a:r>
              <a:rPr lang="en-US" sz="3600" kern="0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ea typeface="MS PGothic" pitchFamily="34" charset="-128"/>
                <a:cs typeface="ＭＳ Ｐゴシック" charset="-128"/>
              </a:rPr>
              <a:t>McNa</a:t>
            </a:r>
            <a:r>
              <a:rPr lang="en-US" sz="3600" kern="0" dirty="0">
                <a:solidFill>
                  <a:srgbClr val="2E75B6"/>
                </a:solidFill>
                <a:latin typeface="Calibri" pitchFamily="34" charset="0"/>
                <a:ea typeface="MS PGothic" pitchFamily="34" charset="-128"/>
                <a:cs typeface="ＭＳ Ｐゴシック" charset="-128"/>
              </a:rPr>
              <a:t>mara, </a:t>
            </a:r>
            <a:r>
              <a:rPr lang="en-US" sz="3600" kern="0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ea typeface="MS PGothic" pitchFamily="34" charset="-128"/>
                <a:cs typeface="ＭＳ Ｐゴシック" charset="-128"/>
              </a:rPr>
              <a:t>Warren Gore</a:t>
            </a:r>
          </a:p>
          <a:p>
            <a:endParaRPr lang="en-US" kern="0" dirty="0">
              <a:solidFill>
                <a:schemeClr val="accent1">
                  <a:lumMod val="75000"/>
                </a:schemeClr>
              </a:solidFill>
              <a:latin typeface="Calibri" pitchFamily="34" charset="0"/>
              <a:ea typeface="MS PGothic" pitchFamily="34" charset="-128"/>
              <a:cs typeface="ＭＳ Ｐゴシック" charset="-128"/>
            </a:endParaRPr>
          </a:p>
          <a:p>
            <a:r>
              <a:rPr lang="en-US" altLang="en-US" dirty="0">
                <a:latin typeface="Calibri" panose="020F0502020204030204" pitchFamily="34" charset="0"/>
              </a:rPr>
              <a:t>Follow us in NASA's Airborne Science "Mission Tools Suite": http://</a:t>
            </a:r>
            <a:r>
              <a:rPr lang="en-US" altLang="en-US" dirty="0" err="1">
                <a:latin typeface="Calibri" panose="020F0502020204030204" pitchFamily="34" charset="0"/>
              </a:rPr>
              <a:t>airbornescience.nasa.gov</a:t>
            </a:r>
            <a:r>
              <a:rPr lang="en-US" altLang="en-US" dirty="0">
                <a:latin typeface="Calibri" panose="020F0502020204030204" pitchFamily="34" charset="0"/>
              </a:rPr>
              <a:t> /tracker/</a:t>
            </a:r>
          </a:p>
          <a:p>
            <a:r>
              <a:rPr lang="en-US" altLang="en-US" dirty="0">
                <a:latin typeface="Calibri" panose="020F0502020204030204" pitchFamily="34" charset="0"/>
              </a:rPr>
              <a:t>Twitter:  @NASAAJAX    </a:t>
            </a:r>
            <a:r>
              <a:rPr lang="en-US" altLang="en-US" dirty="0" err="1">
                <a:latin typeface="Calibri" panose="020F0502020204030204" pitchFamily="34" charset="0"/>
              </a:rPr>
              <a:t>Instagram</a:t>
            </a:r>
            <a:r>
              <a:rPr lang="en-US" altLang="en-US" dirty="0">
                <a:latin typeface="Calibri" panose="020F0502020204030204" pitchFamily="34" charset="0"/>
              </a:rPr>
              <a:t>: </a:t>
            </a:r>
            <a:r>
              <a:rPr lang="en-US" altLang="en-US" dirty="0" err="1">
                <a:latin typeface="Calibri" panose="020F0502020204030204" pitchFamily="34" charset="0"/>
              </a:rPr>
              <a:t>nasa_ajax</a:t>
            </a:r>
            <a:endParaRPr lang="en-US" altLang="en-US" dirty="0">
              <a:latin typeface="Calibri" panose="020F0502020204030204" pitchFamily="34" charset="0"/>
            </a:endParaRPr>
          </a:p>
          <a:p>
            <a:endParaRPr lang="en-US" kern="0" dirty="0">
              <a:solidFill>
                <a:schemeClr val="accent1">
                  <a:lumMod val="75000"/>
                </a:schemeClr>
              </a:solidFill>
              <a:latin typeface="Calibri" pitchFamily="34" charset="0"/>
              <a:ea typeface="MS PGothic" pitchFamily="34" charset="-128"/>
              <a:cs typeface="ＭＳ Ｐゴシック" charset="-128"/>
            </a:endParaRPr>
          </a:p>
          <a:p>
            <a:endParaRPr lang="en-US" kern="0" dirty="0">
              <a:solidFill>
                <a:schemeClr val="accent1">
                  <a:lumMod val="75000"/>
                </a:schemeClr>
              </a:solidFill>
              <a:latin typeface="Calibri" pitchFamily="34" charset="0"/>
              <a:ea typeface="MS PGothic" pitchFamily="34" charset="-128"/>
              <a:cs typeface="ＭＳ Ｐゴシック" charset="-128"/>
            </a:endParaRPr>
          </a:p>
          <a:p>
            <a:endParaRPr lang="en-US" kern="0" dirty="0">
              <a:solidFill>
                <a:srgbClr val="2E75B6"/>
              </a:solidFill>
              <a:latin typeface="Calibri" pitchFamily="34" charset="0"/>
              <a:ea typeface="MS PGothic" pitchFamily="34" charset="-128"/>
              <a:cs typeface="ＭＳ Ｐゴシック" charset="-128"/>
            </a:endParaRP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97E3E-7712-4006-A8F6-FA272C2C3518}" type="slidenum">
              <a:rPr lang="en-US" smtClean="0"/>
              <a:t>1</a:t>
            </a:fld>
            <a:endParaRPr lang="en-US" dirty="0"/>
          </a:p>
        </p:txBody>
      </p:sp>
      <p:pic>
        <p:nvPicPr>
          <p:cNvPr id="6" name="Picture 2" descr="C:\Users\eyates\Desktop\work\AJAX\logo\AJAX_logo_2013Nov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360494" y="177212"/>
            <a:ext cx="1684071" cy="1219200"/>
          </a:xfrm>
          <a:prstGeom prst="rect">
            <a:avLst/>
          </a:prstGeom>
          <a:noFill/>
        </p:spPr>
      </p:pic>
      <p:pic>
        <p:nvPicPr>
          <p:cNvPr id="7" name="Picture 2" descr="C:\Users\eyates\AppData\Local\Temp\meatball on whit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716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 rot="10800000" flipV="1">
            <a:off x="0" y="6396335"/>
            <a:ext cx="31203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i="1" dirty="0"/>
              <a:t>POC: Laura Iraci, NASA Ames Research Center, 650-604-0129   </a:t>
            </a:r>
            <a:r>
              <a:rPr lang="en-US" sz="1200" i="1" dirty="0" err="1"/>
              <a:t>Laura.Iraci@NASA.gov</a:t>
            </a:r>
            <a:r>
              <a:rPr lang="en-US" sz="1200" i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284671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r="4242"/>
          <a:stretch/>
        </p:blipFill>
        <p:spPr>
          <a:xfrm>
            <a:off x="6481232" y="280109"/>
            <a:ext cx="5653246" cy="582695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6034" y="3211916"/>
            <a:ext cx="6369165" cy="364608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41242"/>
            <a:ext cx="7102549" cy="786809"/>
          </a:xfrm>
        </p:spPr>
        <p:txBody>
          <a:bodyPr>
            <a:normAutofit fontScale="90000"/>
          </a:bodyPr>
          <a:lstStyle/>
          <a:p>
            <a:r>
              <a:rPr lang="en-US" dirty="0"/>
              <a:t>Flight 194: July 6, 2016 </a:t>
            </a:r>
            <a:br>
              <a:rPr lang="en-US" dirty="0"/>
            </a:b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6668" y="885323"/>
            <a:ext cx="4663670" cy="296090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50897" y="885323"/>
            <a:ext cx="648198" cy="134982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357272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529816" y="2697039"/>
            <a:ext cx="6429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Pt. Sur 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541408" y="2356063"/>
            <a:ext cx="6429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Chew’s Ridge 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496825" y="2194968"/>
            <a:ext cx="8033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solidFill>
                  <a:schemeClr val="bg1"/>
                </a:solidFill>
              </a:rPr>
              <a:t>Panoche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377319" y="2549972"/>
            <a:ext cx="8033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Visalia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97E3E-7712-4006-A8F6-FA272C2C3518}" type="slidenum">
              <a:rPr lang="en-US" smtClean="0"/>
              <a:t>10</a:t>
            </a:fld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1101184" y="4350321"/>
            <a:ext cx="7549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8000FF"/>
                </a:solidFill>
              </a:rPr>
              <a:t>Pt. Sur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863423" y="4362597"/>
            <a:ext cx="8635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FFFF"/>
                </a:solidFill>
              </a:rPr>
              <a:t>Chews Ridge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553589" y="4594612"/>
            <a:ext cx="7549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solidFill>
                  <a:srgbClr val="00FF00"/>
                </a:solidFill>
              </a:rPr>
              <a:t>Panoche</a:t>
            </a:r>
            <a:endParaRPr lang="en-US" sz="1200" dirty="0">
              <a:solidFill>
                <a:srgbClr val="00FF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719374" y="4509915"/>
            <a:ext cx="7549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Visalia </a:t>
            </a:r>
          </a:p>
        </p:txBody>
      </p:sp>
    </p:spTree>
    <p:extLst>
      <p:ext uri="{BB962C8B-B14F-4D97-AF65-F5344CB8AC3E}">
        <p14:creationId xmlns:p14="http://schemas.microsoft.com/office/powerpoint/2010/main" val="26681283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Flight 195: July 21, 2016 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97E3E-7712-4006-A8F6-FA272C2C3518}" type="slidenum">
              <a:rPr lang="en-US" smtClean="0"/>
              <a:t>11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119" y="786809"/>
            <a:ext cx="4302755" cy="326197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22427" y="1391118"/>
            <a:ext cx="12012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Bodega Bay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45609" y="3237489"/>
            <a:ext cx="7549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Pt. Sur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923985" y="3011089"/>
            <a:ext cx="13744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Chew’s Ridge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843039" y="2912618"/>
            <a:ext cx="7775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Visalia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1104" y="642396"/>
            <a:ext cx="4881272" cy="243949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3160" y="3180366"/>
            <a:ext cx="4356100" cy="348488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0109200" y="4114800"/>
            <a:ext cx="1930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AJAX Flight </a:t>
            </a:r>
          </a:p>
          <a:p>
            <a:r>
              <a:rPr lang="en-US" dirty="0"/>
              <a:t>19:11 – 21:28 UTC</a:t>
            </a:r>
          </a:p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6528815" y="4795630"/>
            <a:ext cx="1000075" cy="1560720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258356" y="5007030"/>
            <a:ext cx="3208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Need Vertical Profile: BBY and AJAX from Emma</a:t>
            </a:r>
          </a:p>
        </p:txBody>
      </p:sp>
    </p:spTree>
    <p:extLst>
      <p:ext uri="{BB962C8B-B14F-4D97-AF65-F5344CB8AC3E}">
        <p14:creationId xmlns:p14="http://schemas.microsoft.com/office/powerpoint/2010/main" val="13553062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Flight 196: July 28, 2016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97E3E-7712-4006-A8F6-FA272C2C3518}" type="slidenum">
              <a:rPr lang="en-US" smtClean="0"/>
              <a:t>12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5820" y="3714335"/>
            <a:ext cx="3810000" cy="304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0961" y="656842"/>
            <a:ext cx="5624810" cy="281284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9682922" y="2244035"/>
            <a:ext cx="103587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Calibri" panose="020F0502020204030204" pitchFamily="34" charset="0"/>
              </a:rPr>
              <a:t>Instrument over-heated 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832404" y="3206585"/>
            <a:ext cx="66260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Calibri" panose="020F0502020204030204" pitchFamily="34" charset="0"/>
              </a:rPr>
              <a:t>Pt. Sur </a:t>
            </a:r>
            <a:endParaRPr lang="en-US" sz="1400" dirty="0">
              <a:solidFill>
                <a:srgbClr val="FF0000"/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9094481" y="2165001"/>
            <a:ext cx="0" cy="896731"/>
          </a:xfrm>
          <a:prstGeom prst="line">
            <a:avLst/>
          </a:prstGeom>
          <a:ln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7777922" y="3099122"/>
            <a:ext cx="103587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Calibri" panose="020F0502020204030204" pitchFamily="34" charset="0"/>
              </a:rPr>
              <a:t>BLANC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806742" y="3191115"/>
            <a:ext cx="103587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Calibri" panose="020F0502020204030204" pitchFamily="34" charset="0"/>
              </a:rPr>
              <a:t>Visalia </a:t>
            </a:r>
          </a:p>
          <a:p>
            <a:r>
              <a:rPr lang="en-US" sz="1400" dirty="0">
                <a:solidFill>
                  <a:srgbClr val="FF0000"/>
                </a:solidFill>
                <a:latin typeface="Calibri" panose="020F0502020204030204" pitchFamily="34" charset="0"/>
              </a:rPr>
              <a:t>(400-45 m)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908800" y="1190046"/>
            <a:ext cx="97533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err="1">
                <a:solidFill>
                  <a:srgbClr val="FF0000"/>
                </a:solidFill>
                <a:latin typeface="Calibri" panose="020F0502020204030204" pitchFamily="34" charset="0"/>
              </a:rPr>
              <a:t>Soberanes</a:t>
            </a:r>
            <a:r>
              <a:rPr lang="en-US" sz="1400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endParaRPr lang="en-US" sz="1400" dirty="0">
              <a:solidFill>
                <a:srgbClr val="FF0000"/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564" y="777284"/>
            <a:ext cx="5057753" cy="32111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24782" y="786809"/>
            <a:ext cx="706061" cy="1501999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632179" y="2228945"/>
            <a:ext cx="77226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  <a:latin typeface="Calibri" panose="020F0502020204030204" pitchFamily="34" charset="0"/>
              </a:rPr>
              <a:t>Pt. Sur 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497419" y="3545815"/>
            <a:ext cx="103587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  <a:latin typeface="Calibri" panose="020F0502020204030204" pitchFamily="34" charset="0"/>
              </a:rPr>
              <a:t>BLANC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879264" y="2091855"/>
            <a:ext cx="103587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err="1">
                <a:solidFill>
                  <a:srgbClr val="FF0000"/>
                </a:solidFill>
                <a:latin typeface="Calibri" panose="020F0502020204030204" pitchFamily="34" charset="0"/>
              </a:rPr>
              <a:t>Soberanes</a:t>
            </a:r>
            <a:r>
              <a:rPr lang="en-US" sz="1400" b="1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 rot="979500">
            <a:off x="2205869" y="1544202"/>
            <a:ext cx="13316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  <a:latin typeface="Calibri" panose="020F0502020204030204" pitchFamily="34" charset="0"/>
              </a:rPr>
              <a:t>Instrument over-heated </a:t>
            </a:r>
            <a:endParaRPr lang="en-US" sz="1400" b="1" dirty="0">
              <a:solidFill>
                <a:srgbClr val="FF0000"/>
              </a:solidFill>
            </a:endParaRPr>
          </a:p>
        </p:txBody>
      </p:sp>
      <p:cxnSp>
        <p:nvCxnSpPr>
          <p:cNvPr id="25" name="Straight Arrow Connector 24"/>
          <p:cNvCxnSpPr/>
          <p:nvPr/>
        </p:nvCxnSpPr>
        <p:spPr>
          <a:xfrm flipH="1">
            <a:off x="1814732" y="2279283"/>
            <a:ext cx="136076" cy="10355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4843737" y="777284"/>
            <a:ext cx="6267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O3</a:t>
            </a:r>
          </a:p>
        </p:txBody>
      </p:sp>
      <p:sp>
        <p:nvSpPr>
          <p:cNvPr id="29" name="Rectangle 28"/>
          <p:cNvSpPr/>
          <p:nvPr/>
        </p:nvSpPr>
        <p:spPr>
          <a:xfrm>
            <a:off x="8744181" y="6404502"/>
            <a:ext cx="69619" cy="96253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8255902" y="5303208"/>
            <a:ext cx="13788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Time of AJAX </a:t>
            </a:r>
            <a:r>
              <a:rPr lang="en-US" sz="1400" dirty="0" err="1"/>
              <a:t>flt</a:t>
            </a:r>
            <a:r>
              <a:rPr lang="en-US" sz="1400" dirty="0"/>
              <a:t> missed approach </a:t>
            </a:r>
          </a:p>
          <a:p>
            <a:r>
              <a:rPr lang="en-US" sz="1400" dirty="0"/>
              <a:t>~400-45 m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516229" y="4915169"/>
            <a:ext cx="3208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Need Vertical Profile: BBY and AJAX from Emma</a:t>
            </a:r>
          </a:p>
        </p:txBody>
      </p:sp>
    </p:spTree>
    <p:extLst>
      <p:ext uri="{BB962C8B-B14F-4D97-AF65-F5344CB8AC3E}">
        <p14:creationId xmlns:p14="http://schemas.microsoft.com/office/powerpoint/2010/main" val="5447863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Flight 197: August 9, 2016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97E3E-7712-4006-A8F6-FA272C2C3518}" type="slidenum">
              <a:rPr lang="en-US" smtClean="0"/>
              <a:t>13</a:t>
            </a:fld>
            <a:endParaRPr lang="en-US"/>
          </a:p>
        </p:txBody>
      </p:sp>
      <p:pic>
        <p:nvPicPr>
          <p:cNvPr id="6" name="Picture 5" descr="197ozonetrack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66900"/>
            <a:ext cx="9893300" cy="4991100"/>
          </a:xfrm>
          <a:prstGeom prst="rect">
            <a:avLst/>
          </a:prstGeom>
        </p:spPr>
      </p:pic>
      <p:pic>
        <p:nvPicPr>
          <p:cNvPr id="5" name="Picture 4" descr="197ozoneThreePlumePasses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2694" y="0"/>
            <a:ext cx="7109305" cy="35877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2875" y="746126"/>
            <a:ext cx="4952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High O3 in fresh </a:t>
            </a:r>
            <a:r>
              <a:rPr lang="en-US" b="1" dirty="0" smtClean="0"/>
              <a:t>plume, close to source</a:t>
            </a:r>
          </a:p>
          <a:p>
            <a:r>
              <a:rPr lang="en-US" b="1" dirty="0" smtClean="0"/>
              <a:t>Further </a:t>
            </a:r>
            <a:r>
              <a:rPr lang="en-US" b="1" dirty="0"/>
              <a:t>downwind = reduced O3 enhancement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55662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Flight 198: August 12, 2016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97E3E-7712-4006-A8F6-FA272C2C3518}" type="slidenum">
              <a:rPr lang="en-US" smtClean="0"/>
              <a:t>14</a:t>
            </a:fld>
            <a:endParaRPr lang="en-US"/>
          </a:p>
        </p:txBody>
      </p:sp>
      <p:cxnSp>
        <p:nvCxnSpPr>
          <p:cNvPr id="5" name="Straight Arrow Connector 4"/>
          <p:cNvCxnSpPr/>
          <p:nvPr/>
        </p:nvCxnSpPr>
        <p:spPr>
          <a:xfrm flipH="1" flipV="1">
            <a:off x="2268115" y="4546398"/>
            <a:ext cx="43944" cy="820161"/>
          </a:xfrm>
          <a:prstGeom prst="straightConnector1">
            <a:avLst/>
          </a:prstGeom>
          <a:ln w="38100">
            <a:solidFill>
              <a:srgbClr val="FF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H="1">
            <a:off x="2218391" y="4249907"/>
            <a:ext cx="33516" cy="136873"/>
          </a:xfrm>
          <a:prstGeom prst="straightConnector1">
            <a:avLst/>
          </a:prstGeom>
          <a:ln w="38100">
            <a:solidFill>
              <a:srgbClr val="FF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/>
          <p:cNvGrpSpPr/>
          <p:nvPr/>
        </p:nvGrpSpPr>
        <p:grpSpPr>
          <a:xfrm>
            <a:off x="663911" y="746126"/>
            <a:ext cx="8908714" cy="5544974"/>
            <a:chOff x="1372675" y="1167157"/>
            <a:chExt cx="7178339" cy="4663567"/>
          </a:xfrm>
        </p:grpSpPr>
        <p:grpSp>
          <p:nvGrpSpPr>
            <p:cNvPr id="8" name="Group 7"/>
            <p:cNvGrpSpPr/>
            <p:nvPr/>
          </p:nvGrpSpPr>
          <p:grpSpPr>
            <a:xfrm>
              <a:off x="1372675" y="1167157"/>
              <a:ext cx="6913378" cy="4663567"/>
              <a:chOff x="1583636" y="506626"/>
              <a:chExt cx="8379852" cy="5652809"/>
            </a:xfrm>
          </p:grpSpPr>
          <p:grpSp>
            <p:nvGrpSpPr>
              <p:cNvPr id="18" name="Group 17"/>
              <p:cNvGrpSpPr/>
              <p:nvPr/>
            </p:nvGrpSpPr>
            <p:grpSpPr>
              <a:xfrm>
                <a:off x="1583636" y="506626"/>
                <a:ext cx="8379852" cy="5652809"/>
                <a:chOff x="1583636" y="506626"/>
                <a:chExt cx="8379852" cy="5652809"/>
              </a:xfrm>
            </p:grpSpPr>
            <p:grpSp>
              <p:nvGrpSpPr>
                <p:cNvPr id="20" name="Group 19"/>
                <p:cNvGrpSpPr/>
                <p:nvPr/>
              </p:nvGrpSpPr>
              <p:grpSpPr>
                <a:xfrm>
                  <a:off x="1583636" y="506626"/>
                  <a:ext cx="8379852" cy="5652809"/>
                  <a:chOff x="1583636" y="506626"/>
                  <a:chExt cx="8379852" cy="5652809"/>
                </a:xfrm>
              </p:grpSpPr>
              <p:pic>
                <p:nvPicPr>
                  <p:cNvPr id="23" name="Picture 22"/>
                  <p:cNvPicPr>
                    <a:picLocks noChangeAspect="1"/>
                  </p:cNvPicPr>
                  <p:nvPr/>
                </p:nvPicPr>
                <p:blipFill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5347" t="9730" r="5883" b="16216"/>
                  <a:stretch/>
                </p:blipFill>
                <p:spPr>
                  <a:xfrm>
                    <a:off x="1583636" y="506627"/>
                    <a:ext cx="8379852" cy="5652808"/>
                  </a:xfrm>
                  <a:prstGeom prst="rect">
                    <a:avLst/>
                  </a:prstGeom>
                </p:spPr>
              </p:pic>
              <p:pic>
                <p:nvPicPr>
                  <p:cNvPr id="24" name="Picture 23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r="83946"/>
                  <a:stretch/>
                </p:blipFill>
                <p:spPr>
                  <a:xfrm>
                    <a:off x="1583636" y="506626"/>
                    <a:ext cx="1183909" cy="4609071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21" name="Rectangle 20"/>
                <p:cNvSpPr/>
                <p:nvPr/>
              </p:nvSpPr>
              <p:spPr>
                <a:xfrm>
                  <a:off x="2541579" y="5095485"/>
                  <a:ext cx="2378764" cy="94291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235744" indent="-235744">
                    <a:buFont typeface="Arial" panose="020B0604020202020204" pitchFamily="34" charset="0"/>
                    <a:buChar char="•"/>
                  </a:pPr>
                  <a:r>
                    <a:rPr lang="en-US" sz="1485" dirty="0">
                      <a:solidFill>
                        <a:srgbClr val="FF0000"/>
                      </a:solidFill>
                    </a:rPr>
                    <a:t>O3 concentration increase in the downwind side.</a:t>
                  </a:r>
                </a:p>
              </p:txBody>
            </p:sp>
            <p:sp>
              <p:nvSpPr>
                <p:cNvPr id="22" name="Oval 21"/>
                <p:cNvSpPr/>
                <p:nvPr/>
              </p:nvSpPr>
              <p:spPr>
                <a:xfrm>
                  <a:off x="2987263" y="3118785"/>
                  <a:ext cx="886265" cy="886264"/>
                </a:xfrm>
                <a:prstGeom prst="ellipse">
                  <a:avLst/>
                </a:prstGeom>
                <a:noFill/>
                <a:ln w="57150">
                  <a:solidFill>
                    <a:srgbClr val="FF339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75438" tIns="37719" rIns="75438" bIns="37719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1485"/>
                </a:p>
              </p:txBody>
            </p:sp>
          </p:grpSp>
          <p:sp>
            <p:nvSpPr>
              <p:cNvPr id="19" name="TextBox 18"/>
              <p:cNvSpPr txBox="1"/>
              <p:nvPr/>
            </p:nvSpPr>
            <p:spPr>
              <a:xfrm>
                <a:off x="1810746" y="600074"/>
                <a:ext cx="1057274" cy="6043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640" b="1" dirty="0">
                    <a:solidFill>
                      <a:srgbClr val="FFFF00"/>
                    </a:solidFill>
                  </a:rPr>
                  <a:t>O</a:t>
                </a:r>
                <a:r>
                  <a:rPr lang="en-US" sz="2640" b="1" baseline="-25000" dirty="0">
                    <a:solidFill>
                      <a:srgbClr val="FFFF00"/>
                    </a:solidFill>
                  </a:rPr>
                  <a:t>3</a:t>
                </a:r>
              </a:p>
            </p:txBody>
          </p:sp>
        </p:grpSp>
        <p:sp>
          <p:nvSpPr>
            <p:cNvPr id="9" name="Oval 8"/>
            <p:cNvSpPr/>
            <p:nvPr/>
          </p:nvSpPr>
          <p:spPr>
            <a:xfrm rot="1899402">
              <a:off x="5515944" y="4417679"/>
              <a:ext cx="1640477" cy="648520"/>
            </a:xfrm>
            <a:prstGeom prst="ellipse">
              <a:avLst/>
            </a:prstGeom>
            <a:noFill/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5438" tIns="37719" rIns="75438" bIns="37719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485"/>
            </a:p>
          </p:txBody>
        </p:sp>
        <p:sp>
          <p:nvSpPr>
            <p:cNvPr id="10" name="Oval 9"/>
            <p:cNvSpPr/>
            <p:nvPr/>
          </p:nvSpPr>
          <p:spPr>
            <a:xfrm rot="1346354">
              <a:off x="3339766" y="4268400"/>
              <a:ext cx="578313" cy="648520"/>
            </a:xfrm>
            <a:prstGeom prst="ellipse">
              <a:avLst/>
            </a:prstGeom>
            <a:noFill/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5438" tIns="37719" rIns="75438" bIns="37719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485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641263" y="3519221"/>
              <a:ext cx="2909751" cy="320857"/>
            </a:xfrm>
            <a:prstGeom prst="rect">
              <a:avLst/>
            </a:prstGeom>
            <a:noFill/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485" dirty="0">
                  <a:solidFill>
                    <a:srgbClr val="FFFF00"/>
                  </a:solidFill>
                </a:rPr>
                <a:t>CO2</a:t>
              </a:r>
              <a:r>
                <a:rPr lang="en-US" sz="1485" dirty="0"/>
                <a:t>      </a:t>
              </a:r>
              <a:r>
                <a:rPr lang="en-US" sz="1485" dirty="0">
                  <a:solidFill>
                    <a:srgbClr val="FFFF00"/>
                  </a:solidFill>
                </a:rPr>
                <a:t>,</a:t>
              </a:r>
              <a:r>
                <a:rPr lang="en-US" sz="1485" dirty="0"/>
                <a:t> </a:t>
              </a:r>
              <a:r>
                <a:rPr lang="en-US" sz="1485" dirty="0">
                  <a:solidFill>
                    <a:srgbClr val="FFFF00"/>
                  </a:solidFill>
                </a:rPr>
                <a:t>CH4       , O3 </a:t>
              </a:r>
              <a:r>
                <a:rPr lang="en-US" sz="1485" dirty="0" smtClean="0">
                  <a:solidFill>
                    <a:srgbClr val="FFFF00"/>
                  </a:solidFill>
                </a:rPr>
                <a:t>       , H2O</a:t>
              </a:r>
              <a:endParaRPr lang="en-US" sz="1485" dirty="0">
                <a:solidFill>
                  <a:srgbClr val="FFFF00"/>
                </a:solidFill>
              </a:endParaRPr>
            </a:p>
          </p:txBody>
        </p:sp>
        <p:sp>
          <p:nvSpPr>
            <p:cNvPr id="12" name="Up Arrow 11"/>
            <p:cNvSpPr/>
            <p:nvPr/>
          </p:nvSpPr>
          <p:spPr>
            <a:xfrm>
              <a:off x="6060364" y="3426202"/>
              <a:ext cx="179614" cy="371203"/>
            </a:xfrm>
            <a:prstGeom prst="upArrow">
              <a:avLst/>
            </a:prstGeom>
            <a:solidFill>
              <a:srgbClr val="FFC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5438" tIns="37719" rIns="75438" bIns="37719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485"/>
            </a:p>
          </p:txBody>
        </p:sp>
        <p:sp>
          <p:nvSpPr>
            <p:cNvPr id="13" name="Down Arrow 12"/>
            <p:cNvSpPr/>
            <p:nvPr/>
          </p:nvSpPr>
          <p:spPr>
            <a:xfrm>
              <a:off x="6754872" y="3426201"/>
              <a:ext cx="227512" cy="380538"/>
            </a:xfrm>
            <a:prstGeom prst="downArrow">
              <a:avLst/>
            </a:prstGeom>
            <a:solidFill>
              <a:srgbClr val="FFC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5438" tIns="37719" rIns="75438" bIns="37719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485"/>
            </a:p>
          </p:txBody>
        </p:sp>
        <p:sp>
          <p:nvSpPr>
            <p:cNvPr id="14" name="Down Arrow 13"/>
            <p:cNvSpPr/>
            <p:nvPr/>
          </p:nvSpPr>
          <p:spPr>
            <a:xfrm>
              <a:off x="7353587" y="3448724"/>
              <a:ext cx="227512" cy="380538"/>
            </a:xfrm>
            <a:prstGeom prst="downArrow">
              <a:avLst/>
            </a:prstGeom>
            <a:solidFill>
              <a:srgbClr val="FFC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5438" tIns="37719" rIns="75438" bIns="37719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485"/>
            </a:p>
          </p:txBody>
        </p:sp>
        <p:cxnSp>
          <p:nvCxnSpPr>
            <p:cNvPr id="15" name="Straight Arrow Connector 14"/>
            <p:cNvCxnSpPr/>
            <p:nvPr/>
          </p:nvCxnSpPr>
          <p:spPr>
            <a:xfrm flipH="1">
              <a:off x="4098283" y="3876021"/>
              <a:ext cx="1632552" cy="613117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>
              <a:off x="5961900" y="3916940"/>
              <a:ext cx="74515" cy="308240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Down Arrow 16"/>
            <p:cNvSpPr/>
            <p:nvPr/>
          </p:nvSpPr>
          <p:spPr>
            <a:xfrm>
              <a:off x="8095993" y="3598067"/>
              <a:ext cx="182056" cy="184257"/>
            </a:xfrm>
            <a:prstGeom prst="downArrow">
              <a:avLst/>
            </a:prstGeom>
            <a:solidFill>
              <a:srgbClr val="FFC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5438" tIns="37719" rIns="75438" bIns="37719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485"/>
            </a:p>
          </p:txBody>
        </p:sp>
      </p:grpSp>
      <p:cxnSp>
        <p:nvCxnSpPr>
          <p:cNvPr id="30" name="Straight Arrow Connector 29"/>
          <p:cNvCxnSpPr/>
          <p:nvPr/>
        </p:nvCxnSpPr>
        <p:spPr>
          <a:xfrm flipH="1">
            <a:off x="4095750" y="1809750"/>
            <a:ext cx="6889750" cy="2127250"/>
          </a:xfrm>
          <a:prstGeom prst="straightConnector1">
            <a:avLst/>
          </a:prstGeom>
          <a:ln w="5715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10223500" y="1428750"/>
            <a:ext cx="1666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Chews Ridge</a:t>
            </a:r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17892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0"/>
            <a:ext cx="9973560" cy="786809"/>
          </a:xfrm>
        </p:spPr>
        <p:txBody>
          <a:bodyPr>
            <a:normAutofit fontScale="90000"/>
          </a:bodyPr>
          <a:lstStyle/>
          <a:p>
            <a:r>
              <a:rPr lang="en-US" dirty="0"/>
              <a:t>Supplementary Data: Flight 190 O3 &amp; GHG Comparison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5488" y="946676"/>
            <a:ext cx="6220046" cy="518225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97E3E-7712-4006-A8F6-FA272C2C351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4314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972800" cy="786809"/>
          </a:xfrm>
        </p:spPr>
        <p:txBody>
          <a:bodyPr>
            <a:normAutofit/>
          </a:bodyPr>
          <a:lstStyle/>
          <a:p>
            <a:r>
              <a:rPr lang="en-US" dirty="0"/>
              <a:t>Supplementary Data: Flight 191 O3 &amp; GHG Comparison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4951" y="904281"/>
            <a:ext cx="5746123" cy="5761214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97E3E-7712-4006-A8F6-FA272C2C351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2194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1932920" cy="786809"/>
          </a:xfrm>
        </p:spPr>
        <p:txBody>
          <a:bodyPr>
            <a:normAutofit/>
          </a:bodyPr>
          <a:lstStyle/>
          <a:p>
            <a:r>
              <a:rPr lang="en-US" dirty="0"/>
              <a:t>Supplementary Data: Flight 192 O3 &amp; GHG Comparison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5664" y="786809"/>
            <a:ext cx="6035418" cy="5511172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97E3E-7712-4006-A8F6-FA272C2C351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7319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1850624" cy="786809"/>
          </a:xfrm>
        </p:spPr>
        <p:txBody>
          <a:bodyPr>
            <a:normAutofit/>
          </a:bodyPr>
          <a:lstStyle/>
          <a:p>
            <a:r>
              <a:rPr lang="en-US" dirty="0"/>
              <a:t>Supplementary Data: Flight 194 O3 Profile &amp; GHG Comparison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0815" y="786809"/>
            <a:ext cx="6384759" cy="5677101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97E3E-7712-4006-A8F6-FA272C2C351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7457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1197389" cy="786809"/>
          </a:xfrm>
        </p:spPr>
        <p:txBody>
          <a:bodyPr>
            <a:normAutofit fontScale="90000"/>
          </a:bodyPr>
          <a:lstStyle/>
          <a:p>
            <a:r>
              <a:rPr lang="en-US" dirty="0"/>
              <a:t>Supplementary Data: Flight 195 O3 Profile and GHG Comparison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97E3E-7712-4006-A8F6-FA272C2C3518}" type="slidenum">
              <a:rPr lang="en-US" smtClean="0"/>
              <a:t>19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9117" y="1095571"/>
            <a:ext cx="5764041" cy="4952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545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9386629"/>
              </p:ext>
            </p:extLst>
          </p:nvPr>
        </p:nvGraphicFramePr>
        <p:xfrm>
          <a:off x="519577" y="317923"/>
          <a:ext cx="11040991" cy="6228719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1539118">
                  <a:extLst>
                    <a:ext uri="{9D8B030D-6E8A-4147-A177-3AD203B41FA5}">
                      <a16:colId xmlns:a16="http://schemas.microsoft.com/office/drawing/2014/main" xmlns="" val="3205218518"/>
                    </a:ext>
                  </a:extLst>
                </a:gridCol>
                <a:gridCol w="1777561">
                  <a:extLst>
                    <a:ext uri="{9D8B030D-6E8A-4147-A177-3AD203B41FA5}">
                      <a16:colId xmlns:a16="http://schemas.microsoft.com/office/drawing/2014/main" xmlns="" val="4242192950"/>
                    </a:ext>
                  </a:extLst>
                </a:gridCol>
                <a:gridCol w="2014570">
                  <a:extLst>
                    <a:ext uri="{9D8B030D-6E8A-4147-A177-3AD203B41FA5}">
                      <a16:colId xmlns:a16="http://schemas.microsoft.com/office/drawing/2014/main" xmlns="" val="3723467203"/>
                    </a:ext>
                  </a:extLst>
                </a:gridCol>
                <a:gridCol w="2854871">
                  <a:extLst>
                    <a:ext uri="{9D8B030D-6E8A-4147-A177-3AD203B41FA5}">
                      <a16:colId xmlns:a16="http://schemas.microsoft.com/office/drawing/2014/main" xmlns="" val="60816921"/>
                    </a:ext>
                  </a:extLst>
                </a:gridCol>
                <a:gridCol w="2854871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538666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Flight #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Date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Profile Locations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Species</a:t>
                      </a:r>
                      <a:r>
                        <a:rPr lang="en-US" baseline="0" dirty="0"/>
                        <a:t>  Measured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Notes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674536511"/>
                  </a:ext>
                </a:extLst>
              </a:tr>
              <a:tr h="543033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185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April</a:t>
                      </a:r>
                      <a:r>
                        <a:rPr lang="en-US" baseline="0" dirty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 19, 2016</a:t>
                      </a:r>
                      <a:endParaRPr lang="en-US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Madera, Chews Ridge, RAINS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O3, CH4,</a:t>
                      </a:r>
                      <a:r>
                        <a:rPr lang="en-US" baseline="0" dirty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 CO2, H2O, HCHO</a:t>
                      </a:r>
                      <a:endParaRPr lang="en-US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43033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186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April 26, 2016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Visalia,</a:t>
                      </a:r>
                      <a:r>
                        <a:rPr lang="en-US" baseline="0" dirty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 </a:t>
                      </a:r>
                      <a:r>
                        <a:rPr lang="en-US" baseline="0" dirty="0" err="1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Panoche</a:t>
                      </a:r>
                      <a:r>
                        <a:rPr lang="en-US" baseline="0" dirty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, Bodega Bay</a:t>
                      </a:r>
                      <a:endParaRPr lang="en-US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O3, CH4,</a:t>
                      </a:r>
                      <a:r>
                        <a:rPr lang="en-US" baseline="0" dirty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 CO2, H2O, HCHO</a:t>
                      </a:r>
                      <a:endParaRPr lang="en-US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43033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187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May 4, 2016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Bodega Bay, Santa Rosa, SHOEY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O3, CH4,</a:t>
                      </a:r>
                      <a:r>
                        <a:rPr lang="en-US" baseline="0" dirty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 CO2, H2O, HCHO</a:t>
                      </a:r>
                      <a:endParaRPr lang="en-US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43033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0000"/>
                          </a:solidFill>
                        </a:rPr>
                        <a:t>188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0000"/>
                          </a:solidFill>
                        </a:rPr>
                        <a:t>May 12, 2016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rgbClr val="000000"/>
                          </a:solidFill>
                        </a:rPr>
                        <a:t>Farallones</a:t>
                      </a:r>
                      <a:r>
                        <a:rPr lang="en-US" dirty="0">
                          <a:solidFill>
                            <a:srgbClr val="000000"/>
                          </a:solidFill>
                        </a:rPr>
                        <a:t>, CORSE, SHOEY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rgbClr val="000000"/>
                          </a:solidFill>
                        </a:rPr>
                        <a:t>O3, CH4,</a:t>
                      </a:r>
                      <a:r>
                        <a:rPr lang="en-US" baseline="0" dirty="0">
                          <a:solidFill>
                            <a:srgbClr val="000000"/>
                          </a:solidFill>
                        </a:rPr>
                        <a:t> CO2, H2O, HCHO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>
                          <a:solidFill>
                            <a:srgbClr val="000000"/>
                          </a:solidFill>
                        </a:rPr>
                        <a:t>Sondes</a:t>
                      </a:r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 began May 16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86534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189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May 19,</a:t>
                      </a:r>
                      <a:r>
                        <a:rPr lang="en-US" baseline="0" dirty="0"/>
                        <a:t> 2016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Trinidad Head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O3, CH4,</a:t>
                      </a:r>
                      <a:r>
                        <a:rPr lang="en-US" baseline="0" dirty="0"/>
                        <a:t> CO2, H2O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607755">
                <a:tc>
                  <a:txBody>
                    <a:bodyPr/>
                    <a:lstStyle/>
                    <a:p>
                      <a:pPr algn="ctr"/>
                      <a:r>
                        <a:rPr lang="en-US" i="0" dirty="0"/>
                        <a:t>190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0" dirty="0"/>
                        <a:t>June 3, 2016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0" dirty="0"/>
                        <a:t>Point Sur, Chews</a:t>
                      </a:r>
                      <a:r>
                        <a:rPr lang="en-US" i="0" baseline="0" dirty="0"/>
                        <a:t>, </a:t>
                      </a:r>
                      <a:r>
                        <a:rPr lang="en-US" i="0" baseline="0" dirty="0" err="1"/>
                        <a:t>Panoche</a:t>
                      </a:r>
                      <a:r>
                        <a:rPr lang="en-US" i="0" baseline="0" dirty="0"/>
                        <a:t>, Visalia</a:t>
                      </a:r>
                      <a:endParaRPr lang="en-US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i="0" dirty="0"/>
                        <a:t>O3, CH4,</a:t>
                      </a:r>
                      <a:r>
                        <a:rPr lang="en-US" i="0" baseline="0" dirty="0"/>
                        <a:t> CO2, H2O </a:t>
                      </a:r>
                      <a:endParaRPr lang="en-US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i="0" dirty="0"/>
                        <a:t>TOPAZ shows midday wind shift; </a:t>
                      </a:r>
                      <a:r>
                        <a:rPr lang="en-US" i="0" dirty="0" err="1"/>
                        <a:t>sonde</a:t>
                      </a:r>
                      <a:r>
                        <a:rPr lang="en-US" i="0" dirty="0"/>
                        <a:t>; </a:t>
                      </a:r>
                      <a:r>
                        <a:rPr lang="en-US" i="0"/>
                        <a:t>Mooney morning</a:t>
                      </a:r>
                      <a:endParaRPr lang="en-US" i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072065992"/>
                  </a:ext>
                </a:extLst>
              </a:tr>
              <a:tr h="543033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191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June 15, 2016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i="0" dirty="0"/>
                        <a:t>Late afternoon: 4-6pm PDT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Bodega</a:t>
                      </a:r>
                      <a:r>
                        <a:rPr lang="en-US" baseline="0" dirty="0"/>
                        <a:t> Bay and Visalia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O3, CH4,</a:t>
                      </a:r>
                      <a:r>
                        <a:rPr lang="en-US" baseline="0" dirty="0"/>
                        <a:t> CO2, H2O, HCHO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TOPAZ  - compare to</a:t>
                      </a:r>
                      <a:r>
                        <a:rPr lang="en-US" baseline="0" dirty="0"/>
                        <a:t> 6/13 too??</a:t>
                      </a:r>
                      <a:r>
                        <a:rPr lang="en-US" dirty="0"/>
                        <a:t>;</a:t>
                      </a:r>
                      <a:r>
                        <a:rPr lang="en-US" baseline="0" dirty="0"/>
                        <a:t> 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sonde</a:t>
                      </a:r>
                      <a:endParaRPr lang="en-US" dirty="0"/>
                    </a:p>
                    <a:p>
                      <a:r>
                        <a:rPr lang="en-US" dirty="0"/>
                        <a:t>Strong</a:t>
                      </a:r>
                      <a:r>
                        <a:rPr lang="en-US" baseline="0" dirty="0"/>
                        <a:t> horizontal gradient in O3 in SJV at 5 km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910687045"/>
                  </a:ext>
                </a:extLst>
              </a:tr>
              <a:tr h="578046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192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June 23, 2016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Point Sur, Chews, </a:t>
                      </a:r>
                      <a:r>
                        <a:rPr lang="en-US" dirty="0" err="1"/>
                        <a:t>Panoche</a:t>
                      </a:r>
                      <a:r>
                        <a:rPr lang="en-US" dirty="0"/>
                        <a:t>, Visalia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O3, CH4,</a:t>
                      </a:r>
                      <a:r>
                        <a:rPr lang="en-US" baseline="0" dirty="0"/>
                        <a:t> CO2, H2O, HCHO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Sonde</a:t>
                      </a:r>
                      <a:r>
                        <a:rPr lang="en-US" dirty="0"/>
                        <a:t>; </a:t>
                      </a:r>
                      <a:r>
                        <a:rPr lang="en-US" baseline="0" dirty="0"/>
                        <a:t> </a:t>
                      </a:r>
                      <a:r>
                        <a:rPr lang="en-US" dirty="0"/>
                        <a:t>Noticeable horizontal gradient in O3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62645726"/>
                  </a:ext>
                </a:extLst>
              </a:tr>
            </a:tbl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97E3E-7712-4006-A8F6-FA272C2C351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8251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97E3E-7712-4006-A8F6-FA272C2C3518}" type="slidenum">
              <a:rPr lang="en-US" smtClean="0"/>
              <a:t>3</a:t>
            </a:fld>
            <a:endParaRPr lang="en-US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1628582"/>
              </p:ext>
            </p:extLst>
          </p:nvPr>
        </p:nvGraphicFramePr>
        <p:xfrm>
          <a:off x="241299" y="565086"/>
          <a:ext cx="11686095" cy="5388038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2337219">
                  <a:extLst>
                    <a:ext uri="{9D8B030D-6E8A-4147-A177-3AD203B41FA5}">
                      <a16:colId xmlns:a16="http://schemas.microsoft.com/office/drawing/2014/main" xmlns="" val="2753318779"/>
                    </a:ext>
                  </a:extLst>
                </a:gridCol>
                <a:gridCol w="2337219">
                  <a:extLst>
                    <a:ext uri="{9D8B030D-6E8A-4147-A177-3AD203B41FA5}">
                      <a16:colId xmlns:a16="http://schemas.microsoft.com/office/drawing/2014/main" xmlns="" val="3318966130"/>
                    </a:ext>
                  </a:extLst>
                </a:gridCol>
                <a:gridCol w="2337219">
                  <a:extLst>
                    <a:ext uri="{9D8B030D-6E8A-4147-A177-3AD203B41FA5}">
                      <a16:colId xmlns:a16="http://schemas.microsoft.com/office/drawing/2014/main" xmlns="" val="2320423809"/>
                    </a:ext>
                  </a:extLst>
                </a:gridCol>
                <a:gridCol w="2337219">
                  <a:extLst>
                    <a:ext uri="{9D8B030D-6E8A-4147-A177-3AD203B41FA5}">
                      <a16:colId xmlns:a16="http://schemas.microsoft.com/office/drawing/2014/main" xmlns="" val="1847083365"/>
                    </a:ext>
                  </a:extLst>
                </a:gridCol>
                <a:gridCol w="2337219">
                  <a:extLst>
                    <a:ext uri="{9D8B030D-6E8A-4147-A177-3AD203B41FA5}">
                      <a16:colId xmlns:a16="http://schemas.microsoft.com/office/drawing/2014/main" xmlns="" val="4163748237"/>
                    </a:ext>
                  </a:extLst>
                </a:gridCol>
              </a:tblGrid>
              <a:tr h="572834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Flight #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Date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Profile Locations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Species</a:t>
                      </a:r>
                      <a:r>
                        <a:rPr lang="en-US" baseline="0" dirty="0"/>
                        <a:t>  Measured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Notes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459731467"/>
                  </a:ext>
                </a:extLst>
              </a:tr>
              <a:tr h="60833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193</a:t>
                      </a:r>
                      <a:endParaRPr lang="en-US" dirty="0"/>
                    </a:p>
                  </a:txBody>
                  <a:tcPr>
                    <a:solidFill>
                      <a:schemeClr val="bg1">
                        <a:lumMod val="6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July 1, 2016</a:t>
                      </a:r>
                      <a:endParaRPr lang="en-US" dirty="0"/>
                    </a:p>
                  </a:txBody>
                  <a:tcPr>
                    <a:solidFill>
                      <a:schemeClr val="bg1">
                        <a:lumMod val="6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Railroad Valley, NV</a:t>
                      </a:r>
                      <a:endParaRPr lang="en-US" dirty="0"/>
                    </a:p>
                  </a:txBody>
                  <a:tcPr>
                    <a:solidFill>
                      <a:schemeClr val="bg1">
                        <a:lumMod val="6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>
                        <a:lumMod val="6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>
                        <a:lumMod val="65000"/>
                        <a:alpha val="20000"/>
                      </a:schemeClr>
                    </a:solidFill>
                  </a:tcPr>
                </a:tc>
              </a:tr>
              <a:tr h="73025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194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July 6, 2016 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Point Sur, Chews,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Panoche</a:t>
                      </a:r>
                      <a:r>
                        <a:rPr lang="en-US" baseline="0" dirty="0"/>
                        <a:t>, Visalia </a:t>
                      </a:r>
                      <a:endParaRPr lang="en-US" dirty="0"/>
                    </a:p>
                  </a:txBody>
                  <a:tcPr>
                    <a:solidFill>
                      <a:schemeClr val="bg1">
                        <a:lumMod val="6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O3, CH4,</a:t>
                      </a:r>
                      <a:r>
                        <a:rPr lang="en-US" baseline="0" dirty="0"/>
                        <a:t> CO2, H2O </a:t>
                      </a:r>
                      <a:endParaRPr lang="en-US" dirty="0"/>
                    </a:p>
                  </a:txBody>
                  <a:tcPr>
                    <a:solidFill>
                      <a:schemeClr val="bg1">
                        <a:lumMod val="6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Sonde, TOPAZ 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217660930"/>
                  </a:ext>
                </a:extLst>
              </a:tr>
              <a:tr h="777875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195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July</a:t>
                      </a:r>
                      <a:r>
                        <a:rPr lang="en-US" baseline="0" dirty="0"/>
                        <a:t> 21, 2016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Bodega Bay,</a:t>
                      </a:r>
                      <a:r>
                        <a:rPr lang="en-US" baseline="0" dirty="0"/>
                        <a:t> Point Sur, Chews Ridge, Visalia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O3, CH4,</a:t>
                      </a:r>
                      <a:r>
                        <a:rPr lang="en-US" baseline="0" dirty="0"/>
                        <a:t> CO2, H2O, HCHO</a:t>
                      </a:r>
                      <a:endParaRPr lang="en-US" dirty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Sonde</a:t>
                      </a:r>
                      <a:r>
                        <a:rPr lang="en-US" dirty="0"/>
                        <a:t>, TOPAZ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762532530"/>
                  </a:ext>
                </a:extLst>
              </a:tr>
              <a:tr h="1126683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196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July 28, 2016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Pt. Sur,</a:t>
                      </a:r>
                      <a:r>
                        <a:rPr lang="en-US" baseline="0" dirty="0"/>
                        <a:t> BLANC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O3, CH4,</a:t>
                      </a:r>
                      <a:r>
                        <a:rPr lang="en-US" baseline="0" dirty="0"/>
                        <a:t> CO2, H2O, HCHO</a:t>
                      </a:r>
                      <a:endParaRPr lang="en-US" dirty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Soberanes</a:t>
                      </a:r>
                      <a:r>
                        <a:rPr lang="en-US" dirty="0"/>
                        <a:t> Fire, flew through Visalia (TOPAZ), instrument</a:t>
                      </a:r>
                      <a:r>
                        <a:rPr lang="en-US" baseline="0" dirty="0"/>
                        <a:t> failure 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585652631"/>
                  </a:ext>
                </a:extLst>
              </a:tr>
              <a:tr h="56388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197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Aug 9, 2106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Soberanes Fire</a:t>
                      </a:r>
                      <a:endParaRPr lang="en-US" dirty="0"/>
                    </a:p>
                  </a:txBody>
                  <a:tcPr/>
                </a:tc>
              </a:tr>
              <a:tr h="809625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198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Aug 12, 2016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Soberanes and Mineral Fires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892277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Flight </a:t>
            </a:r>
            <a:r>
              <a:rPr lang="en-US" sz="3200" dirty="0" smtClean="0"/>
              <a:t>188: </a:t>
            </a:r>
            <a:r>
              <a:rPr lang="en-US" sz="3200" dirty="0"/>
              <a:t>May </a:t>
            </a:r>
            <a:r>
              <a:rPr lang="en-US" sz="3200" dirty="0" smtClean="0"/>
              <a:t>12, </a:t>
            </a:r>
            <a:r>
              <a:rPr lang="en-US" sz="3200" dirty="0"/>
              <a:t>2016</a:t>
            </a:r>
          </a:p>
        </p:txBody>
      </p:sp>
      <p:sp>
        <p:nvSpPr>
          <p:cNvPr id="8" name="Oval 7"/>
          <p:cNvSpPr/>
          <p:nvPr/>
        </p:nvSpPr>
        <p:spPr>
          <a:xfrm rot="20194548">
            <a:off x="2364967" y="1231139"/>
            <a:ext cx="445046" cy="1233185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 rot="20194548">
            <a:off x="2671415" y="1326571"/>
            <a:ext cx="239037" cy="292971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482353" y="1388316"/>
            <a:ext cx="9408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Marine BL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491092" y="1079192"/>
            <a:ext cx="23759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~8 km, elevated O3 (decrease CH4)</a:t>
            </a:r>
          </a:p>
        </p:txBody>
      </p:sp>
      <p:pic>
        <p:nvPicPr>
          <p:cNvPr id="15" name="Picture 14" descr="AJAX188withMODISaquaForOCO2glint12May2016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49" t="16666" b="18519"/>
          <a:stretch/>
        </p:blipFill>
        <p:spPr>
          <a:xfrm>
            <a:off x="476249" y="1016000"/>
            <a:ext cx="6155072" cy="5335662"/>
          </a:xfrm>
          <a:prstGeom prst="rect">
            <a:avLst/>
          </a:prstGeom>
        </p:spPr>
      </p:pic>
      <p:pic>
        <p:nvPicPr>
          <p:cNvPr id="25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7449" y="127000"/>
            <a:ext cx="4568521" cy="4132301"/>
          </a:xfrm>
        </p:spPr>
      </p:pic>
      <p:sp>
        <p:nvSpPr>
          <p:cNvPr id="26" name="TextBox 25"/>
          <p:cNvSpPr txBox="1"/>
          <p:nvPr/>
        </p:nvSpPr>
        <p:spPr>
          <a:xfrm rot="5400000">
            <a:off x="9715499" y="1963888"/>
            <a:ext cx="39925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Profiles at the </a:t>
            </a:r>
            <a:r>
              <a:rPr lang="en-US" sz="2400" dirty="0" err="1" smtClean="0"/>
              <a:t>Farallon</a:t>
            </a:r>
            <a:r>
              <a:rPr lang="en-US" sz="2400" dirty="0" smtClean="0"/>
              <a:t> </a:t>
            </a:r>
            <a:r>
              <a:rPr lang="en-US" sz="2400" dirty="0"/>
              <a:t>I</a:t>
            </a:r>
            <a:r>
              <a:rPr lang="en-US" sz="2400" dirty="0" smtClean="0"/>
              <a:t>slands</a:t>
            </a:r>
            <a:endParaRPr lang="en-US" sz="2400" dirty="0"/>
          </a:p>
        </p:txBody>
      </p:sp>
      <p:pic>
        <p:nvPicPr>
          <p:cNvPr id="27" name="Content Placeholder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7173" y="3971586"/>
            <a:ext cx="5137827" cy="2568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9799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Flight 189: May 19, 2016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56197E3E-7712-4006-A8F6-FA272C2C3518}" type="slidenum">
              <a:rPr lang="en-US" smtClean="0"/>
              <a:t>5</a:t>
            </a:fld>
            <a:endParaRPr lang="en-US"/>
          </a:p>
        </p:txBody>
      </p:sp>
      <p:pic>
        <p:nvPicPr>
          <p:cNvPr id="5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3022" y="829934"/>
            <a:ext cx="6861118" cy="43513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51" t="11654"/>
          <a:stretch/>
        </p:blipFill>
        <p:spPr>
          <a:xfrm>
            <a:off x="5398846" y="829935"/>
            <a:ext cx="1645294" cy="3434744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 rot="19391439">
            <a:off x="9147016" y="710401"/>
            <a:ext cx="767919" cy="2529393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 rot="20194548">
            <a:off x="2364967" y="1231139"/>
            <a:ext cx="445046" cy="1233185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 rot="20194548">
            <a:off x="2671415" y="1326571"/>
            <a:ext cx="239037" cy="292971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482353" y="1388316"/>
            <a:ext cx="9408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Marine BL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491092" y="1079192"/>
            <a:ext cx="23759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~8 km, elevated O3 (decrease CH4)</a:t>
            </a:r>
          </a:p>
        </p:txBody>
      </p:sp>
      <p:pic>
        <p:nvPicPr>
          <p:cNvPr id="13" name="Content Placeholder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887"/>
          <a:stretch/>
        </p:blipFill>
        <p:spPr>
          <a:xfrm>
            <a:off x="309736" y="3531618"/>
            <a:ext cx="2902777" cy="3016591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6271260" y="0"/>
            <a:ext cx="5920740" cy="5861189"/>
            <a:chOff x="3804140" y="1844593"/>
            <a:chExt cx="5920740" cy="5861189"/>
          </a:xfrm>
        </p:grpSpPr>
        <p:sp>
          <p:nvSpPr>
            <p:cNvPr id="10" name="TextBox 9"/>
            <p:cNvSpPr txBox="1"/>
            <p:nvPr/>
          </p:nvSpPr>
          <p:spPr>
            <a:xfrm>
              <a:off x="8465816" y="1844593"/>
              <a:ext cx="7681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~4 km</a:t>
              </a:r>
            </a:p>
          </p:txBody>
        </p:sp>
        <p:pic>
          <p:nvPicPr>
            <p:cNvPr id="16" name="Content Placeholder 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04140" y="2140542"/>
              <a:ext cx="5920740" cy="5565240"/>
            </a:xfrm>
            <a:prstGeom prst="rect">
              <a:avLst/>
            </a:prstGeom>
          </p:spPr>
        </p:pic>
        <p:cxnSp>
          <p:nvCxnSpPr>
            <p:cNvPr id="17" name="Straight Arrow Connector 16"/>
            <p:cNvCxnSpPr/>
            <p:nvPr/>
          </p:nvCxnSpPr>
          <p:spPr>
            <a:xfrm flipH="1">
              <a:off x="5937740" y="5728391"/>
              <a:ext cx="1405890" cy="11430"/>
            </a:xfrm>
            <a:prstGeom prst="straightConnector1">
              <a:avLst/>
            </a:prstGeom>
            <a:ln w="22225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 flipH="1" flipV="1">
              <a:off x="5690090" y="6177971"/>
              <a:ext cx="1653540" cy="7620"/>
            </a:xfrm>
            <a:prstGeom prst="straightConnector1">
              <a:avLst/>
            </a:prstGeom>
            <a:ln w="22225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 flipH="1" flipV="1">
              <a:off x="5457680" y="6658031"/>
              <a:ext cx="1935480" cy="11430"/>
            </a:xfrm>
            <a:prstGeom prst="straightConnector1">
              <a:avLst/>
            </a:prstGeom>
            <a:ln w="22225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 flipH="1">
              <a:off x="5091920" y="2935661"/>
              <a:ext cx="2617470" cy="0"/>
            </a:xfrm>
            <a:prstGeom prst="straightConnector1">
              <a:avLst/>
            </a:prstGeom>
            <a:ln w="22225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 flipH="1">
              <a:off x="5705330" y="3373811"/>
              <a:ext cx="2141220" cy="7620"/>
            </a:xfrm>
            <a:prstGeom prst="straightConnector1">
              <a:avLst/>
            </a:prstGeom>
            <a:ln w="22225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 flipH="1" flipV="1">
              <a:off x="5583410" y="3865301"/>
              <a:ext cx="2331720" cy="11430"/>
            </a:xfrm>
            <a:prstGeom prst="straightConnector1">
              <a:avLst/>
            </a:prstGeom>
            <a:ln w="22225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TextBox 22"/>
          <p:cNvSpPr txBox="1"/>
          <p:nvPr/>
        </p:nvSpPr>
        <p:spPr>
          <a:xfrm>
            <a:off x="6667351" y="0"/>
            <a:ext cx="531663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8000FF"/>
                </a:solidFill>
              </a:rPr>
              <a:t>Within SELVY profile, 3 high O3 laminae ~ 6, 4 &amp; 2 km, with elevated CH4, low H2O and decreased CO2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518369" y="5962075"/>
            <a:ext cx="70126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8000FF"/>
                </a:solidFill>
              </a:rPr>
              <a:t>SELVY</a:t>
            </a:r>
            <a:r>
              <a:rPr lang="en-US" b="1" dirty="0">
                <a:solidFill>
                  <a:srgbClr val="45A4A9"/>
                </a:solidFill>
              </a:rPr>
              <a:t> profile (</a:t>
            </a:r>
            <a:r>
              <a:rPr lang="en-US" dirty="0">
                <a:solidFill>
                  <a:srgbClr val="45A4A9"/>
                </a:solidFill>
              </a:rPr>
              <a:t>~20 km SW of THD)</a:t>
            </a:r>
            <a:r>
              <a:rPr lang="en-US" b="1" dirty="0">
                <a:solidFill>
                  <a:srgbClr val="45A4A9"/>
                </a:solidFill>
              </a:rPr>
              <a:t>: 3 high ozone laminae ~ 6, 4 &amp; 2 km</a:t>
            </a:r>
          </a:p>
          <a:p>
            <a:r>
              <a:rPr lang="en-US" b="1" dirty="0">
                <a:solidFill>
                  <a:srgbClr val="00FFFF"/>
                </a:solidFill>
              </a:rPr>
              <a:t>KNUQ</a:t>
            </a:r>
            <a:r>
              <a:rPr lang="en-US" b="1" dirty="0">
                <a:solidFill>
                  <a:srgbClr val="45A4A9"/>
                </a:solidFill>
              </a:rPr>
              <a:t> </a:t>
            </a:r>
            <a:r>
              <a:rPr lang="en-US" dirty="0">
                <a:solidFill>
                  <a:srgbClr val="45A4A9"/>
                </a:solidFill>
              </a:rPr>
              <a:t>(Moffett Field)</a:t>
            </a:r>
            <a:r>
              <a:rPr lang="en-US" b="1" dirty="0">
                <a:solidFill>
                  <a:srgbClr val="45A4A9"/>
                </a:solidFill>
              </a:rPr>
              <a:t>: lamina at ~ 4 km only</a:t>
            </a:r>
          </a:p>
        </p:txBody>
      </p:sp>
    </p:spTree>
    <p:extLst>
      <p:ext uri="{BB962C8B-B14F-4D97-AF65-F5344CB8AC3E}">
        <p14:creationId xmlns:p14="http://schemas.microsoft.com/office/powerpoint/2010/main" val="56260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47809" y="933702"/>
            <a:ext cx="4279768" cy="305697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895"/>
          <a:stretch/>
        </p:blipFill>
        <p:spPr>
          <a:xfrm>
            <a:off x="547809" y="2431160"/>
            <a:ext cx="426816" cy="1559519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117348"/>
            <a:ext cx="7102549" cy="722980"/>
          </a:xfrm>
        </p:spPr>
        <p:txBody>
          <a:bodyPr>
            <a:normAutofit/>
          </a:bodyPr>
          <a:lstStyle/>
          <a:p>
            <a:r>
              <a:rPr lang="en-US" sz="3200" dirty="0"/>
              <a:t>Flight 190: June 3, 2016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6141" y="186741"/>
            <a:ext cx="5414076" cy="3807900"/>
          </a:xfrm>
          <a:prstGeom prst="rect">
            <a:avLst/>
          </a:prstGeom>
        </p:spPr>
      </p:pic>
      <p:pic>
        <p:nvPicPr>
          <p:cNvPr id="13" name="Picture 4" descr="http://www.esrl.noaa.gov/csd/groups/csd3/measurements/cabots/plots/20160603_oz_lg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3468" y="3807901"/>
            <a:ext cx="4488422" cy="2992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9378712" y="4402336"/>
            <a:ext cx="741532" cy="2158522"/>
          </a:xfrm>
          <a:prstGeom prst="rect">
            <a:avLst/>
          </a:prstGeom>
          <a:noFill/>
          <a:ln w="476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5" name="Content Placeholder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" y="4014894"/>
            <a:ext cx="5161708" cy="2580854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985069" y="2462190"/>
            <a:ext cx="6429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Pt. Sur 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576538" y="2286517"/>
            <a:ext cx="8208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Chews Ridge 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414749" y="2018846"/>
            <a:ext cx="8033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solidFill>
                  <a:schemeClr val="bg1"/>
                </a:solidFill>
              </a:rPr>
              <a:t>Panoche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288293" y="2462189"/>
            <a:ext cx="8033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Visalia 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3012649" y="5669950"/>
            <a:ext cx="8033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Visalia 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688323" y="4896324"/>
            <a:ext cx="8033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solidFill>
                  <a:srgbClr val="FF0000"/>
                </a:solidFill>
              </a:rPr>
              <a:t>Panoche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694733" y="4765330"/>
            <a:ext cx="6429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Pt. Sur 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254453" y="4964523"/>
            <a:ext cx="8935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Chews Ridge </a:t>
            </a:r>
          </a:p>
        </p:txBody>
      </p:sp>
      <p:sp>
        <p:nvSpPr>
          <p:cNvPr id="2" name="Right Arrow 1"/>
          <p:cNvSpPr/>
          <p:nvPr/>
        </p:nvSpPr>
        <p:spPr>
          <a:xfrm>
            <a:off x="5440469" y="5350879"/>
            <a:ext cx="1253765" cy="382875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440469" y="4665491"/>
            <a:ext cx="125376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AJAX Flight compared to TOPAZ Data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487068"/>
            <a:ext cx="2743200" cy="365125"/>
          </a:xfrm>
        </p:spPr>
        <p:txBody>
          <a:bodyPr/>
          <a:lstStyle/>
          <a:p>
            <a:fld id="{56197E3E-7712-4006-A8F6-FA272C2C351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4132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0282"/>
            <a:ext cx="7102549" cy="786809"/>
          </a:xfrm>
        </p:spPr>
        <p:txBody>
          <a:bodyPr>
            <a:normAutofit fontScale="90000"/>
          </a:bodyPr>
          <a:lstStyle/>
          <a:p>
            <a:r>
              <a:rPr lang="en-US" dirty="0"/>
              <a:t>Flight 191: June 15, 2016</a:t>
            </a:r>
            <a:br>
              <a:rPr lang="en-US" dirty="0"/>
            </a:b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53342" y="1093539"/>
            <a:ext cx="4604458" cy="29201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00" t="11600"/>
          <a:stretch/>
        </p:blipFill>
        <p:spPr>
          <a:xfrm>
            <a:off x="653342" y="2559129"/>
            <a:ext cx="686584" cy="1464624"/>
          </a:xfrm>
          <a:prstGeom prst="rect">
            <a:avLst/>
          </a:prstGeom>
        </p:spPr>
      </p:pic>
      <p:pic>
        <p:nvPicPr>
          <p:cNvPr id="8" name="Content Placeholder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311" y="4013697"/>
            <a:ext cx="5369629" cy="2684815"/>
          </a:xfrm>
          <a:prstGeom prst="rect">
            <a:avLst/>
          </a:prstGeom>
        </p:spPr>
      </p:pic>
      <p:pic>
        <p:nvPicPr>
          <p:cNvPr id="9" name="Content Placeholder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4049" y="3398551"/>
            <a:ext cx="4758554" cy="317236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7842" y="54425"/>
            <a:ext cx="4891057" cy="344004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92513" y="3979190"/>
            <a:ext cx="410704" cy="2351759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53342" y="1237805"/>
            <a:ext cx="9312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Bodega Bay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197418" y="3257706"/>
            <a:ext cx="9312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Visalia </a:t>
            </a:r>
          </a:p>
        </p:txBody>
      </p:sp>
      <p:sp>
        <p:nvSpPr>
          <p:cNvPr id="21" name="Rectangle 20"/>
          <p:cNvSpPr/>
          <p:nvPr/>
        </p:nvSpPr>
        <p:spPr>
          <a:xfrm>
            <a:off x="3258702" y="4289702"/>
            <a:ext cx="331392" cy="2141783"/>
          </a:xfrm>
          <a:prstGeom prst="rect">
            <a:avLst/>
          </a:prstGeom>
          <a:noFill/>
          <a:ln w="19050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1339926" y="5016569"/>
            <a:ext cx="9312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Bodega Bay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258702" y="6415564"/>
            <a:ext cx="9312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Visalia </a:t>
            </a:r>
          </a:p>
        </p:txBody>
      </p:sp>
      <p:sp>
        <p:nvSpPr>
          <p:cNvPr id="3" name="Right Arrow 2"/>
          <p:cNvSpPr/>
          <p:nvPr/>
        </p:nvSpPr>
        <p:spPr>
          <a:xfrm>
            <a:off x="5693290" y="5113788"/>
            <a:ext cx="978408" cy="484632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5436258" y="4375124"/>
            <a:ext cx="151409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AJAX Flight compared to TOPAZ Data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97E3E-7712-4006-A8F6-FA272C2C3518}" type="slidenum">
              <a:rPr lang="en-US" smtClean="0"/>
              <a:t>7</a:t>
            </a:fld>
            <a:endParaRPr lang="en-US"/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4410962" y="4410056"/>
            <a:ext cx="0" cy="67226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2957063" y="4469087"/>
            <a:ext cx="0" cy="67226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2764329" y="5154004"/>
            <a:ext cx="2977" cy="339139"/>
          </a:xfrm>
          <a:prstGeom prst="straightConnector1">
            <a:avLst/>
          </a:prstGeom>
          <a:ln>
            <a:solidFill>
              <a:schemeClr val="accent4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4336249" y="4895577"/>
            <a:ext cx="2977" cy="339139"/>
          </a:xfrm>
          <a:prstGeom prst="straightConnector1">
            <a:avLst/>
          </a:prstGeom>
          <a:ln>
            <a:solidFill>
              <a:schemeClr val="accent4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96927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819" y="143168"/>
            <a:ext cx="7102549" cy="786809"/>
          </a:xfrm>
        </p:spPr>
        <p:txBody>
          <a:bodyPr>
            <a:normAutofit fontScale="90000"/>
          </a:bodyPr>
          <a:lstStyle/>
          <a:p>
            <a:r>
              <a:rPr lang="en-US" dirty="0"/>
              <a:t>Flight 192: June 23, 2016</a:t>
            </a:r>
            <a:br>
              <a:rPr lang="en-US" dirty="0"/>
            </a:b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415170" y="719125"/>
            <a:ext cx="4884050" cy="30974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65" t="11654"/>
          <a:stretch/>
        </p:blipFill>
        <p:spPr>
          <a:xfrm>
            <a:off x="1415170" y="695458"/>
            <a:ext cx="767225" cy="1620952"/>
          </a:xfrm>
          <a:prstGeom prst="rect">
            <a:avLst/>
          </a:prstGeom>
        </p:spPr>
      </p:pic>
      <p:pic>
        <p:nvPicPr>
          <p:cNvPr id="12" name="Content Placeholder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828"/>
          <a:stretch/>
        </p:blipFill>
        <p:spPr>
          <a:xfrm>
            <a:off x="6742722" y="422819"/>
            <a:ext cx="4894703" cy="4782599"/>
          </a:xfrm>
          <a:prstGeom prst="rect">
            <a:avLst/>
          </a:prstGeom>
        </p:spPr>
      </p:pic>
      <p:pic>
        <p:nvPicPr>
          <p:cNvPr id="13" name="Content Placeholder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127" y="3696494"/>
            <a:ext cx="5890137" cy="294506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60972" y="4614460"/>
            <a:ext cx="6429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8000FF"/>
                </a:solidFill>
              </a:rPr>
              <a:t>Pt. Sur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681287" y="2917058"/>
            <a:ext cx="6429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Chew’s Ridge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760967" y="2340077"/>
            <a:ext cx="8033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solidFill>
                  <a:schemeClr val="bg1"/>
                </a:solidFill>
              </a:rPr>
              <a:t>Panoche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668496" y="2549932"/>
            <a:ext cx="8033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Visalia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716880" y="2586344"/>
            <a:ext cx="6429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Pt. Sur 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868441" y="4743753"/>
            <a:ext cx="6429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FFFF"/>
                </a:solidFill>
              </a:rPr>
              <a:t>Chews Ridge 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524243" y="4851621"/>
            <a:ext cx="8033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solidFill>
                  <a:srgbClr val="00FF00"/>
                </a:solidFill>
              </a:rPr>
              <a:t>Panoche</a:t>
            </a:r>
            <a:endParaRPr lang="en-US" sz="1200" dirty="0">
              <a:solidFill>
                <a:srgbClr val="00FF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556355" y="4766962"/>
            <a:ext cx="8033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Visalia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97E3E-7712-4006-A8F6-FA272C2C3518}" type="slidenum">
              <a:rPr lang="en-US" smtClean="0"/>
              <a:t>8</a:t>
            </a:fld>
            <a:endParaRPr lang="en-US"/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5382213" y="4690165"/>
            <a:ext cx="0" cy="67226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4781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Flight </a:t>
            </a:r>
            <a:r>
              <a:rPr lang="en-US" dirty="0" smtClean="0"/>
              <a:t>193: </a:t>
            </a:r>
            <a:r>
              <a:rPr lang="en-US" dirty="0"/>
              <a:t>July </a:t>
            </a:r>
            <a:r>
              <a:rPr lang="en-US" dirty="0" smtClean="0"/>
              <a:t>1, </a:t>
            </a:r>
            <a:r>
              <a:rPr lang="en-US" dirty="0"/>
              <a:t>2016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07076" y="682624"/>
            <a:ext cx="2749549" cy="5191125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Transits from CA across NV at 27 kft and 12.5 kft</a:t>
            </a:r>
          </a:p>
          <a:p>
            <a:r>
              <a:rPr lang="en-US" dirty="0" smtClean="0"/>
              <a:t>Pilots </a:t>
            </a:r>
            <a:r>
              <a:rPr lang="en-US" dirty="0"/>
              <a:t>reported their trickiest conditions yet on trying to reach the </a:t>
            </a:r>
            <a:r>
              <a:rPr lang="en-US" dirty="0" smtClean="0"/>
              <a:t>playa. Had </a:t>
            </a:r>
            <a:r>
              <a:rPr lang="en-US" dirty="0"/>
              <a:t>to divert around a lot of thunderstorms over </a:t>
            </a:r>
            <a:r>
              <a:rPr lang="en-US" dirty="0" smtClean="0"/>
              <a:t>NV.</a:t>
            </a:r>
          </a:p>
          <a:p>
            <a:r>
              <a:rPr lang="en-US" dirty="0" smtClean="0"/>
              <a:t>Looks </a:t>
            </a:r>
            <a:r>
              <a:rPr lang="en-US" dirty="0"/>
              <a:t>like a very high boundary layer up to 6 km with an interesting lamina capping it!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97E3E-7712-4006-A8F6-FA272C2C3518}" type="slidenum">
              <a:rPr lang="en-US" smtClean="0"/>
              <a:t>9</a:t>
            </a:fld>
            <a:endParaRPr lang="en-US"/>
          </a:p>
        </p:txBody>
      </p:sp>
      <p:pic>
        <p:nvPicPr>
          <p:cNvPr id="5" name="Picture 4" descr="AJAX_F193_GHG_O3_profiles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75" y="809624"/>
            <a:ext cx="5717015" cy="5318125"/>
          </a:xfrm>
          <a:prstGeom prst="rect">
            <a:avLst/>
          </a:prstGeom>
        </p:spPr>
      </p:pic>
      <p:sp>
        <p:nvSpPr>
          <p:cNvPr id="6" name="Slide Number Placeholder 6"/>
          <p:cNvSpPr txBox="1">
            <a:spLocks/>
          </p:cNvSpPr>
          <p:nvPr/>
        </p:nvSpPr>
        <p:spPr>
          <a:xfrm>
            <a:off x="7103745" y="6848244"/>
            <a:ext cx="1672738" cy="32133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92E99BD-8651-4F07-9CEA-DC6F63813506}" type="slidenum">
              <a:rPr lang="en-US" smtClean="0"/>
              <a:pPr/>
              <a:t>9</a:t>
            </a:fld>
            <a:endParaRPr lang="en-US"/>
          </a:p>
        </p:txBody>
      </p:sp>
      <p:grpSp>
        <p:nvGrpSpPr>
          <p:cNvPr id="18" name="Group 17"/>
          <p:cNvGrpSpPr/>
          <p:nvPr/>
        </p:nvGrpSpPr>
        <p:grpSpPr>
          <a:xfrm>
            <a:off x="8256343" y="133220"/>
            <a:ext cx="3935657" cy="6724780"/>
            <a:chOff x="8256343" y="133220"/>
            <a:chExt cx="3935657" cy="672478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3"/>
            <a:srcRect t="17579" b="15492"/>
            <a:stretch/>
          </p:blipFill>
          <p:spPr>
            <a:xfrm>
              <a:off x="8256343" y="5080000"/>
              <a:ext cx="3935657" cy="177800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4"/>
            <a:srcRect t="14898" b="14159"/>
            <a:stretch/>
          </p:blipFill>
          <p:spPr>
            <a:xfrm>
              <a:off x="8493125" y="222249"/>
              <a:ext cx="3698875" cy="1771221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5"/>
            <a:srcRect l="4317" t="15399" b="15051"/>
            <a:stretch/>
          </p:blipFill>
          <p:spPr>
            <a:xfrm>
              <a:off x="8729906" y="1889125"/>
              <a:ext cx="3462094" cy="1698626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9120922" y="1904158"/>
              <a:ext cx="7082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CH</a:t>
              </a:r>
              <a:r>
                <a:rPr lang="en-US" b="1" baseline="-25000" dirty="0"/>
                <a:t>4</a:t>
              </a:r>
              <a:endParaRPr lang="en-US" b="1" dirty="0"/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644325" y="3105767"/>
              <a:ext cx="3547675" cy="2394643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8763784" y="3360278"/>
              <a:ext cx="7082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CO</a:t>
              </a:r>
              <a:r>
                <a:rPr lang="en-US" b="1" baseline="-25000" dirty="0"/>
                <a:t>2</a:t>
              </a:r>
              <a:endParaRPr lang="en-US" b="1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8878202" y="5043711"/>
              <a:ext cx="121829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H</a:t>
              </a:r>
              <a:r>
                <a:rPr lang="en-US" b="1" baseline="-25000" dirty="0"/>
                <a:t>2</a:t>
              </a:r>
              <a:r>
                <a:rPr lang="en-US" b="1" dirty="0"/>
                <a:t>O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9327297" y="133220"/>
              <a:ext cx="55205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O</a:t>
              </a:r>
              <a:r>
                <a:rPr lang="en-US" b="1" baseline="-25000" dirty="0" smtClean="0"/>
                <a:t>3</a:t>
              </a:r>
              <a:endParaRPr lang="en-US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8215782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570</TotalTime>
  <Words>1055</Words>
  <Application>Microsoft Macintosh PowerPoint</Application>
  <PresentationFormat>Custom</PresentationFormat>
  <Paragraphs>215</Paragraphs>
  <Slides>19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AJAX Flights in Support of CABOTS</vt:lpstr>
      <vt:lpstr>PowerPoint Presentation</vt:lpstr>
      <vt:lpstr>PowerPoint Presentation</vt:lpstr>
      <vt:lpstr>Flight 188: May 12, 2016</vt:lpstr>
      <vt:lpstr>Flight 189: May 19, 2016</vt:lpstr>
      <vt:lpstr>Flight 190: June 3, 2016 </vt:lpstr>
      <vt:lpstr>Flight 191: June 15, 2016 </vt:lpstr>
      <vt:lpstr>Flight 192: June 23, 2016 </vt:lpstr>
      <vt:lpstr>Flight 193: July 1, 2016 </vt:lpstr>
      <vt:lpstr>Flight 194: July 6, 2016  </vt:lpstr>
      <vt:lpstr>Flight 195: July 21, 2016  </vt:lpstr>
      <vt:lpstr>Flight 196: July 28, 2016 </vt:lpstr>
      <vt:lpstr>Flight 197: August 9, 2016</vt:lpstr>
      <vt:lpstr>Flight 198: August 12, 2016</vt:lpstr>
      <vt:lpstr>Supplementary Data: Flight 190 O3 &amp; GHG Comparison </vt:lpstr>
      <vt:lpstr>Supplementary Data: Flight 191 O3 &amp; GHG Comparison </vt:lpstr>
      <vt:lpstr>Supplementary Data: Flight 192 O3 &amp; GHG Comparison </vt:lpstr>
      <vt:lpstr>Supplementary Data: Flight 194 O3 Profile &amp; GHG Comparison </vt:lpstr>
      <vt:lpstr>Supplementary Data: Flight 195 O3 Profile and GHG Comparison 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CABOTS Flight Summaries </dc:title>
  <dc:creator>Mimi Emilienne McNamara</dc:creator>
  <cp:lastModifiedBy>Laura Iraci</cp:lastModifiedBy>
  <cp:revision>143</cp:revision>
  <dcterms:created xsi:type="dcterms:W3CDTF">2016-07-08T21:33:14Z</dcterms:created>
  <dcterms:modified xsi:type="dcterms:W3CDTF">2017-04-19T00:17:10Z</dcterms:modified>
</cp:coreProperties>
</file>