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4" r:id="rId2"/>
    <p:sldId id="261" r:id="rId3"/>
    <p:sldId id="287" r:id="rId4"/>
    <p:sldId id="292" r:id="rId5"/>
    <p:sldId id="293" r:id="rId6"/>
    <p:sldId id="266" r:id="rId7"/>
    <p:sldId id="274" r:id="rId8"/>
    <p:sldId id="277" r:id="rId9"/>
    <p:sldId id="278" r:id="rId10"/>
    <p:sldId id="275" r:id="rId11"/>
    <p:sldId id="280" r:id="rId12"/>
    <p:sldId id="282" r:id="rId13"/>
    <p:sldId id="283" r:id="rId14"/>
    <p:sldId id="2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Decker" initials="ZD" lastIdx="0" clrIdx="0">
    <p:extLst>
      <p:ext uri="{19B8F6BF-5375-455C-9EA6-DF929625EA0E}">
        <p15:presenceInfo xmlns:p15="http://schemas.microsoft.com/office/powerpoint/2012/main" userId="Zachary Dec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CC"/>
    <a:srgbClr val="FFFFFF"/>
    <a:srgbClr val="A54C0F"/>
    <a:srgbClr val="9B9491"/>
    <a:srgbClr val="000099"/>
    <a:srgbClr val="300F21"/>
    <a:srgbClr val="E7E6E6"/>
    <a:srgbClr val="0070C0"/>
    <a:srgbClr val="B751D7"/>
    <a:srgbClr val="E389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372" autoAdjust="0"/>
  </p:normalViewPr>
  <p:slideViewPr>
    <p:cSldViewPr snapToGrid="0">
      <p:cViewPr varScale="1">
        <p:scale>
          <a:sx n="104" d="100"/>
          <a:sy n="104" d="100"/>
        </p:scale>
        <p:origin x="7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79135155096215"/>
          <c:y val="3.0906339400472656E-2"/>
          <c:w val="0.61446892091465344"/>
          <c:h val="0.92170363613748496"/>
        </c:manualLayout>
      </c:layout>
      <c:pieChart>
        <c:varyColors val="1"/>
        <c:ser>
          <c:idx val="0"/>
          <c:order val="0"/>
          <c:tx>
            <c:strRef>
              <c:f>Sheet1!$B$1</c:f>
              <c:strCache>
                <c:ptCount val="1"/>
                <c:pt idx="0">
                  <c:v>Oxidized Fraction</c:v>
                </c:pt>
              </c:strCache>
            </c:strRef>
          </c:tx>
          <c:spPr>
            <a:ln>
              <a:solidFill>
                <a:schemeClr val="bg1"/>
              </a:solidFill>
            </a:ln>
          </c:spPr>
          <c:dPt>
            <c:idx val="0"/>
            <c:bubble3D val="0"/>
            <c:spPr>
              <a:solidFill>
                <a:srgbClr val="80B3CC"/>
              </a:solidFill>
              <a:ln w="19050">
                <a:noFill/>
              </a:ln>
              <a:effectLst/>
            </c:spPr>
            <c:extLst>
              <c:ext xmlns:c16="http://schemas.microsoft.com/office/drawing/2014/chart" uri="{C3380CC4-5D6E-409C-BE32-E72D297353CC}">
                <c16:uniqueId val="{00000001-69F1-494F-B050-930FEE31AB99}"/>
              </c:ext>
            </c:extLst>
          </c:dPt>
          <c:dPt>
            <c:idx val="1"/>
            <c:bubble3D val="0"/>
            <c:spPr>
              <a:solidFill>
                <a:srgbClr val="CCCC80"/>
              </a:solidFill>
              <a:ln w="19050">
                <a:noFill/>
              </a:ln>
              <a:effectLst/>
            </c:spPr>
            <c:extLst>
              <c:ext xmlns:c16="http://schemas.microsoft.com/office/drawing/2014/chart" uri="{C3380CC4-5D6E-409C-BE32-E72D297353CC}">
                <c16:uniqueId val="{00000003-69F1-494F-B050-930FEE31AB99}"/>
              </c:ext>
            </c:extLst>
          </c:dPt>
          <c:dPt>
            <c:idx val="2"/>
            <c:bubble3D val="0"/>
            <c:explosion val="22"/>
            <c:spPr>
              <a:solidFill>
                <a:schemeClr val="accent3"/>
              </a:solidFill>
              <a:ln w="19050">
                <a:noFill/>
              </a:ln>
              <a:effectLst/>
            </c:spPr>
            <c:extLst>
              <c:ext xmlns:c16="http://schemas.microsoft.com/office/drawing/2014/chart" uri="{C3380CC4-5D6E-409C-BE32-E72D297353CC}">
                <c16:uniqueId val="{00000005-69F1-494F-B050-930FEE31AB99}"/>
              </c:ext>
            </c:extLst>
          </c:dPt>
          <c:dLbls>
            <c:delete val="1"/>
          </c:dLbls>
          <c:cat>
            <c:strRef>
              <c:f>Sheet1!$A$2:$A$4</c:f>
              <c:strCache>
                <c:ptCount val="3"/>
                <c:pt idx="0">
                  <c:v>NO3</c:v>
                </c:pt>
                <c:pt idx="1">
                  <c:v>O3</c:v>
                </c:pt>
                <c:pt idx="2">
                  <c:v>OH</c:v>
                </c:pt>
              </c:strCache>
            </c:strRef>
          </c:cat>
          <c:val>
            <c:numRef>
              <c:f>Sheet1!$B$2:$B$4</c:f>
              <c:numCache>
                <c:formatCode>0.00</c:formatCode>
                <c:ptCount val="3"/>
                <c:pt idx="0">
                  <c:v>53.171900000000001</c:v>
                </c:pt>
                <c:pt idx="1">
                  <c:v>43.028100000000002</c:v>
                </c:pt>
                <c:pt idx="2">
                  <c:v>3.79996</c:v>
                </c:pt>
              </c:numCache>
            </c:numRef>
          </c:val>
          <c:extLst>
            <c:ext xmlns:c16="http://schemas.microsoft.com/office/drawing/2014/chart" uri="{C3380CC4-5D6E-409C-BE32-E72D297353CC}">
              <c16:uniqueId val="{00000006-69F1-494F-B050-930FEE31AB99}"/>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79135155096215"/>
          <c:y val="3.0906339400472656E-2"/>
          <c:w val="0.61446892091465344"/>
          <c:h val="0.92170363613748496"/>
        </c:manualLayout>
      </c:layout>
      <c:pieChart>
        <c:varyColors val="1"/>
        <c:ser>
          <c:idx val="0"/>
          <c:order val="0"/>
          <c:tx>
            <c:strRef>
              <c:f>Sheet1!$B$1</c:f>
              <c:strCache>
                <c:ptCount val="1"/>
                <c:pt idx="0">
                  <c:v>Oxidized Fraction</c:v>
                </c:pt>
              </c:strCache>
            </c:strRef>
          </c:tx>
          <c:spPr>
            <a:ln>
              <a:solidFill>
                <a:schemeClr val="bg1"/>
              </a:solidFill>
            </a:ln>
          </c:spPr>
          <c:dPt>
            <c:idx val="0"/>
            <c:bubble3D val="0"/>
            <c:spPr>
              <a:solidFill>
                <a:srgbClr val="80B3CC"/>
              </a:solidFill>
              <a:ln w="19050">
                <a:noFill/>
              </a:ln>
              <a:effectLst/>
            </c:spPr>
            <c:extLst>
              <c:ext xmlns:c16="http://schemas.microsoft.com/office/drawing/2014/chart" uri="{C3380CC4-5D6E-409C-BE32-E72D297353CC}">
                <c16:uniqueId val="{00000001-3511-48E9-A1A2-E77E22E003BD}"/>
              </c:ext>
            </c:extLst>
          </c:dPt>
          <c:dPt>
            <c:idx val="1"/>
            <c:bubble3D val="0"/>
            <c:spPr>
              <a:solidFill>
                <a:srgbClr val="CCCC80"/>
              </a:solidFill>
              <a:ln w="19050">
                <a:noFill/>
              </a:ln>
              <a:effectLst/>
            </c:spPr>
            <c:extLst>
              <c:ext xmlns:c16="http://schemas.microsoft.com/office/drawing/2014/chart" uri="{C3380CC4-5D6E-409C-BE32-E72D297353CC}">
                <c16:uniqueId val="{00000003-3511-48E9-A1A2-E77E22E003BD}"/>
              </c:ext>
            </c:extLst>
          </c:dPt>
          <c:dPt>
            <c:idx val="2"/>
            <c:bubble3D val="0"/>
            <c:explosion val="22"/>
            <c:spPr>
              <a:solidFill>
                <a:schemeClr val="accent3"/>
              </a:solidFill>
              <a:ln w="19050">
                <a:noFill/>
              </a:ln>
              <a:effectLst/>
            </c:spPr>
            <c:extLst>
              <c:ext xmlns:c16="http://schemas.microsoft.com/office/drawing/2014/chart" uri="{C3380CC4-5D6E-409C-BE32-E72D297353CC}">
                <c16:uniqueId val="{00000005-3511-48E9-A1A2-E77E22E003BD}"/>
              </c:ext>
            </c:extLst>
          </c:dPt>
          <c:dLbls>
            <c:delete val="1"/>
          </c:dLbls>
          <c:cat>
            <c:strRef>
              <c:f>Sheet1!$A$2:$A$4</c:f>
              <c:strCache>
                <c:ptCount val="3"/>
                <c:pt idx="0">
                  <c:v>NO3</c:v>
                </c:pt>
                <c:pt idx="1">
                  <c:v>O3</c:v>
                </c:pt>
                <c:pt idx="2">
                  <c:v>OH</c:v>
                </c:pt>
              </c:strCache>
            </c:strRef>
          </c:cat>
          <c:val>
            <c:numRef>
              <c:f>Sheet1!$B$2:$B$4</c:f>
              <c:numCache>
                <c:formatCode>0.00</c:formatCode>
                <c:ptCount val="3"/>
                <c:pt idx="0">
                  <c:v>59.662199999999999</c:v>
                </c:pt>
                <c:pt idx="1">
                  <c:v>37.491100000000003</c:v>
                </c:pt>
                <c:pt idx="2">
                  <c:v>2.8466900000000002</c:v>
                </c:pt>
              </c:numCache>
            </c:numRef>
          </c:val>
          <c:extLst>
            <c:ext xmlns:c16="http://schemas.microsoft.com/office/drawing/2014/chart" uri="{C3380CC4-5D6E-409C-BE32-E72D297353CC}">
              <c16:uniqueId val="{00000006-3511-48E9-A1A2-E77E22E003BD}"/>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79135155096215"/>
          <c:y val="3.0906339400472656E-2"/>
          <c:w val="0.61446892091465344"/>
          <c:h val="0.92170363613748496"/>
        </c:manualLayout>
      </c:layout>
      <c:pieChart>
        <c:varyColors val="1"/>
        <c:ser>
          <c:idx val="0"/>
          <c:order val="0"/>
          <c:tx>
            <c:strRef>
              <c:f>Sheet1!$B$1</c:f>
              <c:strCache>
                <c:ptCount val="1"/>
                <c:pt idx="0">
                  <c:v>Oxidized Fraction</c:v>
                </c:pt>
              </c:strCache>
            </c:strRef>
          </c:tx>
          <c:spPr>
            <a:ln>
              <a:solidFill>
                <a:schemeClr val="bg1"/>
              </a:solidFill>
            </a:ln>
          </c:spPr>
          <c:dPt>
            <c:idx val="0"/>
            <c:bubble3D val="0"/>
            <c:spPr>
              <a:solidFill>
                <a:srgbClr val="80B3CC"/>
              </a:solidFill>
              <a:ln w="19050">
                <a:noFill/>
              </a:ln>
              <a:effectLst/>
            </c:spPr>
            <c:extLst>
              <c:ext xmlns:c16="http://schemas.microsoft.com/office/drawing/2014/chart" uri="{C3380CC4-5D6E-409C-BE32-E72D297353CC}">
                <c16:uniqueId val="{00000001-EDEF-4F37-8C81-6073BCB12016}"/>
              </c:ext>
            </c:extLst>
          </c:dPt>
          <c:dPt>
            <c:idx val="1"/>
            <c:bubble3D val="0"/>
            <c:spPr>
              <a:solidFill>
                <a:srgbClr val="CCCC80"/>
              </a:solidFill>
              <a:ln w="19050">
                <a:noFill/>
              </a:ln>
              <a:effectLst/>
            </c:spPr>
            <c:extLst>
              <c:ext xmlns:c16="http://schemas.microsoft.com/office/drawing/2014/chart" uri="{C3380CC4-5D6E-409C-BE32-E72D297353CC}">
                <c16:uniqueId val="{00000003-EDEF-4F37-8C81-6073BCB12016}"/>
              </c:ext>
            </c:extLst>
          </c:dPt>
          <c:dPt>
            <c:idx val="2"/>
            <c:bubble3D val="0"/>
            <c:explosion val="22"/>
            <c:spPr>
              <a:solidFill>
                <a:schemeClr val="accent3"/>
              </a:solidFill>
              <a:ln w="19050">
                <a:noFill/>
              </a:ln>
              <a:effectLst/>
            </c:spPr>
            <c:extLst>
              <c:ext xmlns:c16="http://schemas.microsoft.com/office/drawing/2014/chart" uri="{C3380CC4-5D6E-409C-BE32-E72D297353CC}">
                <c16:uniqueId val="{00000005-EDEF-4F37-8C81-6073BCB12016}"/>
              </c:ext>
            </c:extLst>
          </c:dPt>
          <c:dLbls>
            <c:delete val="1"/>
          </c:dLbls>
          <c:cat>
            <c:strRef>
              <c:f>Sheet1!$A$2:$A$4</c:f>
              <c:strCache>
                <c:ptCount val="3"/>
                <c:pt idx="0">
                  <c:v>NO3</c:v>
                </c:pt>
                <c:pt idx="1">
                  <c:v>O3</c:v>
                </c:pt>
                <c:pt idx="2">
                  <c:v>OH</c:v>
                </c:pt>
              </c:strCache>
            </c:strRef>
          </c:cat>
          <c:val>
            <c:numRef>
              <c:f>Sheet1!$B$2:$B$4</c:f>
              <c:numCache>
                <c:formatCode>0.00</c:formatCode>
                <c:ptCount val="3"/>
                <c:pt idx="0">
                  <c:v>34.430900000000001</c:v>
                </c:pt>
                <c:pt idx="1">
                  <c:v>63.598399999999998</c:v>
                </c:pt>
                <c:pt idx="2">
                  <c:v>1.9706399999999999</c:v>
                </c:pt>
              </c:numCache>
            </c:numRef>
          </c:val>
          <c:extLst>
            <c:ext xmlns:c16="http://schemas.microsoft.com/office/drawing/2014/chart" uri="{C3380CC4-5D6E-409C-BE32-E72D297353CC}">
              <c16:uniqueId val="{00000006-EDEF-4F37-8C81-6073BCB12016}"/>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6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 Id="rId4"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9D47A-D0C0-4584-9CB4-7515B1AC19E9}" type="datetimeFigureOut">
              <a:rPr lang="en-US" smtClean="0"/>
              <a:t>12/11/2018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2CE22-78C4-40C6-A01A-D3ADB663338E}" type="slidenum">
              <a:rPr lang="en-US" smtClean="0"/>
              <a:t>‹#›</a:t>
            </a:fld>
            <a:endParaRPr lang="en-US"/>
          </a:p>
        </p:txBody>
      </p:sp>
    </p:spTree>
    <p:extLst>
      <p:ext uri="{BB962C8B-B14F-4D97-AF65-F5344CB8AC3E}">
        <p14:creationId xmlns:p14="http://schemas.microsoft.com/office/powerpoint/2010/main" val="406834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the group: Something like…We are an analytical and physical chemistry group that investigates trace gases in the troposphere with field measurements, box modeling, and laboratory experiments. We design and build instruments that are field capable to measure several trace gases in the troposphere and then deploy them via aircraft, ships, mobile laboratories, towers, or stationary sites.</a:t>
            </a:r>
            <a:endParaRPr lang="en-US" dirty="0"/>
          </a:p>
        </p:txBody>
      </p:sp>
      <p:sp>
        <p:nvSpPr>
          <p:cNvPr id="4" name="Slide Number Placeholder 3"/>
          <p:cNvSpPr>
            <a:spLocks noGrp="1"/>
          </p:cNvSpPr>
          <p:nvPr>
            <p:ph type="sldNum" sz="quarter" idx="10"/>
          </p:nvPr>
        </p:nvSpPr>
        <p:spPr/>
        <p:txBody>
          <a:bodyPr/>
          <a:lstStyle/>
          <a:p>
            <a:fld id="{58B2CE22-78C4-40C6-A01A-D3ADB663338E}" type="slidenum">
              <a:rPr lang="en-US" smtClean="0"/>
              <a:t>1</a:t>
            </a:fld>
            <a:endParaRPr lang="en-US"/>
          </a:p>
        </p:txBody>
      </p:sp>
    </p:spTree>
    <p:extLst>
      <p:ext uri="{BB962C8B-B14F-4D97-AF65-F5344CB8AC3E}">
        <p14:creationId xmlns:p14="http://schemas.microsoft.com/office/powerpoint/2010/main" val="146654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most recent research modeled these nighttime plumes. It suggests that</a:t>
            </a:r>
            <a:r>
              <a:rPr lang="en-US" baseline="0" dirty="0" smtClean="0"/>
              <a:t> a wildfire smoke plume undergoes chemistry dominated by ozone and NO3 oxidation. An agricultural burn smoke plume undergoes chemistry dominated by NO3, with important contributions from ozone. </a:t>
            </a:r>
            <a:endParaRPr lang="en-US" dirty="0"/>
          </a:p>
        </p:txBody>
      </p:sp>
      <p:sp>
        <p:nvSpPr>
          <p:cNvPr id="4" name="Slide Number Placeholder 3"/>
          <p:cNvSpPr>
            <a:spLocks noGrp="1"/>
          </p:cNvSpPr>
          <p:nvPr>
            <p:ph type="sldNum" sz="quarter" idx="10"/>
          </p:nvPr>
        </p:nvSpPr>
        <p:spPr/>
        <p:txBody>
          <a:bodyPr/>
          <a:lstStyle/>
          <a:p>
            <a:fld id="{58B2CE22-78C4-40C6-A01A-D3ADB663338E}" type="slidenum">
              <a:rPr lang="en-US" smtClean="0"/>
              <a:t>12</a:t>
            </a:fld>
            <a:endParaRPr lang="en-US"/>
          </a:p>
        </p:txBody>
      </p:sp>
    </p:spTree>
    <p:extLst>
      <p:ext uri="{BB962C8B-B14F-4D97-AF65-F5344CB8AC3E}">
        <p14:creationId xmlns:p14="http://schemas.microsoft.com/office/powerpoint/2010/main" val="787840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2CE22-78C4-40C6-A01A-D3ADB663338E}" type="slidenum">
              <a:rPr lang="en-US" smtClean="0"/>
              <a:t>14</a:t>
            </a:fld>
            <a:endParaRPr lang="en-US"/>
          </a:p>
        </p:txBody>
      </p:sp>
    </p:spTree>
    <p:extLst>
      <p:ext uri="{BB962C8B-B14F-4D97-AF65-F5344CB8AC3E}">
        <p14:creationId xmlns:p14="http://schemas.microsoft.com/office/powerpoint/2010/main" val="198768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2CE22-78C4-40C6-A01A-D3ADB663338E}" type="slidenum">
              <a:rPr lang="en-US" smtClean="0"/>
              <a:t>2</a:t>
            </a:fld>
            <a:endParaRPr lang="en-US"/>
          </a:p>
        </p:txBody>
      </p:sp>
    </p:spTree>
    <p:extLst>
      <p:ext uri="{BB962C8B-B14F-4D97-AF65-F5344CB8AC3E}">
        <p14:creationId xmlns:p14="http://schemas.microsoft.com/office/powerpoint/2010/main" val="4099472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Our focus is to improve understanding of</a:t>
            </a:r>
            <a:r>
              <a:rPr lang="en-US" baseline="0" dirty="0" smtClean="0"/>
              <a:t> </a:t>
            </a:r>
            <a:r>
              <a:rPr lang="en-US" dirty="0" smtClean="0"/>
              <a:t>atmospheric processes that underline air quality</a:t>
            </a:r>
            <a:r>
              <a:rPr lang="en-US" baseline="0" dirty="0" smtClean="0"/>
              <a:t> and t</a:t>
            </a:r>
            <a:r>
              <a:rPr lang="en-US" dirty="0" smtClean="0"/>
              <a:t>he influence that these processes have on climate</a:t>
            </a:r>
          </a:p>
          <a:p>
            <a:pPr marL="0" indent="0">
              <a:buFont typeface="Arial" panose="020B0604020202020204" pitchFamily="34" charset="0"/>
              <a:buNone/>
            </a:pPr>
            <a:r>
              <a:rPr lang="en-US" dirty="0" smtClean="0"/>
              <a:t>Furthermore,</a:t>
            </a:r>
            <a:r>
              <a:rPr lang="en-US" baseline="0" dirty="0" smtClean="0"/>
              <a:t> our goal is to enhance our ability to predict future changes leading to improved scientific information in support of decision making.</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58B2CE22-78C4-40C6-A01A-D3ADB663338E}" type="slidenum">
              <a:rPr lang="en-US" smtClean="0"/>
              <a:t>3</a:t>
            </a:fld>
            <a:endParaRPr lang="en-US"/>
          </a:p>
        </p:txBody>
      </p:sp>
    </p:spTree>
    <p:extLst>
      <p:ext uri="{BB962C8B-B14F-4D97-AF65-F5344CB8AC3E}">
        <p14:creationId xmlns:p14="http://schemas.microsoft.com/office/powerpoint/2010/main" val="373101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Our focus is to improve understanding of</a:t>
            </a:r>
            <a:r>
              <a:rPr lang="en-US" baseline="0" dirty="0" smtClean="0"/>
              <a:t> </a:t>
            </a:r>
            <a:r>
              <a:rPr lang="en-US" dirty="0" smtClean="0"/>
              <a:t>atmospheric processes that underline air quality</a:t>
            </a:r>
            <a:r>
              <a:rPr lang="en-US" baseline="0" dirty="0" smtClean="0"/>
              <a:t> and t</a:t>
            </a:r>
            <a:r>
              <a:rPr lang="en-US" dirty="0" smtClean="0"/>
              <a:t>he influence that these processes have on climate</a:t>
            </a:r>
          </a:p>
          <a:p>
            <a:pPr marL="0" indent="0">
              <a:buFont typeface="Arial" panose="020B0604020202020204" pitchFamily="34" charset="0"/>
              <a:buNone/>
            </a:pPr>
            <a:r>
              <a:rPr lang="en-US" dirty="0" smtClean="0"/>
              <a:t>Furthermore,</a:t>
            </a:r>
            <a:r>
              <a:rPr lang="en-US" baseline="0" dirty="0" smtClean="0"/>
              <a:t> our goal is to enhance our ability to predict future changes leading to improved scientific information in support of decision making.</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58B2CE22-78C4-40C6-A01A-D3ADB663338E}" type="slidenum">
              <a:rPr lang="en-US" smtClean="0"/>
              <a:t>4</a:t>
            </a:fld>
            <a:endParaRPr lang="en-US"/>
          </a:p>
        </p:txBody>
      </p:sp>
    </p:spTree>
    <p:extLst>
      <p:ext uri="{BB962C8B-B14F-4D97-AF65-F5344CB8AC3E}">
        <p14:creationId xmlns:p14="http://schemas.microsoft.com/office/powerpoint/2010/main" val="180403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Our focus is to improve understanding of</a:t>
            </a:r>
            <a:r>
              <a:rPr lang="en-US" baseline="0" dirty="0" smtClean="0"/>
              <a:t> </a:t>
            </a:r>
            <a:r>
              <a:rPr lang="en-US" dirty="0" smtClean="0"/>
              <a:t>atmospheric processes that underline air quality</a:t>
            </a:r>
            <a:r>
              <a:rPr lang="en-US" baseline="0" dirty="0" smtClean="0"/>
              <a:t> and t</a:t>
            </a:r>
            <a:r>
              <a:rPr lang="en-US" dirty="0" smtClean="0"/>
              <a:t>he influence that these processes have on climate</a:t>
            </a:r>
          </a:p>
          <a:p>
            <a:pPr marL="0" indent="0">
              <a:buFont typeface="Arial" panose="020B0604020202020204" pitchFamily="34" charset="0"/>
              <a:buNone/>
            </a:pPr>
            <a:r>
              <a:rPr lang="en-US" dirty="0" smtClean="0"/>
              <a:t>Furthermore,</a:t>
            </a:r>
            <a:r>
              <a:rPr lang="en-US" baseline="0" dirty="0" smtClean="0"/>
              <a:t> our goal is to enhance our ability to predict future changes leading to improved scientific information in support of decision making.</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58B2CE22-78C4-40C6-A01A-D3ADB663338E}" type="slidenum">
              <a:rPr lang="en-US" smtClean="0"/>
              <a:t>5</a:t>
            </a:fld>
            <a:endParaRPr lang="en-US"/>
          </a:p>
        </p:txBody>
      </p:sp>
    </p:spTree>
    <p:extLst>
      <p:ext uri="{BB962C8B-B14F-4D97-AF65-F5344CB8AC3E}">
        <p14:creationId xmlns:p14="http://schemas.microsoft.com/office/powerpoint/2010/main" val="3913791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WINTER:</a:t>
            </a:r>
            <a:r>
              <a:rPr lang="en-US" baseline="0" dirty="0" smtClean="0"/>
              <a:t> </a:t>
            </a:r>
            <a:r>
              <a:rPr lang="en-US" dirty="0" smtClean="0">
                <a:latin typeface="Arial" panose="020B0604020202020204" pitchFamily="34" charset="0"/>
                <a:cs typeface="Arial" panose="020B0604020202020204" pitchFamily="34" charset="0"/>
              </a:rPr>
              <a:t>To gain a fundamental understanding of the fate and impact of pollution. We gained insights into the gas</a:t>
            </a:r>
            <a:r>
              <a:rPr lang="en-US" baseline="0" dirty="0" smtClean="0">
                <a:latin typeface="Arial" panose="020B0604020202020204" pitchFamily="34" charset="0"/>
                <a:cs typeface="Arial" panose="020B0604020202020204" pitchFamily="34" charset="0"/>
              </a:rPr>
              <a:t> and particle phase processes affecting nitrogen oxides. As well as wintertime SOA production. </a:t>
            </a:r>
          </a:p>
          <a:p>
            <a:pPr algn="l"/>
            <a:r>
              <a:rPr lang="en-US" baseline="0" dirty="0" smtClean="0">
                <a:latin typeface="Arial" panose="020B0604020202020204" pitchFamily="34" charset="0"/>
                <a:cs typeface="Arial" panose="020B0604020202020204" pitchFamily="34" charset="0"/>
              </a:rPr>
              <a:t>UWFPS: Our goal was to determine the factors governing high PM pollution in a Northern Utah winter.</a:t>
            </a:r>
          </a:p>
          <a:p>
            <a:pPr algn="l"/>
            <a:r>
              <a:rPr lang="en-US" baseline="0" dirty="0" smtClean="0">
                <a:latin typeface="Arial" panose="020B0604020202020204" pitchFamily="34" charset="0"/>
                <a:cs typeface="Arial" panose="020B0604020202020204" pitchFamily="34" charset="0"/>
              </a:rPr>
              <a:t>FAST-LVOS: Where our goal was to understand the factors contributing to high Las Vegas Ozone.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8B2CE22-78C4-40C6-A01A-D3ADB663338E}" type="slidenum">
              <a:rPr lang="en-US" smtClean="0"/>
              <a:t>6</a:t>
            </a:fld>
            <a:endParaRPr lang="en-US"/>
          </a:p>
        </p:txBody>
      </p:sp>
    </p:spTree>
    <p:extLst>
      <p:ext uri="{BB962C8B-B14F-4D97-AF65-F5344CB8AC3E}">
        <p14:creationId xmlns:p14="http://schemas.microsoft.com/office/powerpoint/2010/main" val="240051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measurements are made using an absorption spectroscopy technique called cavity </a:t>
            </a:r>
            <a:r>
              <a:rPr lang="en-US" baseline="0" dirty="0" err="1" smtClean="0"/>
              <a:t>ringdown</a:t>
            </a:r>
            <a:r>
              <a:rPr lang="en-US" baseline="0" dirty="0" smtClean="0"/>
              <a:t> spectroscopy. We pull in tropospheric gases into our instrument where we shine laser light as a specific wavelength through this gas sample. The light is specifically absorbed by the molecules we want to measure. Based on how much light is lost we can determine the amount of pollutant inside the instrument. </a:t>
            </a:r>
            <a:endParaRPr lang="en-US" dirty="0"/>
          </a:p>
        </p:txBody>
      </p:sp>
      <p:sp>
        <p:nvSpPr>
          <p:cNvPr id="4" name="Slide Number Placeholder 3"/>
          <p:cNvSpPr>
            <a:spLocks noGrp="1"/>
          </p:cNvSpPr>
          <p:nvPr>
            <p:ph type="sldNum" sz="quarter" idx="10"/>
          </p:nvPr>
        </p:nvSpPr>
        <p:spPr/>
        <p:txBody>
          <a:bodyPr/>
          <a:lstStyle/>
          <a:p>
            <a:fld id="{58B2CE22-78C4-40C6-A01A-D3ADB663338E}" type="slidenum">
              <a:rPr lang="en-US" smtClean="0"/>
              <a:t>7</a:t>
            </a:fld>
            <a:endParaRPr lang="en-US"/>
          </a:p>
        </p:txBody>
      </p:sp>
    </p:spTree>
    <p:extLst>
      <p:ext uri="{BB962C8B-B14F-4D97-AF65-F5344CB8AC3E}">
        <p14:creationId xmlns:p14="http://schemas.microsoft.com/office/powerpoint/2010/main" val="2372776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81910-4D09-4523-8A69-C33596E0B206}" type="slidenum">
              <a:rPr lang="en-US" smtClean="0"/>
              <a:t>10</a:t>
            </a:fld>
            <a:endParaRPr lang="en-US"/>
          </a:p>
        </p:txBody>
      </p:sp>
    </p:spTree>
    <p:extLst>
      <p:ext uri="{BB962C8B-B14F-4D97-AF65-F5344CB8AC3E}">
        <p14:creationId xmlns:p14="http://schemas.microsoft.com/office/powerpoint/2010/main" val="141114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881910-4D09-4523-8A69-C33596E0B206}" type="slidenum">
              <a:rPr lang="en-US" smtClean="0"/>
              <a:t>11</a:t>
            </a:fld>
            <a:endParaRPr lang="en-US"/>
          </a:p>
        </p:txBody>
      </p:sp>
    </p:spTree>
    <p:extLst>
      <p:ext uri="{BB962C8B-B14F-4D97-AF65-F5344CB8AC3E}">
        <p14:creationId xmlns:p14="http://schemas.microsoft.com/office/powerpoint/2010/main" val="33256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E123AD-87D5-4B5C-953D-A4FC2F6B3B03}"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347026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E123AD-87D5-4B5C-953D-A4FC2F6B3B03}"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120782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E123AD-87D5-4B5C-953D-A4FC2F6B3B03}"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246093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E123AD-87D5-4B5C-953D-A4FC2F6B3B03}"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2133972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1E123AD-87D5-4B5C-953D-A4FC2F6B3B03}" type="datetimeFigureOut">
              <a:rPr lang="en-US" smtClean="0"/>
              <a:t>12/11/2018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2209957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E123AD-87D5-4B5C-953D-A4FC2F6B3B03}"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268954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E123AD-87D5-4B5C-953D-A4FC2F6B3B03}" type="datetimeFigureOut">
              <a:rPr lang="en-US" smtClean="0"/>
              <a:t>12/11/2018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68561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E123AD-87D5-4B5C-953D-A4FC2F6B3B03}" type="datetimeFigureOut">
              <a:rPr lang="en-US" smtClean="0"/>
              <a:t>12/11/2018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115967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123AD-87D5-4B5C-953D-A4FC2F6B3B03}" type="datetimeFigureOut">
              <a:rPr lang="en-US" smtClean="0"/>
              <a:t>12/11/2018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373283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E123AD-87D5-4B5C-953D-A4FC2F6B3B03}"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409704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1E123AD-87D5-4B5C-953D-A4FC2F6B3B03}" type="datetimeFigureOut">
              <a:rPr lang="en-US" smtClean="0"/>
              <a:t>12/11/2018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7E315-FBA0-401C-9B5B-E42F57E8A40B}" type="slidenum">
              <a:rPr lang="en-US" smtClean="0"/>
              <a:t>‹#›</a:t>
            </a:fld>
            <a:endParaRPr lang="en-US"/>
          </a:p>
        </p:txBody>
      </p:sp>
    </p:spTree>
    <p:extLst>
      <p:ext uri="{BB962C8B-B14F-4D97-AF65-F5344CB8AC3E}">
        <p14:creationId xmlns:p14="http://schemas.microsoft.com/office/powerpoint/2010/main" val="140706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123AD-87D5-4B5C-953D-A4FC2F6B3B03}" type="datetimeFigureOut">
              <a:rPr lang="en-US" smtClean="0"/>
              <a:t>12/11/2018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7E315-FBA0-401C-9B5B-E42F57E8A40B}" type="slidenum">
              <a:rPr lang="en-US" smtClean="0"/>
              <a:t>‹#›</a:t>
            </a:fld>
            <a:endParaRPr lang="en-US"/>
          </a:p>
        </p:txBody>
      </p:sp>
    </p:spTree>
    <p:extLst>
      <p:ext uri="{BB962C8B-B14F-4D97-AF65-F5344CB8AC3E}">
        <p14:creationId xmlns:p14="http://schemas.microsoft.com/office/powerpoint/2010/main" val="333785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oleObject" Target="../embeddings/oleObject4.bin"/><Relationship Id="rId3" Type="http://schemas.openxmlformats.org/officeDocument/2006/relationships/video" Target="../media/media2.mp4"/><Relationship Id="rId7" Type="http://schemas.openxmlformats.org/officeDocument/2006/relationships/oleObject" Target="../embeddings/oleObject1.bin"/><Relationship Id="rId12" Type="http://schemas.openxmlformats.org/officeDocument/2006/relationships/image" Target="../media/image30.emf"/><Relationship Id="rId2" Type="http://schemas.microsoft.com/office/2007/relationships/media" Target="../media/media2.mp4"/><Relationship Id="rId1" Type="http://schemas.openxmlformats.org/officeDocument/2006/relationships/vmlDrawing" Target="../drawings/vmlDrawing1.vml"/><Relationship Id="rId6" Type="http://schemas.openxmlformats.org/officeDocument/2006/relationships/image" Target="../media/image32.png"/><Relationship Id="rId11" Type="http://schemas.openxmlformats.org/officeDocument/2006/relationships/oleObject" Target="../embeddings/oleObject3.bin"/><Relationship Id="rId5" Type="http://schemas.openxmlformats.org/officeDocument/2006/relationships/notesSlide" Target="../notesSlides/notesSlide8.xml"/><Relationship Id="rId10" Type="http://schemas.openxmlformats.org/officeDocument/2006/relationships/image" Target="../media/image29.emf"/><Relationship Id="rId4" Type="http://schemas.openxmlformats.org/officeDocument/2006/relationships/slideLayout" Target="../slideLayouts/slideLayout9.xml"/><Relationship Id="rId9" Type="http://schemas.openxmlformats.org/officeDocument/2006/relationships/oleObject" Target="../embeddings/oleObject2.bin"/><Relationship Id="rId1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1.xml"/><Relationship Id="rId7" Type="http://schemas.openxmlformats.org/officeDocument/2006/relationships/image" Target="../media/image3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jpeg"/><Relationship Id="rId11" Type="http://schemas.microsoft.com/office/2007/relationships/hdphoto" Target="../media/hdphoto1.wdp"/><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notesSlide" Target="../notesSlides/notesSlide11.xml"/><Relationship Id="rId9"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AA Twin Otter science flight time lapse by Rob Mitchell">
            <a:hlinkClick r:id="" action="ppaction://media"/>
          </p:cNvPr>
          <p:cNvPicPr>
            <a:picLocks noChangeAspect="1"/>
          </p:cNvPicPr>
          <p:nvPr>
            <a:videoFile r:link="rId1"/>
            <p:extLst>
              <p:ext uri="{DAA4B4D4-6D71-4841-9C94-3DE7FCFB9230}">
                <p14:media xmlns:p14="http://schemas.microsoft.com/office/powerpoint/2010/main" r:embed="rId2">
                  <p14:trim st="9677" end="23729.3333"/>
                </p14:media>
              </p:ext>
            </p:extLst>
          </p:nvPr>
        </p:nvPicPr>
        <p:blipFill>
          <a:blip r:embed="rId5"/>
          <a:stretch>
            <a:fillRect/>
          </a:stretch>
        </p:blipFill>
        <p:spPr>
          <a:xfrm>
            <a:off x="9144" y="9525"/>
            <a:ext cx="12192000" cy="6858000"/>
          </a:xfrm>
          <a:prstGeom prst="rect">
            <a:avLst/>
          </a:prstGeom>
        </p:spPr>
      </p:pic>
      <p:sp>
        <p:nvSpPr>
          <p:cNvPr id="8" name="Rectangle 7"/>
          <p:cNvSpPr/>
          <p:nvPr/>
        </p:nvSpPr>
        <p:spPr>
          <a:xfrm>
            <a:off x="0" y="4187952"/>
            <a:ext cx="12192000" cy="2670048"/>
          </a:xfrm>
          <a:prstGeom prst="rect">
            <a:avLst/>
          </a:prstGeom>
          <a:solidFill>
            <a:srgbClr val="FFFFFF">
              <a:alpha val="69804"/>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513" y="4074230"/>
            <a:ext cx="12050973" cy="3046988"/>
          </a:xfrm>
          <a:prstGeom prst="rect">
            <a:avLst/>
          </a:prstGeom>
          <a:noFill/>
        </p:spPr>
        <p:txBody>
          <a:bodyPr wrap="square" rtlCol="0">
            <a:spAutoFit/>
          </a:bodyPr>
          <a:lstStyle/>
          <a:p>
            <a:pPr algn="ctr"/>
            <a:r>
              <a:rPr lang="en-US" sz="5400" dirty="0" smtClean="0"/>
              <a:t>-Earth System Research Laboratory-</a:t>
            </a:r>
            <a:endParaRPr lang="en-US" sz="6000" dirty="0" smtClean="0"/>
          </a:p>
          <a:p>
            <a:pPr algn="ctr"/>
            <a:r>
              <a:rPr lang="en-US" sz="4000" dirty="0" smtClean="0">
                <a:latin typeface="Arial" panose="020B0604020202020204" pitchFamily="34" charset="0"/>
              </a:rPr>
              <a:t>-Chemical Sciences Division-</a:t>
            </a:r>
          </a:p>
          <a:p>
            <a:pPr algn="ctr"/>
            <a:r>
              <a:rPr lang="en-US" sz="4000" dirty="0" smtClean="0">
                <a:latin typeface="Arial" panose="020B0604020202020204" pitchFamily="34" charset="0"/>
              </a:rPr>
              <a:t>-Tropospheric Chemistry Program-</a:t>
            </a:r>
          </a:p>
          <a:p>
            <a:pPr algn="ctr"/>
            <a:r>
              <a:rPr lang="en-US" sz="4000" dirty="0" smtClean="0">
                <a:latin typeface="Arial" panose="020B0604020202020204" pitchFamily="34" charset="0"/>
              </a:rPr>
              <a:t>-Zachary Decker-</a:t>
            </a:r>
          </a:p>
          <a:p>
            <a:pPr algn="ctr"/>
            <a:endParaRPr lang="en-US" dirty="0"/>
          </a:p>
        </p:txBody>
      </p:sp>
      <p:grpSp>
        <p:nvGrpSpPr>
          <p:cNvPr id="7" name="Group 6"/>
          <p:cNvGrpSpPr/>
          <p:nvPr/>
        </p:nvGrpSpPr>
        <p:grpSpPr>
          <a:xfrm>
            <a:off x="300312" y="4829645"/>
            <a:ext cx="1899694" cy="1899694"/>
            <a:chOff x="462237" y="4820120"/>
            <a:chExt cx="1899694" cy="1899694"/>
          </a:xfrm>
        </p:grpSpPr>
        <p:sp>
          <p:nvSpPr>
            <p:cNvPr id="4" name="Oval 3"/>
            <p:cNvSpPr/>
            <p:nvPr/>
          </p:nvSpPr>
          <p:spPr>
            <a:xfrm>
              <a:off x="462237" y="4820120"/>
              <a:ext cx="1899694" cy="1899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21" y="4862439"/>
              <a:ext cx="1838325" cy="1838325"/>
            </a:xfrm>
            <a:prstGeom prst="rect">
              <a:avLst/>
            </a:prstGeom>
          </p:spPr>
        </p:pic>
      </p:gr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2468" y="5806724"/>
            <a:ext cx="1889289" cy="95418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8420" y="4879264"/>
            <a:ext cx="1262898" cy="1218730"/>
          </a:xfrm>
          <a:prstGeom prst="rect">
            <a:avLst/>
          </a:prstGeom>
        </p:spPr>
      </p:pic>
    </p:spTree>
    <p:extLst>
      <p:ext uri="{BB962C8B-B14F-4D97-AF65-F5344CB8AC3E}">
        <p14:creationId xmlns:p14="http://schemas.microsoft.com/office/powerpoint/2010/main" val="258968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time lapse night shot boulder forest fir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6" name="Text Placeholder 5"/>
          <p:cNvSpPr>
            <a:spLocks noGrp="1"/>
          </p:cNvSpPr>
          <p:nvPr>
            <p:ph type="body" sz="half" idx="2"/>
          </p:nvPr>
        </p:nvSpPr>
        <p:spPr>
          <a:xfrm>
            <a:off x="134677" y="4391531"/>
            <a:ext cx="5999423" cy="1999744"/>
          </a:xfrm>
        </p:spPr>
        <p:txBody>
          <a:bodyPr>
            <a:noAutofit/>
          </a:bodyPr>
          <a:lstStyle/>
          <a:p>
            <a:r>
              <a:rPr lang="en-US" sz="3600" dirty="0" smtClean="0">
                <a:solidFill>
                  <a:schemeClr val="bg1"/>
                </a:solidFill>
                <a:latin typeface="Arial" panose="020B0604020202020204" pitchFamily="34" charset="0"/>
                <a:cs typeface="Arial" panose="020B0604020202020204" pitchFamily="34" charset="0"/>
              </a:rPr>
              <a:t>These emissions </a:t>
            </a:r>
            <a:r>
              <a:rPr lang="en-US" sz="3600" dirty="0">
                <a:solidFill>
                  <a:schemeClr val="bg1"/>
                </a:solidFill>
                <a:latin typeface="Arial" panose="020B0604020202020204" pitchFamily="34" charset="0"/>
                <a:cs typeface="Arial" panose="020B0604020202020204" pitchFamily="34" charset="0"/>
              </a:rPr>
              <a:t>will react with common </a:t>
            </a:r>
            <a:r>
              <a:rPr lang="en-US" sz="3600" dirty="0" smtClean="0">
                <a:solidFill>
                  <a:schemeClr val="bg1"/>
                </a:solidFill>
                <a:latin typeface="Arial" panose="020B0604020202020204" pitchFamily="34" charset="0"/>
                <a:cs typeface="Arial" panose="020B0604020202020204" pitchFamily="34" charset="0"/>
              </a:rPr>
              <a:t>oxidants</a:t>
            </a:r>
          </a:p>
          <a:p>
            <a:r>
              <a:rPr lang="en-US" sz="3600" dirty="0" smtClean="0">
                <a:solidFill>
                  <a:schemeClr val="bg1"/>
                </a:solidFill>
                <a:latin typeface="Arial" panose="020B0604020202020204" pitchFamily="34" charset="0"/>
                <a:cs typeface="Arial" panose="020B0604020202020204" pitchFamily="34" charset="0"/>
              </a:rPr>
              <a:t>O</a:t>
            </a:r>
            <a:r>
              <a:rPr lang="en-US" sz="3600" baseline="-25000" dirty="0" smtClean="0">
                <a:solidFill>
                  <a:schemeClr val="bg1"/>
                </a:solidFill>
                <a:latin typeface="Arial" panose="020B0604020202020204" pitchFamily="34" charset="0"/>
                <a:cs typeface="Arial" panose="020B0604020202020204" pitchFamily="34" charset="0"/>
              </a:rPr>
              <a:t>3</a:t>
            </a:r>
            <a:r>
              <a:rPr lang="en-US" sz="3600" dirty="0">
                <a:solidFill>
                  <a:schemeClr val="bg1"/>
                </a:solidFill>
                <a:latin typeface="Arial" panose="020B0604020202020204" pitchFamily="34" charset="0"/>
                <a:cs typeface="Arial" panose="020B0604020202020204" pitchFamily="34" charset="0"/>
              </a:rPr>
              <a:t>, OH, </a:t>
            </a:r>
            <a:r>
              <a:rPr lang="en-US" sz="3600" b="1" dirty="0">
                <a:solidFill>
                  <a:srgbClr val="54BFDF"/>
                </a:solidFill>
                <a:latin typeface="Arial" panose="020B0604020202020204" pitchFamily="34" charset="0"/>
                <a:cs typeface="Arial" panose="020B0604020202020204" pitchFamily="34" charset="0"/>
              </a:rPr>
              <a:t>NO</a:t>
            </a:r>
            <a:r>
              <a:rPr lang="en-US" sz="3600" b="1" baseline="-25000" dirty="0">
                <a:solidFill>
                  <a:srgbClr val="54BFDF"/>
                </a:solidFill>
                <a:latin typeface="Arial" panose="020B0604020202020204" pitchFamily="34" charset="0"/>
                <a:cs typeface="Arial" panose="020B0604020202020204" pitchFamily="34" charset="0"/>
              </a:rPr>
              <a:t>3</a:t>
            </a:r>
          </a:p>
        </p:txBody>
      </p:sp>
      <p:sp>
        <p:nvSpPr>
          <p:cNvPr id="3" name="Rectangle 2"/>
          <p:cNvSpPr/>
          <p:nvPr/>
        </p:nvSpPr>
        <p:spPr>
          <a:xfrm>
            <a:off x="0" y="61644"/>
            <a:ext cx="12191999" cy="630942"/>
          </a:xfrm>
          <a:prstGeom prst="rect">
            <a:avLst/>
          </a:prstGeom>
        </p:spPr>
        <p:txBody>
          <a:bodyPr wrap="square">
            <a:spAutoFit/>
          </a:bodyPr>
          <a:lstStyle/>
          <a:p>
            <a:pPr algn="ctr"/>
            <a:r>
              <a:rPr lang="en-US" sz="3500" dirty="0">
                <a:solidFill>
                  <a:schemeClr val="bg1"/>
                </a:solidFill>
                <a:latin typeface="Arial" panose="020B0604020202020204" pitchFamily="34" charset="0"/>
                <a:cs typeface="Arial" panose="020B0604020202020204" pitchFamily="34" charset="0"/>
              </a:rPr>
              <a:t>Important emissions from wildfires</a:t>
            </a:r>
          </a:p>
        </p:txBody>
      </p:sp>
      <p:grpSp>
        <p:nvGrpSpPr>
          <p:cNvPr id="8" name="Group 7"/>
          <p:cNvGrpSpPr/>
          <p:nvPr/>
        </p:nvGrpSpPr>
        <p:grpSpPr>
          <a:xfrm>
            <a:off x="710905" y="1691148"/>
            <a:ext cx="1238768" cy="846876"/>
            <a:chOff x="25026149" y="35381451"/>
            <a:chExt cx="1015243" cy="713668"/>
          </a:xfrm>
        </p:grpSpPr>
        <p:sp>
          <p:nvSpPr>
            <p:cNvPr id="11" name="Oval 10"/>
            <p:cNvSpPr/>
            <p:nvPr/>
          </p:nvSpPr>
          <p:spPr>
            <a:xfrm flipH="1" flipV="1">
              <a:off x="25802746" y="35803072"/>
              <a:ext cx="238646" cy="238646"/>
            </a:xfrm>
            <a:prstGeom prst="ellipse">
              <a:avLst/>
            </a:prstGeom>
            <a:solidFill>
              <a:srgbClr val="B89E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 name="Oval 11"/>
            <p:cNvSpPr/>
            <p:nvPr/>
          </p:nvSpPr>
          <p:spPr>
            <a:xfrm flipH="1" flipV="1">
              <a:off x="25392733" y="35753785"/>
              <a:ext cx="196531" cy="196531"/>
            </a:xfrm>
            <a:prstGeom prst="ellipse">
              <a:avLst/>
            </a:prstGeom>
            <a:solidFill>
              <a:srgbClr val="BE94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 name="Oval 12"/>
            <p:cNvSpPr/>
            <p:nvPr/>
          </p:nvSpPr>
          <p:spPr>
            <a:xfrm flipH="1" flipV="1">
              <a:off x="25612432" y="35511145"/>
              <a:ext cx="238646" cy="238646"/>
            </a:xfrm>
            <a:prstGeom prst="ellipse">
              <a:avLst/>
            </a:prstGeom>
            <a:solidFill>
              <a:srgbClr val="BAD3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4" name="Oval 13"/>
            <p:cNvSpPr/>
            <p:nvPr/>
          </p:nvSpPr>
          <p:spPr>
            <a:xfrm flipH="1" flipV="1">
              <a:off x="25142457" y="35381451"/>
              <a:ext cx="238646" cy="238646"/>
            </a:xfrm>
            <a:prstGeom prst="ellipse">
              <a:avLst/>
            </a:prstGeom>
            <a:solidFill>
              <a:srgbClr val="133B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5" name="Oval 14"/>
            <p:cNvSpPr/>
            <p:nvPr/>
          </p:nvSpPr>
          <p:spPr>
            <a:xfrm flipH="1" flipV="1">
              <a:off x="25026149" y="35898588"/>
              <a:ext cx="196531" cy="196531"/>
            </a:xfrm>
            <a:prstGeom prst="ellipse">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sp>
        <p:nvSpPr>
          <p:cNvPr id="7" name="TextBox 6"/>
          <p:cNvSpPr txBox="1"/>
          <p:nvPr/>
        </p:nvSpPr>
        <p:spPr>
          <a:xfrm>
            <a:off x="7089326" y="807179"/>
            <a:ext cx="4416497" cy="1200329"/>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Biomass </a:t>
            </a:r>
            <a:r>
              <a:rPr lang="en-US" sz="2400" dirty="0">
                <a:solidFill>
                  <a:schemeClr val="bg1"/>
                </a:solidFill>
                <a:latin typeface="Arial" panose="020B0604020202020204" pitchFamily="34" charset="0"/>
                <a:cs typeface="Arial" panose="020B0604020202020204" pitchFamily="34" charset="0"/>
              </a:rPr>
              <a:t>Burning Volatile Organic Compounds (</a:t>
            </a:r>
            <a:r>
              <a:rPr lang="en-US" sz="2400" b="1" dirty="0">
                <a:solidFill>
                  <a:schemeClr val="bg1"/>
                </a:solidFill>
                <a:latin typeface="Arial" panose="020B0604020202020204" pitchFamily="34" charset="0"/>
                <a:cs typeface="Arial" panose="020B0604020202020204" pitchFamily="34" charset="0"/>
              </a:rPr>
              <a:t>BBVOCs</a:t>
            </a:r>
            <a:r>
              <a:rPr lang="en-US" sz="2400" dirty="0" smtClean="0">
                <a:solidFill>
                  <a:schemeClr val="bg1"/>
                </a:solidFill>
                <a:latin typeface="Arial" panose="020B0604020202020204" pitchFamily="34" charset="0"/>
                <a:cs typeface="Arial" panose="020B0604020202020204" pitchFamily="34" charset="0"/>
              </a:rPr>
              <a:t>)</a:t>
            </a:r>
            <a:endParaRPr lang="en-US" sz="2400"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3326509" y="860151"/>
            <a:ext cx="2479622" cy="830997"/>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Nitrogen Oxides</a:t>
            </a:r>
          </a:p>
          <a:p>
            <a:pPr algn="ctr"/>
            <a:r>
              <a:rPr lang="en-US" sz="2400" dirty="0">
                <a:solidFill>
                  <a:schemeClr val="bg1"/>
                </a:solidFill>
                <a:latin typeface="Arial" panose="020B0604020202020204" pitchFamily="34" charset="0"/>
                <a:cs typeface="Arial" panose="020B0604020202020204" pitchFamily="34" charset="0"/>
              </a:rPr>
              <a:t>NO + </a:t>
            </a:r>
            <a:r>
              <a:rPr lang="en-US" sz="2400" dirty="0" smtClean="0">
                <a:solidFill>
                  <a:schemeClr val="bg1"/>
                </a:solidFill>
                <a:latin typeface="Arial" panose="020B0604020202020204" pitchFamily="34" charset="0"/>
                <a:cs typeface="Arial" panose="020B0604020202020204" pitchFamily="34" charset="0"/>
              </a:rPr>
              <a:t>NO</a:t>
            </a:r>
            <a:r>
              <a:rPr lang="en-US" sz="2400" baseline="-25000" dirty="0" smtClean="0">
                <a:solidFill>
                  <a:schemeClr val="bg1"/>
                </a:solidFill>
                <a:latin typeface="Arial" panose="020B0604020202020204" pitchFamily="34" charset="0"/>
                <a:cs typeface="Arial" panose="020B0604020202020204" pitchFamily="34" charset="0"/>
              </a:rPr>
              <a:t>2</a:t>
            </a:r>
            <a:endParaRPr lang="en-US" sz="2400" dirty="0">
              <a:solidFill>
                <a:schemeClr val="bg1"/>
              </a:solidFill>
              <a:latin typeface="Arial" panose="020B0604020202020204" pitchFamily="34" charset="0"/>
              <a:cs typeface="Arial" panose="020B0604020202020204" pitchFamily="34" charset="0"/>
            </a:endParaRPr>
          </a:p>
        </p:txBody>
      </p:sp>
      <p:graphicFrame>
        <p:nvGraphicFramePr>
          <p:cNvPr id="19" name="Object 18">
            <a:extLst>
              <a:ext uri="{FF2B5EF4-FFF2-40B4-BE49-F238E27FC236}">
                <a16:creationId xmlns:a16="http://schemas.microsoft.com/office/drawing/2014/main" id="{1D36C693-6871-4DE0-BD72-2C03D3585EA2}"/>
              </a:ext>
            </a:extLst>
          </p:cNvPr>
          <p:cNvGraphicFramePr>
            <a:graphicFrameLocks noChangeAspect="1"/>
          </p:cNvGraphicFramePr>
          <p:nvPr>
            <p:extLst>
              <p:ext uri="{D42A27DB-BD31-4B8C-83A1-F6EECF244321}">
                <p14:modId xmlns:p14="http://schemas.microsoft.com/office/powerpoint/2010/main" val="2528088625"/>
              </p:ext>
            </p:extLst>
          </p:nvPr>
        </p:nvGraphicFramePr>
        <p:xfrm>
          <a:off x="8641889" y="2096918"/>
          <a:ext cx="655686" cy="678774"/>
        </p:xfrm>
        <a:graphic>
          <a:graphicData uri="http://schemas.openxmlformats.org/presentationml/2006/ole">
            <mc:AlternateContent xmlns:mc="http://schemas.openxmlformats.org/markup-compatibility/2006">
              <mc:Choice xmlns:v="urn:schemas-microsoft-com:vml" Requires="v">
                <p:oleObj spid="_x0000_s1206" name="CS ChemDraw Drawing" r:id="rId7" imgW="676620" imgH="700679" progId="ChemDraw.Document.6.0">
                  <p:embed/>
                </p:oleObj>
              </mc:Choice>
              <mc:Fallback>
                <p:oleObj name="CS ChemDraw Drawing" r:id="rId7" imgW="676620" imgH="700679" progId="ChemDraw.Document.6.0">
                  <p:embed/>
                  <p:pic>
                    <p:nvPicPr>
                      <p:cNvPr id="8" name="Object 7">
                        <a:extLst>
                          <a:ext uri="{FF2B5EF4-FFF2-40B4-BE49-F238E27FC236}">
                            <a16:creationId xmlns:a16="http://schemas.microsoft.com/office/drawing/2014/main" id="{1D36C693-6871-4DE0-BD72-2C03D3585EA2}"/>
                          </a:ext>
                        </a:extLst>
                      </p:cNvPr>
                      <p:cNvPicPr/>
                      <p:nvPr/>
                    </p:nvPicPr>
                    <p:blipFill>
                      <a:blip r:embed="rId8"/>
                      <a:stretch>
                        <a:fillRect/>
                      </a:stretch>
                    </p:blipFill>
                    <p:spPr>
                      <a:xfrm>
                        <a:off x="8641889" y="2096918"/>
                        <a:ext cx="655686" cy="678774"/>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07ED7C4-AC6A-4EB2-8CBC-68D7C32B99F8}"/>
              </a:ext>
            </a:extLst>
          </p:cNvPr>
          <p:cNvGraphicFramePr>
            <a:graphicFrameLocks noChangeAspect="1"/>
          </p:cNvGraphicFramePr>
          <p:nvPr>
            <p:extLst>
              <p:ext uri="{D42A27DB-BD31-4B8C-83A1-F6EECF244321}">
                <p14:modId xmlns:p14="http://schemas.microsoft.com/office/powerpoint/2010/main" val="3909088894"/>
              </p:ext>
            </p:extLst>
          </p:nvPr>
        </p:nvGraphicFramePr>
        <p:xfrm>
          <a:off x="10543058" y="2096918"/>
          <a:ext cx="609553" cy="848779"/>
        </p:xfrm>
        <a:graphic>
          <a:graphicData uri="http://schemas.openxmlformats.org/presentationml/2006/ole">
            <mc:AlternateContent xmlns:mc="http://schemas.openxmlformats.org/markup-compatibility/2006">
              <mc:Choice xmlns:v="urn:schemas-microsoft-com:vml" Requires="v">
                <p:oleObj spid="_x0000_s1207" name="CS ChemDraw Drawing" r:id="rId9" imgW="716040" imgH="997724" progId="ChemDraw.Document.6.0">
                  <p:embed/>
                </p:oleObj>
              </mc:Choice>
              <mc:Fallback>
                <p:oleObj name="CS ChemDraw Drawing" r:id="rId9" imgW="716040" imgH="997724" progId="ChemDraw.Document.6.0">
                  <p:embed/>
                  <p:pic>
                    <p:nvPicPr>
                      <p:cNvPr id="9" name="Object 8">
                        <a:extLst>
                          <a:ext uri="{FF2B5EF4-FFF2-40B4-BE49-F238E27FC236}">
                            <a16:creationId xmlns:a16="http://schemas.microsoft.com/office/drawing/2014/main" id="{807ED7C4-AC6A-4EB2-8CBC-68D7C32B99F8}"/>
                          </a:ext>
                        </a:extLst>
                      </p:cNvPr>
                      <p:cNvPicPr/>
                      <p:nvPr/>
                    </p:nvPicPr>
                    <p:blipFill>
                      <a:blip r:embed="rId10"/>
                      <a:stretch>
                        <a:fillRect/>
                      </a:stretch>
                    </p:blipFill>
                    <p:spPr>
                      <a:xfrm>
                        <a:off x="10543058" y="2096918"/>
                        <a:ext cx="609553" cy="848779"/>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3D18853-2B15-4C98-AA4F-E2A0768C0F9D}"/>
              </a:ext>
            </a:extLst>
          </p:cNvPr>
          <p:cNvGraphicFramePr>
            <a:graphicFrameLocks noChangeAspect="1"/>
          </p:cNvGraphicFramePr>
          <p:nvPr>
            <p:extLst>
              <p:ext uri="{D42A27DB-BD31-4B8C-83A1-F6EECF244321}">
                <p14:modId xmlns:p14="http://schemas.microsoft.com/office/powerpoint/2010/main" val="2966819207"/>
              </p:ext>
            </p:extLst>
          </p:nvPr>
        </p:nvGraphicFramePr>
        <p:xfrm>
          <a:off x="9503669" y="2132979"/>
          <a:ext cx="800962" cy="697562"/>
        </p:xfrm>
        <a:graphic>
          <a:graphicData uri="http://schemas.openxmlformats.org/presentationml/2006/ole">
            <mc:AlternateContent xmlns:mc="http://schemas.openxmlformats.org/markup-compatibility/2006">
              <mc:Choice xmlns:v="urn:schemas-microsoft-com:vml" Requires="v">
                <p:oleObj spid="_x0000_s1208" name="CS ChemDraw Drawing" r:id="rId11" imgW="824580" imgH="717993" progId="ChemDraw.Document.6.0">
                  <p:embed/>
                </p:oleObj>
              </mc:Choice>
              <mc:Fallback>
                <p:oleObj name="CS ChemDraw Drawing" r:id="rId11" imgW="824580" imgH="717993" progId="ChemDraw.Document.6.0">
                  <p:embed/>
                  <p:pic>
                    <p:nvPicPr>
                      <p:cNvPr id="10" name="Object 9">
                        <a:extLst>
                          <a:ext uri="{FF2B5EF4-FFF2-40B4-BE49-F238E27FC236}">
                            <a16:creationId xmlns:a16="http://schemas.microsoft.com/office/drawing/2014/main" id="{63D18853-2B15-4C98-AA4F-E2A0768C0F9D}"/>
                          </a:ext>
                        </a:extLst>
                      </p:cNvPr>
                      <p:cNvPicPr/>
                      <p:nvPr/>
                    </p:nvPicPr>
                    <p:blipFill>
                      <a:blip r:embed="rId12"/>
                      <a:stretch>
                        <a:fillRect/>
                      </a:stretch>
                    </p:blipFill>
                    <p:spPr>
                      <a:xfrm>
                        <a:off x="9503669" y="2132979"/>
                        <a:ext cx="800962" cy="697562"/>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1AD01CDB-EBF4-4988-A092-2AE69783DAA2}"/>
              </a:ext>
            </a:extLst>
          </p:cNvPr>
          <p:cNvGraphicFramePr>
            <a:graphicFrameLocks noChangeAspect="1"/>
          </p:cNvGraphicFramePr>
          <p:nvPr>
            <p:extLst>
              <p:ext uri="{D42A27DB-BD31-4B8C-83A1-F6EECF244321}">
                <p14:modId xmlns:p14="http://schemas.microsoft.com/office/powerpoint/2010/main" val="810700425"/>
              </p:ext>
            </p:extLst>
          </p:nvPr>
        </p:nvGraphicFramePr>
        <p:xfrm>
          <a:off x="7602500" y="2091225"/>
          <a:ext cx="920599" cy="678726"/>
        </p:xfrm>
        <a:graphic>
          <a:graphicData uri="http://schemas.openxmlformats.org/presentationml/2006/ole">
            <mc:AlternateContent xmlns:mc="http://schemas.openxmlformats.org/markup-compatibility/2006">
              <mc:Choice xmlns:v="urn:schemas-microsoft-com:vml" Requires="v">
                <p:oleObj spid="_x0000_s1209" name="CS ChemDraw Drawing" r:id="rId13" imgW="1184220" imgH="872738" progId="ChemDraw.Document.6.0">
                  <p:embed/>
                </p:oleObj>
              </mc:Choice>
              <mc:Fallback>
                <p:oleObj name="CS ChemDraw Drawing" r:id="rId13" imgW="1184220" imgH="872738" progId="ChemDraw.Document.6.0">
                  <p:embed/>
                  <p:pic>
                    <p:nvPicPr>
                      <p:cNvPr id="11" name="Object 10">
                        <a:extLst>
                          <a:ext uri="{FF2B5EF4-FFF2-40B4-BE49-F238E27FC236}">
                            <a16:creationId xmlns:a16="http://schemas.microsoft.com/office/drawing/2014/main" id="{1AD01CDB-EBF4-4988-A092-2AE69783DAA2}"/>
                          </a:ext>
                        </a:extLst>
                      </p:cNvPr>
                      <p:cNvPicPr/>
                      <p:nvPr/>
                    </p:nvPicPr>
                    <p:blipFill>
                      <a:blip r:embed="rId14"/>
                      <a:stretch>
                        <a:fillRect/>
                      </a:stretch>
                    </p:blipFill>
                    <p:spPr>
                      <a:xfrm>
                        <a:off x="7602500" y="2091225"/>
                        <a:ext cx="920599" cy="678726"/>
                      </a:xfrm>
                      <a:prstGeom prst="rect">
                        <a:avLst/>
                      </a:prstGeom>
                    </p:spPr>
                  </p:pic>
                </p:oleObj>
              </mc:Fallback>
            </mc:AlternateContent>
          </a:graphicData>
        </a:graphic>
      </p:graphicFrame>
      <p:sp>
        <p:nvSpPr>
          <p:cNvPr id="23" name="TextBox 22"/>
          <p:cNvSpPr txBox="1"/>
          <p:nvPr/>
        </p:nvSpPr>
        <p:spPr>
          <a:xfrm>
            <a:off x="134677" y="817530"/>
            <a:ext cx="2479622" cy="830997"/>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Particulate Matter</a:t>
            </a:r>
            <a:endParaRPr lang="en-US" sz="24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7466827" y="4391531"/>
            <a:ext cx="4073683" cy="2308324"/>
          </a:xfrm>
          <a:prstGeom prst="rect">
            <a:avLst/>
          </a:prstGeom>
          <a:ln>
            <a:solidFill>
              <a:schemeClr val="bg1"/>
            </a:solidFill>
          </a:ln>
        </p:spPr>
        <p:txBody>
          <a:bodyPr wrap="square">
            <a:spAutoFit/>
          </a:bodyPr>
          <a:lstStyle/>
          <a:p>
            <a:pPr algn="ctr"/>
            <a:r>
              <a:rPr lang="en-US" sz="3600" b="1" dirty="0">
                <a:solidFill>
                  <a:srgbClr val="54BFDF"/>
                </a:solidFill>
                <a:latin typeface="Arial" panose="020B0604020202020204" pitchFamily="34" charset="0"/>
                <a:cs typeface="Arial" panose="020B0604020202020204" pitchFamily="34" charset="0"/>
              </a:rPr>
              <a:t>NO</a:t>
            </a:r>
            <a:r>
              <a:rPr lang="en-US" sz="3600" b="1" baseline="-25000" dirty="0">
                <a:solidFill>
                  <a:srgbClr val="54BFDF"/>
                </a:solidFill>
                <a:latin typeface="Arial" panose="020B0604020202020204" pitchFamily="34" charset="0"/>
                <a:cs typeface="Arial" panose="020B0604020202020204" pitchFamily="34" charset="0"/>
              </a:rPr>
              <a:t>3</a:t>
            </a:r>
            <a:r>
              <a:rPr lang="en-US" sz="3600" dirty="0">
                <a:solidFill>
                  <a:schemeClr val="bg1"/>
                </a:solidFill>
                <a:latin typeface="Arial" panose="020B0604020202020204" pitchFamily="34" charset="0"/>
                <a:cs typeface="Arial" panose="020B0604020202020204" pitchFamily="34" charset="0"/>
              </a:rPr>
              <a:t> + </a:t>
            </a:r>
            <a:r>
              <a:rPr lang="en-US" sz="3600" b="1" dirty="0">
                <a:solidFill>
                  <a:srgbClr val="F2A391"/>
                </a:solidFill>
                <a:latin typeface="Arial" panose="020B0604020202020204" pitchFamily="34" charset="0"/>
                <a:cs typeface="Arial" panose="020B0604020202020204" pitchFamily="34" charset="0"/>
              </a:rPr>
              <a:t>BBVOCs</a:t>
            </a:r>
            <a:r>
              <a:rPr lang="en-US" sz="3600" dirty="0">
                <a:solidFill>
                  <a:schemeClr val="bg1"/>
                </a:solidFill>
                <a:latin typeface="Arial" panose="020B0604020202020204" pitchFamily="34" charset="0"/>
                <a:cs typeface="Arial" panose="020B0604020202020204" pitchFamily="34" charset="0"/>
              </a:rPr>
              <a:t> is an </a:t>
            </a:r>
            <a:br>
              <a:rPr lang="en-US" sz="36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Open Science Question</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22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17"/>
                                        </p:tgtEl>
                                      </p:cBhvr>
                                    </p:cmd>
                                  </p:childTnLst>
                                </p:cTn>
                              </p:par>
                            </p:childTnLst>
                          </p:cTn>
                        </p:par>
                      </p:childTnLst>
                    </p:cTn>
                  </p:par>
                </p:childTnLst>
              </p:cTn>
              <p:nextCondLst>
                <p:cond evt="onClick" delay="0">
                  <p:tgtEl>
                    <p:spTgt spid="17"/>
                  </p:tgtEl>
                </p:cond>
              </p:nextCondLst>
            </p:seq>
            <p:video>
              <p:cMediaNode vol="80000">
                <p:cTn id="40" repeatCount="indefinite" fill="hold" display="0">
                  <p:stCondLst>
                    <p:cond delay="indefinite"/>
                  </p:stCondLst>
                </p:cTn>
                <p:tgtEl>
                  <p:spTgt spid="17"/>
                </p:tgtEl>
              </p:cMediaNode>
            </p:video>
          </p:childTnLst>
        </p:cTn>
      </p:par>
    </p:tnLst>
    <p:bldLst>
      <p:bldP spid="6" grpId="0" uiExpand="1" build="p"/>
      <p:bldP spid="7" grpId="0"/>
      <p:bldP spid="16" grpId="0"/>
      <p:bldP spid="2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time lapse night shot boulder forest f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7" name="Rectangle 6"/>
          <p:cNvSpPr/>
          <p:nvPr/>
        </p:nvSpPr>
        <p:spPr>
          <a:xfrm>
            <a:off x="95250" y="4059708"/>
            <a:ext cx="3857625" cy="1754326"/>
          </a:xfrm>
          <a:prstGeom prst="rect">
            <a:avLst/>
          </a:prstGeom>
          <a:ln>
            <a:noFill/>
          </a:ln>
        </p:spPr>
        <p:txBody>
          <a:bodyPr wrap="square">
            <a:spAutoFit/>
          </a:bodyPr>
          <a:lstStyle/>
          <a:p>
            <a:r>
              <a:rPr lang="en-US" sz="3600" b="1" dirty="0">
                <a:solidFill>
                  <a:srgbClr val="54BFDF"/>
                </a:solidFill>
              </a:rPr>
              <a:t>NO</a:t>
            </a:r>
            <a:r>
              <a:rPr lang="en-US" sz="3600" b="1" baseline="-25000" dirty="0">
                <a:solidFill>
                  <a:srgbClr val="54BFDF"/>
                </a:solidFill>
              </a:rPr>
              <a:t>3</a:t>
            </a:r>
            <a:r>
              <a:rPr lang="en-US" sz="3600" dirty="0">
                <a:solidFill>
                  <a:schemeClr val="bg1"/>
                </a:solidFill>
              </a:rPr>
              <a:t> + </a:t>
            </a:r>
            <a:r>
              <a:rPr lang="en-US" sz="3600" b="1" dirty="0">
                <a:solidFill>
                  <a:srgbClr val="F2A391"/>
                </a:solidFill>
              </a:rPr>
              <a:t>BBVOCs</a:t>
            </a:r>
            <a:r>
              <a:rPr lang="en-US" sz="3600" dirty="0">
                <a:solidFill>
                  <a:schemeClr val="bg1"/>
                </a:solidFill>
              </a:rPr>
              <a:t> is an </a:t>
            </a:r>
            <a:br>
              <a:rPr lang="en-US" sz="3600" dirty="0">
                <a:solidFill>
                  <a:schemeClr val="bg1"/>
                </a:solidFill>
              </a:rPr>
            </a:br>
            <a:r>
              <a:rPr lang="en-US" sz="3600" dirty="0">
                <a:solidFill>
                  <a:schemeClr val="bg1"/>
                </a:solidFill>
              </a:rPr>
              <a:t>Open Science Question</a:t>
            </a:r>
            <a:endParaRPr lang="en-US" sz="3600" dirty="0"/>
          </a:p>
        </p:txBody>
      </p:sp>
      <p:sp>
        <p:nvSpPr>
          <p:cNvPr id="8" name="Text Placeholder 5"/>
          <p:cNvSpPr>
            <a:spLocks noGrp="1"/>
          </p:cNvSpPr>
          <p:nvPr>
            <p:ph type="body" sz="half" idx="2"/>
          </p:nvPr>
        </p:nvSpPr>
        <p:spPr>
          <a:xfrm>
            <a:off x="4605337" y="4208206"/>
            <a:ext cx="2981325" cy="1457325"/>
          </a:xfrm>
        </p:spPr>
        <p:txBody>
          <a:bodyPr>
            <a:noAutofit/>
          </a:bodyPr>
          <a:lstStyle/>
          <a:p>
            <a:pPr algn="ctr"/>
            <a:r>
              <a:rPr lang="en-US" sz="2800" dirty="0" smtClean="0">
                <a:solidFill>
                  <a:schemeClr val="bg1"/>
                </a:solidFill>
              </a:rPr>
              <a:t>Are these reactions </a:t>
            </a:r>
            <a:r>
              <a:rPr lang="en-US" sz="2800" b="1" dirty="0" smtClean="0">
                <a:solidFill>
                  <a:schemeClr val="bg1"/>
                </a:solidFill>
                <a:latin typeface="+mj-lt"/>
              </a:rPr>
              <a:t>a significant source of particulate matter? </a:t>
            </a:r>
            <a:endParaRPr lang="en-US" sz="2800" b="1" dirty="0">
              <a:solidFill>
                <a:schemeClr val="bg1"/>
              </a:solidFill>
              <a:latin typeface="+mj-lt"/>
            </a:endParaRPr>
          </a:p>
        </p:txBody>
      </p:sp>
      <p:sp>
        <p:nvSpPr>
          <p:cNvPr id="9" name="Right Arrow 8"/>
          <p:cNvSpPr/>
          <p:nvPr/>
        </p:nvSpPr>
        <p:spPr>
          <a:xfrm>
            <a:off x="3529012" y="4726919"/>
            <a:ext cx="847725" cy="4199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p:cNvSpPr txBox="1">
            <a:spLocks/>
          </p:cNvSpPr>
          <p:nvPr/>
        </p:nvSpPr>
        <p:spPr>
          <a:xfrm>
            <a:off x="8684420" y="4283906"/>
            <a:ext cx="2981325" cy="1305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b="1" dirty="0" smtClean="0">
                <a:solidFill>
                  <a:schemeClr val="bg1"/>
                </a:solidFill>
                <a:latin typeface="+mj-lt"/>
              </a:rPr>
              <a:t>How do these reactions affect next day ozone?</a:t>
            </a:r>
          </a:p>
        </p:txBody>
      </p:sp>
      <p:sp>
        <p:nvSpPr>
          <p:cNvPr id="11" name="Right Arrow 10"/>
          <p:cNvSpPr/>
          <p:nvPr/>
        </p:nvSpPr>
        <p:spPr>
          <a:xfrm>
            <a:off x="7897214" y="4726919"/>
            <a:ext cx="847725" cy="4199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p:cNvSpPr txBox="1">
            <a:spLocks/>
          </p:cNvSpPr>
          <p:nvPr/>
        </p:nvSpPr>
        <p:spPr>
          <a:xfrm>
            <a:off x="2496966" y="5912570"/>
            <a:ext cx="7552807" cy="470142"/>
          </a:xfrm>
          <a:prstGeom prst="rect">
            <a:avLst/>
          </a:prstGeom>
          <a:ln w="19050">
            <a:solidFill>
              <a:schemeClr val="bg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800" dirty="0" smtClean="0">
                <a:solidFill>
                  <a:schemeClr val="bg1"/>
                </a:solidFill>
              </a:rPr>
              <a:t>We are now working to answer these questions. </a:t>
            </a:r>
            <a:endParaRPr lang="en-US" sz="2800" b="1" dirty="0">
              <a:solidFill>
                <a:schemeClr val="bg1"/>
              </a:solidFill>
              <a:latin typeface="+mj-lt"/>
            </a:endParaRPr>
          </a:p>
        </p:txBody>
      </p:sp>
    </p:spTree>
    <p:extLst>
      <p:ext uri="{BB962C8B-B14F-4D97-AF65-F5344CB8AC3E}">
        <p14:creationId xmlns:p14="http://schemas.microsoft.com/office/powerpoint/2010/main" val="627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3"/>
                </p:tgtEl>
              </p:cMediaNode>
            </p:video>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3"/>
                                        </p:tgtEl>
                                      </p:cBhvr>
                                    </p:cmd>
                                  </p:childTnLst>
                                </p:cTn>
                              </p:par>
                            </p:childTnLst>
                          </p:cTn>
                        </p:par>
                      </p:childTnLst>
                    </p:cTn>
                  </p:par>
                </p:childTnLst>
              </p:cTn>
              <p:nextCondLst>
                <p:cond evt="onClick" delay="0">
                  <p:tgtEl>
                    <p:spTgt spid="13"/>
                  </p:tgtEl>
                </p:cond>
              </p:nextCondLst>
            </p:seq>
          </p:childTnLst>
        </p:cTn>
      </p:par>
    </p:tnLst>
    <p:bldLst>
      <p:bldP spid="8" grpId="0" build="p"/>
      <p:bldP spid="9" grpId="0" animBg="1"/>
      <p:bldP spid="10" grpId="0"/>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p:nvSpPr>
        <p:spPr>
          <a:xfrm>
            <a:off x="3743864" y="4713665"/>
            <a:ext cx="1757212" cy="584775"/>
          </a:xfrm>
          <a:prstGeom prst="rect">
            <a:avLst/>
          </a:prstGeom>
          <a:noFill/>
        </p:spPr>
        <p:txBody>
          <a:bodyPr wrap="none" rtlCol="0">
            <a:spAutoFit/>
          </a:bodyPr>
          <a:lstStyle/>
          <a:p>
            <a:r>
              <a:rPr lang="en-US" sz="3200" dirty="0" smtClean="0">
                <a:solidFill>
                  <a:schemeClr val="bg1"/>
                </a:solidFill>
                <a:latin typeface="Arial" panose="020B0604020202020204" pitchFamily="34" charset="0"/>
                <a:cs typeface="Arial" panose="020B0604020202020204" pitchFamily="34" charset="0"/>
              </a:rPr>
              <a:t>Wildfires</a:t>
            </a:r>
            <a:endParaRPr lang="en-US" sz="32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8123208" y="5298440"/>
            <a:ext cx="3760966" cy="584775"/>
          </a:xfrm>
          <a:prstGeom prst="rect">
            <a:avLst/>
          </a:prstGeom>
          <a:noFill/>
        </p:spPr>
        <p:txBody>
          <a:bodyPr wrap="none" rtlCol="0">
            <a:spAutoFit/>
          </a:bodyPr>
          <a:lstStyle/>
          <a:p>
            <a:r>
              <a:rPr lang="en-US" sz="3200" dirty="0" smtClean="0">
                <a:solidFill>
                  <a:schemeClr val="bg1"/>
                </a:solidFill>
                <a:latin typeface="Arial" panose="020B0604020202020204" pitchFamily="34" charset="0"/>
                <a:cs typeface="Arial" panose="020B0604020202020204" pitchFamily="34" charset="0"/>
              </a:rPr>
              <a:t>Agricultural Burning</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6660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 y="55085"/>
            <a:ext cx="9513646" cy="6643793"/>
          </a:xfrm>
          <a:prstGeom prst="rect">
            <a:avLst/>
          </a:prstGeom>
        </p:spPr>
      </p:pic>
      <p:sp>
        <p:nvSpPr>
          <p:cNvPr id="6" name="TextBox 5"/>
          <p:cNvSpPr txBox="1"/>
          <p:nvPr/>
        </p:nvSpPr>
        <p:spPr>
          <a:xfrm>
            <a:off x="0" y="6294537"/>
            <a:ext cx="2769925" cy="584775"/>
          </a:xfrm>
          <a:prstGeom prst="rect">
            <a:avLst/>
          </a:prstGeom>
          <a:noFill/>
        </p:spPr>
        <p:txBody>
          <a:bodyPr wrap="none" rtlCol="0">
            <a:spAutoFit/>
          </a:bodyPr>
          <a:lstStyle/>
          <a:p>
            <a:r>
              <a:rPr lang="en-US" sz="3200" dirty="0">
                <a:solidFill>
                  <a:schemeClr val="bg1"/>
                </a:solidFill>
              </a:rPr>
              <a:t>Ponderosa Pine</a:t>
            </a:r>
          </a:p>
        </p:txBody>
      </p:sp>
      <p:sp>
        <p:nvSpPr>
          <p:cNvPr id="16" name="TextBox 15"/>
          <p:cNvSpPr txBox="1"/>
          <p:nvPr/>
        </p:nvSpPr>
        <p:spPr>
          <a:xfrm>
            <a:off x="9392114" y="-21222"/>
            <a:ext cx="2681533"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mj-lt"/>
              </a:rPr>
              <a:t>Terpene emissions are greater</a:t>
            </a:r>
          </a:p>
          <a:p>
            <a:pPr marL="285750" indent="-285750">
              <a:buFont typeface="Arial" panose="020B0604020202020204" pitchFamily="34" charset="0"/>
              <a:buChar char="•"/>
            </a:pPr>
            <a:r>
              <a:rPr lang="en-US" sz="2400" dirty="0">
                <a:solidFill>
                  <a:schemeClr val="bg1"/>
                </a:solidFill>
                <a:latin typeface="+mj-lt"/>
              </a:rPr>
              <a:t>Oxidation by O</a:t>
            </a:r>
            <a:r>
              <a:rPr lang="en-US" sz="2400" baseline="-25000" dirty="0">
                <a:solidFill>
                  <a:schemeClr val="bg1"/>
                </a:solidFill>
                <a:latin typeface="+mj-lt"/>
              </a:rPr>
              <a:t>3</a:t>
            </a:r>
            <a:r>
              <a:rPr lang="en-US" sz="2400" dirty="0">
                <a:solidFill>
                  <a:schemeClr val="bg1"/>
                </a:solidFill>
                <a:latin typeface="+mj-lt"/>
              </a:rPr>
              <a:t> is more important</a:t>
            </a:r>
          </a:p>
          <a:p>
            <a:pPr marL="285750" indent="-285750">
              <a:buFont typeface="Arial" panose="020B0604020202020204" pitchFamily="34" charset="0"/>
              <a:buChar char="•"/>
            </a:pPr>
            <a:r>
              <a:rPr lang="en-US" sz="2400" dirty="0">
                <a:solidFill>
                  <a:schemeClr val="bg1"/>
                </a:solidFill>
                <a:latin typeface="+mj-lt"/>
              </a:rPr>
              <a:t>O</a:t>
            </a:r>
            <a:r>
              <a:rPr lang="en-US" sz="2400" baseline="-25000" dirty="0">
                <a:solidFill>
                  <a:schemeClr val="bg1"/>
                </a:solidFill>
                <a:latin typeface="+mj-lt"/>
              </a:rPr>
              <a:t>3</a:t>
            </a:r>
            <a:r>
              <a:rPr lang="en-US" sz="2400" dirty="0">
                <a:solidFill>
                  <a:schemeClr val="bg1"/>
                </a:solidFill>
                <a:latin typeface="+mj-lt"/>
              </a:rPr>
              <a:t> </a:t>
            </a:r>
            <a:r>
              <a:rPr lang="en-US" sz="2400" dirty="0" smtClean="0">
                <a:solidFill>
                  <a:schemeClr val="bg1"/>
                </a:solidFill>
                <a:latin typeface="+mj-lt"/>
              </a:rPr>
              <a:t>uncertainties </a:t>
            </a:r>
            <a:r>
              <a:rPr lang="en-US" sz="2400" dirty="0">
                <a:solidFill>
                  <a:schemeClr val="bg1"/>
                </a:solidFill>
                <a:latin typeface="+mj-lt"/>
              </a:rPr>
              <a:t>are larger</a:t>
            </a:r>
          </a:p>
        </p:txBody>
      </p:sp>
      <p:grpSp>
        <p:nvGrpSpPr>
          <p:cNvPr id="26" name="Group 25"/>
          <p:cNvGrpSpPr/>
          <p:nvPr/>
        </p:nvGrpSpPr>
        <p:grpSpPr>
          <a:xfrm>
            <a:off x="9230411" y="2529445"/>
            <a:ext cx="3203164" cy="4237900"/>
            <a:chOff x="9230411" y="2462196"/>
            <a:chExt cx="3203164" cy="4237900"/>
          </a:xfrm>
        </p:grpSpPr>
        <p:grpSp>
          <p:nvGrpSpPr>
            <p:cNvPr id="27" name="Group 26"/>
            <p:cNvGrpSpPr/>
            <p:nvPr/>
          </p:nvGrpSpPr>
          <p:grpSpPr>
            <a:xfrm>
              <a:off x="9230411" y="2462196"/>
              <a:ext cx="3203164" cy="2509088"/>
              <a:chOff x="9125339" y="2674474"/>
              <a:chExt cx="3617851" cy="2833919"/>
            </a:xfrm>
          </p:grpSpPr>
          <p:graphicFrame>
            <p:nvGraphicFramePr>
              <p:cNvPr id="32" name="Chart 31"/>
              <p:cNvGraphicFramePr/>
              <p:nvPr>
                <p:extLst/>
              </p:nvPr>
            </p:nvGraphicFramePr>
            <p:xfrm>
              <a:off x="9125339" y="3096493"/>
              <a:ext cx="3617851" cy="2411900"/>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p:cNvSpPr txBox="1"/>
              <p:nvPr/>
            </p:nvSpPr>
            <p:spPr>
              <a:xfrm>
                <a:off x="11055385" y="4337615"/>
                <a:ext cx="699229" cy="461665"/>
              </a:xfrm>
              <a:prstGeom prst="rect">
                <a:avLst/>
              </a:prstGeom>
              <a:noFill/>
            </p:spPr>
            <p:txBody>
              <a:bodyPr wrap="none" rtlCol="0">
                <a:spAutoFit/>
              </a:bodyPr>
              <a:lstStyle/>
              <a:p>
                <a:pPr algn="r"/>
                <a:r>
                  <a:rPr lang="en-US" sz="2400" b="1" dirty="0"/>
                  <a:t>NO</a:t>
                </a:r>
                <a:r>
                  <a:rPr lang="en-US" sz="2400" b="1" baseline="-25000" dirty="0"/>
                  <a:t>3</a:t>
                </a:r>
              </a:p>
            </p:txBody>
          </p:sp>
          <p:sp>
            <p:nvSpPr>
              <p:cNvPr id="34" name="TextBox 33"/>
              <p:cNvSpPr txBox="1"/>
              <p:nvPr/>
            </p:nvSpPr>
            <p:spPr>
              <a:xfrm>
                <a:off x="10170700" y="3594094"/>
                <a:ext cx="651621" cy="461665"/>
              </a:xfrm>
              <a:prstGeom prst="rect">
                <a:avLst/>
              </a:prstGeom>
              <a:noFill/>
            </p:spPr>
            <p:txBody>
              <a:bodyPr wrap="square" rtlCol="0">
                <a:spAutoFit/>
              </a:bodyPr>
              <a:lstStyle/>
              <a:p>
                <a:pPr algn="ctr"/>
                <a:r>
                  <a:rPr lang="en-US" sz="2400" b="1" dirty="0"/>
                  <a:t>O</a:t>
                </a:r>
                <a:r>
                  <a:rPr lang="en-US" sz="2400" b="1" baseline="-25000" dirty="0"/>
                  <a:t>3</a:t>
                </a:r>
                <a:endParaRPr lang="en-US" sz="2400" b="1" dirty="0"/>
              </a:p>
            </p:txBody>
          </p:sp>
          <p:sp>
            <p:nvSpPr>
              <p:cNvPr id="35" name="TextBox 34"/>
              <p:cNvSpPr txBox="1"/>
              <p:nvPr/>
            </p:nvSpPr>
            <p:spPr>
              <a:xfrm>
                <a:off x="10635376" y="2674474"/>
                <a:ext cx="514885" cy="400110"/>
              </a:xfrm>
              <a:prstGeom prst="rect">
                <a:avLst/>
              </a:prstGeom>
              <a:noFill/>
            </p:spPr>
            <p:txBody>
              <a:bodyPr wrap="none" rtlCol="0">
                <a:spAutoFit/>
              </a:bodyPr>
              <a:lstStyle/>
              <a:p>
                <a:pPr algn="ctr"/>
                <a:r>
                  <a:rPr lang="en-US" sz="2000" dirty="0">
                    <a:solidFill>
                      <a:schemeClr val="bg1"/>
                    </a:solidFill>
                  </a:rPr>
                  <a:t>OH</a:t>
                </a:r>
                <a:endParaRPr lang="en-US" dirty="0">
                  <a:solidFill>
                    <a:schemeClr val="bg1"/>
                  </a:solidFill>
                </a:endParaRPr>
              </a:p>
            </p:txBody>
          </p:sp>
        </p:grpSp>
        <p:graphicFrame>
          <p:nvGraphicFramePr>
            <p:cNvPr id="28" name="Chart 27"/>
            <p:cNvGraphicFramePr/>
            <p:nvPr>
              <p:extLst/>
            </p:nvPr>
          </p:nvGraphicFramePr>
          <p:xfrm>
            <a:off x="9300702" y="5528627"/>
            <a:ext cx="1757204" cy="11714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p:cNvGraphicFramePr/>
            <p:nvPr>
              <p:extLst/>
            </p:nvPr>
          </p:nvGraphicFramePr>
          <p:xfrm>
            <a:off x="10676371" y="5515245"/>
            <a:ext cx="1757204" cy="1171469"/>
          </p:xfrm>
          <a:graphic>
            <a:graphicData uri="http://schemas.openxmlformats.org/drawingml/2006/chart">
              <c:chart xmlns:c="http://schemas.openxmlformats.org/drawingml/2006/chart" xmlns:r="http://schemas.openxmlformats.org/officeDocument/2006/relationships" r:id="rId5"/>
            </a:graphicData>
          </a:graphic>
        </p:graphicFrame>
        <p:sp>
          <p:nvSpPr>
            <p:cNvPr id="30" name="TextBox 29"/>
            <p:cNvSpPr txBox="1"/>
            <p:nvPr/>
          </p:nvSpPr>
          <p:spPr>
            <a:xfrm>
              <a:off x="9653847" y="5089230"/>
              <a:ext cx="1022524" cy="369332"/>
            </a:xfrm>
            <a:prstGeom prst="rect">
              <a:avLst/>
            </a:prstGeom>
            <a:noFill/>
          </p:spPr>
          <p:txBody>
            <a:bodyPr wrap="none" rtlCol="0">
              <a:spAutoFit/>
            </a:bodyPr>
            <a:lstStyle/>
            <a:p>
              <a:r>
                <a:rPr lang="en-US" dirty="0">
                  <a:solidFill>
                    <a:schemeClr val="bg1"/>
                  </a:solidFill>
                </a:rPr>
                <a:t>Max NO</a:t>
              </a:r>
              <a:r>
                <a:rPr lang="en-US" baseline="-25000" dirty="0">
                  <a:solidFill>
                    <a:schemeClr val="bg1"/>
                  </a:solidFill>
                </a:rPr>
                <a:t>3</a:t>
              </a:r>
              <a:endParaRPr lang="en-US" dirty="0">
                <a:solidFill>
                  <a:schemeClr val="bg1"/>
                </a:solidFill>
              </a:endParaRPr>
            </a:p>
          </p:txBody>
        </p:sp>
        <p:sp>
          <p:nvSpPr>
            <p:cNvPr id="31" name="TextBox 30"/>
            <p:cNvSpPr txBox="1"/>
            <p:nvPr/>
          </p:nvSpPr>
          <p:spPr>
            <a:xfrm>
              <a:off x="11125348" y="5093815"/>
              <a:ext cx="873444" cy="369332"/>
            </a:xfrm>
            <a:prstGeom prst="rect">
              <a:avLst/>
            </a:prstGeom>
            <a:noFill/>
          </p:spPr>
          <p:txBody>
            <a:bodyPr wrap="none" rtlCol="0">
              <a:spAutoFit/>
            </a:bodyPr>
            <a:lstStyle/>
            <a:p>
              <a:r>
                <a:rPr lang="en-US" dirty="0">
                  <a:solidFill>
                    <a:schemeClr val="bg1"/>
                  </a:solidFill>
                </a:rPr>
                <a:t>Max O</a:t>
              </a:r>
              <a:r>
                <a:rPr lang="en-US" baseline="-25000" dirty="0">
                  <a:solidFill>
                    <a:schemeClr val="bg1"/>
                  </a:solidFill>
                </a:rPr>
                <a:t>3</a:t>
              </a:r>
              <a:endParaRPr lang="en-US" dirty="0">
                <a:solidFill>
                  <a:schemeClr val="bg1"/>
                </a:solidFill>
              </a:endParaRPr>
            </a:p>
          </p:txBody>
        </p:sp>
      </p:grpSp>
      <p:sp>
        <p:nvSpPr>
          <p:cNvPr id="15" name="Rectangle 14"/>
          <p:cNvSpPr/>
          <p:nvPr/>
        </p:nvSpPr>
        <p:spPr>
          <a:xfrm>
            <a:off x="0" y="0"/>
            <a:ext cx="12192000" cy="6858000"/>
          </a:xfrm>
          <a:prstGeom prst="rect">
            <a:avLst/>
          </a:prstGeom>
          <a:solidFill>
            <a:srgbClr val="FFFFFF">
              <a:alpha val="89804"/>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1644" y="358223"/>
            <a:ext cx="10948712" cy="3785652"/>
          </a:xfrm>
          <a:prstGeom prst="rect">
            <a:avLst/>
          </a:prstGeom>
          <a:noFill/>
        </p:spPr>
        <p:txBody>
          <a:bodyPr wrap="square" rtlCol="0">
            <a:spAutoFit/>
          </a:bodyPr>
          <a:lstStyle/>
          <a:p>
            <a:pPr algn="ctr"/>
            <a:r>
              <a:rPr lang="en-US" sz="7200" dirty="0" smtClean="0"/>
              <a:t>Detailed results at my poster</a:t>
            </a:r>
          </a:p>
          <a:p>
            <a:pPr algn="ctr"/>
            <a:r>
              <a:rPr lang="en-US" sz="3600" b="1" dirty="0"/>
              <a:t>Nighttime Aircraft Intercepts of Biomass Burning Plumes: Observations and Box Model </a:t>
            </a:r>
            <a:r>
              <a:rPr lang="en-US" sz="3600" b="1" dirty="0" smtClean="0"/>
              <a:t>Analysis</a:t>
            </a:r>
          </a:p>
          <a:p>
            <a:pPr algn="ctr"/>
            <a:endParaRPr lang="en-US" sz="3200" b="1" dirty="0"/>
          </a:p>
          <a:p>
            <a:pPr algn="ctr"/>
            <a:r>
              <a:rPr lang="en-US" sz="3200" b="1" dirty="0" smtClean="0"/>
              <a:t>Thursday</a:t>
            </a:r>
            <a:r>
              <a:rPr lang="en-US" sz="3200" b="1" dirty="0"/>
              <a:t>, 13 December 2018; 13:40 - </a:t>
            </a:r>
            <a:r>
              <a:rPr lang="en-US" sz="3200" b="1" dirty="0" smtClean="0"/>
              <a:t>18:00</a:t>
            </a:r>
          </a:p>
          <a:p>
            <a:pPr algn="ctr"/>
            <a:r>
              <a:rPr lang="en-US" sz="3200" b="1" dirty="0" smtClean="0"/>
              <a:t>Abstract ID: A43M-3287</a:t>
            </a:r>
            <a:endParaRPr lang="en-US" sz="11500" dirty="0"/>
          </a:p>
        </p:txBody>
      </p:sp>
    </p:spTree>
    <p:extLst>
      <p:ext uri="{BB962C8B-B14F-4D97-AF65-F5344CB8AC3E}">
        <p14:creationId xmlns:p14="http://schemas.microsoft.com/office/powerpoint/2010/main" val="2509357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me lapse night shot boulder forest fi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9133" t="-552" r="22674" b="552"/>
          <a:stretch/>
        </p:blipFill>
        <p:spPr>
          <a:xfrm>
            <a:off x="141733" y="4572991"/>
            <a:ext cx="1487606" cy="230271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6170" y="4561836"/>
            <a:ext cx="1709112" cy="227881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7219" y="4561836"/>
            <a:ext cx="1716119" cy="2288159"/>
          </a:xfrm>
          <a:prstGeom prst="rect">
            <a:avLst/>
          </a:prstGeom>
        </p:spPr>
      </p:pic>
      <p:pic>
        <p:nvPicPr>
          <p:cNvPr id="22" name="Picture 21">
            <a:extLst>
              <a:ext uri="{FF2B5EF4-FFF2-40B4-BE49-F238E27FC236}">
                <a16:creationId xmlns:a16="http://schemas.microsoft.com/office/drawing/2014/main" id="{BDAA8A07-457B-E54D-9269-7A496AB0337F}"/>
              </a:ext>
            </a:extLst>
          </p:cNvPr>
          <p:cNvPicPr>
            <a:picLocks noChangeAspect="1"/>
          </p:cNvPicPr>
          <p:nvPr/>
        </p:nvPicPr>
        <p:blipFill rotWithShape="1">
          <a:blip r:embed="rId9"/>
          <a:srcRect l="27086" r="16190"/>
          <a:stretch/>
        </p:blipFill>
        <p:spPr>
          <a:xfrm>
            <a:off x="5675275" y="4544968"/>
            <a:ext cx="1722143" cy="2277004"/>
          </a:xfrm>
          <a:prstGeom prst="rect">
            <a:avLst/>
          </a:prstGeom>
        </p:spPr>
      </p:pic>
      <p:sp>
        <p:nvSpPr>
          <p:cNvPr id="10" name="TextBox 9"/>
          <p:cNvSpPr txBox="1"/>
          <p:nvPr/>
        </p:nvSpPr>
        <p:spPr>
          <a:xfrm>
            <a:off x="123825" y="3956828"/>
            <a:ext cx="1490408" cy="646331"/>
          </a:xfrm>
          <a:prstGeom prst="rect">
            <a:avLst/>
          </a:prstGeom>
          <a:noFill/>
        </p:spPr>
        <p:txBody>
          <a:bodyPr wrap="none" rtlCol="0">
            <a:spAutoFit/>
          </a:bodyPr>
          <a:lstStyle/>
          <a:p>
            <a:pPr algn="ctr"/>
            <a:r>
              <a:rPr lang="en-US" dirty="0" smtClean="0">
                <a:solidFill>
                  <a:schemeClr val="bg1"/>
                </a:solidFill>
              </a:rPr>
              <a:t>Rebecca</a:t>
            </a:r>
          </a:p>
          <a:p>
            <a:pPr algn="ctr"/>
            <a:r>
              <a:rPr lang="en-US" dirty="0" err="1" smtClean="0">
                <a:solidFill>
                  <a:schemeClr val="bg1"/>
                </a:solidFill>
              </a:rPr>
              <a:t>Washenfelder</a:t>
            </a:r>
            <a:endParaRPr lang="en-US" dirty="0">
              <a:solidFill>
                <a:schemeClr val="bg1"/>
              </a:solidFill>
            </a:endParaRPr>
          </a:p>
        </p:txBody>
      </p:sp>
      <p:sp>
        <p:nvSpPr>
          <p:cNvPr id="36" name="TextBox 35"/>
          <p:cNvSpPr txBox="1"/>
          <p:nvPr/>
        </p:nvSpPr>
        <p:spPr>
          <a:xfrm>
            <a:off x="2139282" y="3980649"/>
            <a:ext cx="998928" cy="646331"/>
          </a:xfrm>
          <a:prstGeom prst="rect">
            <a:avLst/>
          </a:prstGeom>
          <a:noFill/>
        </p:spPr>
        <p:txBody>
          <a:bodyPr wrap="none" rtlCol="0">
            <a:spAutoFit/>
          </a:bodyPr>
          <a:lstStyle/>
          <a:p>
            <a:pPr algn="ctr"/>
            <a:r>
              <a:rPr lang="en-US" dirty="0" smtClean="0">
                <a:solidFill>
                  <a:schemeClr val="bg1"/>
                </a:solidFill>
              </a:rPr>
              <a:t>Carrie</a:t>
            </a:r>
          </a:p>
          <a:p>
            <a:pPr algn="ctr"/>
            <a:r>
              <a:rPr lang="en-US" dirty="0" smtClean="0">
                <a:solidFill>
                  <a:schemeClr val="bg1"/>
                </a:solidFill>
              </a:rPr>
              <a:t>Womack</a:t>
            </a:r>
            <a:endParaRPr lang="en-US" dirty="0">
              <a:solidFill>
                <a:schemeClr val="bg1"/>
              </a:solidFill>
            </a:endParaRPr>
          </a:p>
        </p:txBody>
      </p:sp>
      <p:sp>
        <p:nvSpPr>
          <p:cNvPr id="37" name="TextBox 36"/>
          <p:cNvSpPr txBox="1"/>
          <p:nvPr/>
        </p:nvSpPr>
        <p:spPr>
          <a:xfrm>
            <a:off x="4192448" y="3980815"/>
            <a:ext cx="1056764" cy="646331"/>
          </a:xfrm>
          <a:prstGeom prst="rect">
            <a:avLst/>
          </a:prstGeom>
          <a:noFill/>
        </p:spPr>
        <p:txBody>
          <a:bodyPr wrap="none" rtlCol="0">
            <a:spAutoFit/>
          </a:bodyPr>
          <a:lstStyle/>
          <a:p>
            <a:pPr algn="ctr"/>
            <a:r>
              <a:rPr lang="en-US" dirty="0" smtClean="0">
                <a:solidFill>
                  <a:schemeClr val="bg1"/>
                </a:solidFill>
              </a:rPr>
              <a:t>Mike</a:t>
            </a:r>
          </a:p>
          <a:p>
            <a:pPr algn="ctr"/>
            <a:r>
              <a:rPr lang="en-US" dirty="0" smtClean="0">
                <a:solidFill>
                  <a:schemeClr val="bg1"/>
                </a:solidFill>
              </a:rPr>
              <a:t>Robinson</a:t>
            </a:r>
            <a:endParaRPr lang="en-US" dirty="0">
              <a:solidFill>
                <a:schemeClr val="bg1"/>
              </a:solidFill>
            </a:endParaRPr>
          </a:p>
        </p:txBody>
      </p:sp>
      <p:sp>
        <p:nvSpPr>
          <p:cNvPr id="38" name="TextBox 37"/>
          <p:cNvSpPr txBox="1"/>
          <p:nvPr/>
        </p:nvSpPr>
        <p:spPr>
          <a:xfrm>
            <a:off x="6140742" y="3956827"/>
            <a:ext cx="794000" cy="646331"/>
          </a:xfrm>
          <a:prstGeom prst="rect">
            <a:avLst/>
          </a:prstGeom>
          <a:noFill/>
        </p:spPr>
        <p:txBody>
          <a:bodyPr wrap="none" rtlCol="0">
            <a:spAutoFit/>
          </a:bodyPr>
          <a:lstStyle/>
          <a:p>
            <a:pPr algn="ctr"/>
            <a:r>
              <a:rPr lang="en-US" dirty="0" smtClean="0">
                <a:solidFill>
                  <a:schemeClr val="bg1"/>
                </a:solidFill>
              </a:rPr>
              <a:t>Steve</a:t>
            </a:r>
          </a:p>
          <a:p>
            <a:pPr algn="ctr"/>
            <a:r>
              <a:rPr lang="en-US" dirty="0" smtClean="0">
                <a:solidFill>
                  <a:schemeClr val="bg1"/>
                </a:solidFill>
              </a:rPr>
              <a:t>Brown</a:t>
            </a:r>
            <a:endParaRPr lang="en-US" dirty="0">
              <a:solidFill>
                <a:schemeClr val="bg1"/>
              </a:solidFill>
            </a:endParaRPr>
          </a:p>
        </p:txBody>
      </p:sp>
      <p:pic>
        <p:nvPicPr>
          <p:cNvPr id="39" name="Picture 3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1565" b="84694" l="2930" r="98730">
                        <a14:foregroundMark x1="87598" y1="58503" x2="89160" y2="65986"/>
                      </a14:backgroundRemoval>
                    </a14:imgEffect>
                  </a14:imgLayer>
                </a14:imgProps>
              </a:ext>
              <a:ext uri="{28A0092B-C50C-407E-A947-70E740481C1C}">
                <a14:useLocalDpi xmlns:a14="http://schemas.microsoft.com/office/drawing/2010/main" val="0"/>
              </a:ext>
            </a:extLst>
          </a:blip>
          <a:srcRect l="2593" t="11327" r="1151" b="13673"/>
          <a:stretch/>
        </p:blipFill>
        <p:spPr>
          <a:xfrm>
            <a:off x="382279" y="231211"/>
            <a:ext cx="3514006" cy="1572232"/>
          </a:xfrm>
          <a:prstGeom prst="rect">
            <a:avLst/>
          </a:prstGeom>
        </p:spPr>
      </p:pic>
      <p:sp>
        <p:nvSpPr>
          <p:cNvPr id="13" name="TextBox 12"/>
          <p:cNvSpPr txBox="1"/>
          <p:nvPr/>
        </p:nvSpPr>
        <p:spPr>
          <a:xfrm>
            <a:off x="382279" y="1750245"/>
            <a:ext cx="3314700" cy="461665"/>
          </a:xfrm>
          <a:prstGeom prst="rect">
            <a:avLst/>
          </a:prstGeom>
          <a:noFill/>
        </p:spPr>
        <p:txBody>
          <a:bodyPr wrap="square" rtlCol="0">
            <a:spAutoFit/>
          </a:bodyPr>
          <a:lstStyle/>
          <a:p>
            <a:r>
              <a:rPr lang="en-US" sz="2400" dirty="0" smtClean="0">
                <a:solidFill>
                  <a:schemeClr val="bg1"/>
                </a:solidFill>
              </a:rPr>
              <a:t>NOAA Twin Otter Aircraft</a:t>
            </a:r>
            <a:endParaRPr lang="en-US" sz="2400" dirty="0">
              <a:solidFill>
                <a:schemeClr val="bg1"/>
              </a:solidFill>
            </a:endParaRPr>
          </a:p>
        </p:txBody>
      </p:sp>
      <p:sp>
        <p:nvSpPr>
          <p:cNvPr id="14" name="TextBox 13"/>
          <p:cNvSpPr txBox="1"/>
          <p:nvPr/>
        </p:nvSpPr>
        <p:spPr>
          <a:xfrm>
            <a:off x="7754975" y="4279992"/>
            <a:ext cx="4418125" cy="1077218"/>
          </a:xfrm>
          <a:prstGeom prst="rect">
            <a:avLst/>
          </a:prstGeom>
          <a:noFill/>
        </p:spPr>
        <p:txBody>
          <a:bodyPr wrap="square" rtlCol="0">
            <a:spAutoFit/>
          </a:bodyPr>
          <a:lstStyle/>
          <a:p>
            <a:pPr algn="ctr"/>
            <a:r>
              <a:rPr lang="en-US" sz="3200" dirty="0" smtClean="0">
                <a:solidFill>
                  <a:schemeClr val="bg1"/>
                </a:solidFill>
              </a:rPr>
              <a:t>We will fly at night on a NOAA Twin Otter Aircraft</a:t>
            </a:r>
          </a:p>
        </p:txBody>
      </p:sp>
    </p:spTree>
    <p:extLst>
      <p:ext uri="{BB962C8B-B14F-4D97-AF65-F5344CB8AC3E}">
        <p14:creationId xmlns:p14="http://schemas.microsoft.com/office/powerpoint/2010/main" val="166728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4187952"/>
            <a:ext cx="12192000" cy="2670048"/>
          </a:xfrm>
          <a:prstGeom prst="rect">
            <a:avLst/>
          </a:prstGeom>
          <a:solidFill>
            <a:srgbClr val="FFFFFF">
              <a:alpha val="69804"/>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513" y="4171809"/>
            <a:ext cx="12050973" cy="2831544"/>
          </a:xfrm>
          <a:prstGeom prst="rect">
            <a:avLst/>
          </a:prstGeom>
          <a:noFill/>
        </p:spPr>
        <p:txBody>
          <a:bodyPr wrap="square" rtlCol="0">
            <a:spAutoFit/>
          </a:bodyPr>
          <a:lstStyle/>
          <a:p>
            <a:pPr algn="ctr"/>
            <a:r>
              <a:rPr lang="en-US" sz="4000" dirty="0" smtClean="0">
                <a:latin typeface="Arial" panose="020B0604020202020204" pitchFamily="34" charset="0"/>
              </a:rPr>
              <a:t>Presented by Zachary Decker</a:t>
            </a:r>
          </a:p>
          <a:p>
            <a:pPr algn="ctr"/>
            <a:r>
              <a:rPr lang="en-US" sz="4000" dirty="0" smtClean="0">
                <a:latin typeface="Arial" panose="020B0604020202020204" pitchFamily="34" charset="0"/>
              </a:rPr>
              <a:t>Tropospheric Chemistry at NOAA</a:t>
            </a:r>
          </a:p>
          <a:p>
            <a:pPr algn="ctr"/>
            <a:r>
              <a:rPr lang="en-US" sz="4000" dirty="0" smtClean="0">
                <a:latin typeface="Arial" panose="020B0604020202020204" pitchFamily="34" charset="0"/>
              </a:rPr>
              <a:t>3</a:t>
            </a:r>
            <a:r>
              <a:rPr lang="en-US" sz="4000" baseline="30000" dirty="0" smtClean="0">
                <a:latin typeface="Arial" panose="020B0604020202020204" pitchFamily="34" charset="0"/>
              </a:rPr>
              <a:t>rd</a:t>
            </a:r>
            <a:r>
              <a:rPr lang="en-US" sz="4000" dirty="0" smtClean="0">
                <a:latin typeface="Arial" panose="020B0604020202020204" pitchFamily="34" charset="0"/>
              </a:rPr>
              <a:t> year PhD student</a:t>
            </a:r>
          </a:p>
          <a:p>
            <a:pPr algn="ctr"/>
            <a:r>
              <a:rPr lang="en-US" sz="4000" dirty="0" smtClean="0">
                <a:latin typeface="Arial" panose="020B0604020202020204" pitchFamily="34" charset="0"/>
              </a:rPr>
              <a:t>CU Boulder</a:t>
            </a:r>
          </a:p>
          <a:p>
            <a:pPr algn="ctr"/>
            <a:endParaRPr lang="en-US" dirty="0"/>
          </a:p>
        </p:txBody>
      </p:sp>
      <p:grpSp>
        <p:nvGrpSpPr>
          <p:cNvPr id="4" name="Group 3"/>
          <p:cNvGrpSpPr/>
          <p:nvPr/>
        </p:nvGrpSpPr>
        <p:grpSpPr>
          <a:xfrm>
            <a:off x="300312" y="4829645"/>
            <a:ext cx="1899694" cy="1899694"/>
            <a:chOff x="462237" y="4820120"/>
            <a:chExt cx="1899694" cy="1899694"/>
          </a:xfrm>
        </p:grpSpPr>
        <p:sp>
          <p:nvSpPr>
            <p:cNvPr id="6" name="Oval 5"/>
            <p:cNvSpPr/>
            <p:nvPr/>
          </p:nvSpPr>
          <p:spPr>
            <a:xfrm>
              <a:off x="462237" y="4820120"/>
              <a:ext cx="1899694" cy="1899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21" y="4862439"/>
              <a:ext cx="1838325" cy="1838325"/>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8420" y="4879264"/>
            <a:ext cx="1262898" cy="121873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2468" y="5806724"/>
            <a:ext cx="1889289" cy="954186"/>
          </a:xfrm>
          <a:prstGeom prst="rect">
            <a:avLst/>
          </a:prstGeom>
        </p:spPr>
      </p:pic>
    </p:spTree>
    <p:extLst>
      <p:ext uri="{BB962C8B-B14F-4D97-AF65-F5344CB8AC3E}">
        <p14:creationId xmlns:p14="http://schemas.microsoft.com/office/powerpoint/2010/main" val="1297362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3783" y="19161"/>
            <a:ext cx="5637415" cy="1825229"/>
            <a:chOff x="153783" y="19161"/>
            <a:chExt cx="5637415" cy="1825229"/>
          </a:xfrm>
        </p:grpSpPr>
        <p:sp>
          <p:nvSpPr>
            <p:cNvPr id="4" name="Rounded Rectangle 3"/>
            <p:cNvSpPr/>
            <p:nvPr/>
          </p:nvSpPr>
          <p:spPr>
            <a:xfrm>
              <a:off x="153783" y="179437"/>
              <a:ext cx="5608841"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Box 2"/>
            <p:cNvSpPr txBox="1"/>
            <p:nvPr/>
          </p:nvSpPr>
          <p:spPr>
            <a:xfrm>
              <a:off x="182357" y="19161"/>
              <a:ext cx="560884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focus</a:t>
              </a:r>
              <a:endParaRPr lang="en-US" sz="40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s to improve understanding of atmospheric processes that underlie regional and continental air quality and to understand the influence that these processes have on climate, regionally and globally. </a:t>
              </a:r>
            </a:p>
          </p:txBody>
        </p:sp>
      </p:grpSp>
      <p:grpSp>
        <p:nvGrpSpPr>
          <p:cNvPr id="7" name="Group 6"/>
          <p:cNvGrpSpPr/>
          <p:nvPr/>
        </p:nvGrpSpPr>
        <p:grpSpPr>
          <a:xfrm>
            <a:off x="6822603" y="21621"/>
            <a:ext cx="4693101" cy="1815882"/>
            <a:chOff x="6822603" y="21621"/>
            <a:chExt cx="4693101" cy="1815882"/>
          </a:xfrm>
        </p:grpSpPr>
        <p:sp>
          <p:nvSpPr>
            <p:cNvPr id="145" name="Rounded Rectangle 144"/>
            <p:cNvSpPr/>
            <p:nvPr/>
          </p:nvSpPr>
          <p:spPr>
            <a:xfrm>
              <a:off x="6822603" y="158437"/>
              <a:ext cx="4643293"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p:cNvSpPr txBox="1"/>
            <p:nvPr/>
          </p:nvSpPr>
          <p:spPr>
            <a:xfrm>
              <a:off x="6981803" y="21621"/>
              <a:ext cx="453390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goal</a:t>
              </a:r>
            </a:p>
            <a:p>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s to enhance our ability to predict and monitor future changes, leading to improved scientific information in support of decision making.</a:t>
              </a:r>
              <a:endParaRPr lang="en-US" dirty="0">
                <a:latin typeface="Arial" panose="020B0604020202020204" pitchFamily="34" charset="0"/>
                <a:cs typeface="Arial" panose="020B0604020202020204" pitchFamily="34" charset="0"/>
              </a:endParaRPr>
            </a:p>
          </p:txBody>
        </p:sp>
      </p:grpSp>
      <p:sp>
        <p:nvSpPr>
          <p:cNvPr id="18" name="TextBox 17"/>
          <p:cNvSpPr txBox="1"/>
          <p:nvPr/>
        </p:nvSpPr>
        <p:spPr>
          <a:xfrm>
            <a:off x="3975713" y="1741365"/>
            <a:ext cx="4307204"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How do we do it?</a:t>
            </a:r>
            <a:endParaRPr lang="en-US" sz="40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rcRect l="2107" r="4385" b="14026"/>
          <a:stretch>
            <a:fillRect/>
          </a:stretch>
        </p:blipFill>
        <p:spPr bwMode="auto">
          <a:xfrm>
            <a:off x="3391078" y="2592116"/>
            <a:ext cx="2165301" cy="2843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2603" y="3298625"/>
            <a:ext cx="4643293" cy="2031441"/>
          </a:xfrm>
          <a:prstGeom prst="rect">
            <a:avLst/>
          </a:prstGeom>
        </p:spPr>
      </p:pic>
      <p:sp>
        <p:nvSpPr>
          <p:cNvPr id="38" name="TextBox 37"/>
          <p:cNvSpPr txBox="1"/>
          <p:nvPr/>
        </p:nvSpPr>
        <p:spPr>
          <a:xfrm>
            <a:off x="6772124" y="5558025"/>
            <a:ext cx="4817154" cy="461665"/>
          </a:xfrm>
          <a:prstGeom prst="rect">
            <a:avLst/>
          </a:prstGeom>
          <a:noFill/>
        </p:spPr>
        <p:txBody>
          <a:bodyPr wrap="square" rtlCol="0">
            <a:spAutoFit/>
          </a:bodyPr>
          <a:lstStyle/>
          <a:p>
            <a:pPr algn="ctr"/>
            <a:r>
              <a:rPr lang="en-US" sz="2400" dirty="0" smtClean="0">
                <a:solidFill>
                  <a:schemeClr val="bg1"/>
                </a:solidFill>
                <a:latin typeface="Arial" panose="020B0604020202020204" pitchFamily="34" charset="0"/>
                <a:cs typeface="Arial" panose="020B0604020202020204" pitchFamily="34" charset="0"/>
              </a:rPr>
              <a:t>Aircraft (NOAA WP-3D)</a:t>
            </a:r>
            <a:endParaRPr lang="en-US" sz="24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311678" y="5744697"/>
            <a:ext cx="2324100" cy="830997"/>
          </a:xfrm>
          <a:prstGeom prst="rect">
            <a:avLst/>
          </a:prstGeom>
          <a:ln w="19050">
            <a:solidFill>
              <a:schemeClr val="bg1"/>
            </a:solidFill>
          </a:ln>
        </p:spPr>
        <p:txBody>
          <a:bodyPr wrap="square">
            <a:spAutoFit/>
          </a:bodyPr>
          <a:lstStyle/>
          <a:p>
            <a:pPr algn="ctr"/>
            <a:r>
              <a:rPr lang="en-US" sz="2400" dirty="0" smtClean="0">
                <a:solidFill>
                  <a:schemeClr val="bg1"/>
                </a:solidFill>
                <a:latin typeface="Arial" panose="020B0604020202020204" pitchFamily="34" charset="0"/>
                <a:cs typeface="Arial" panose="020B0604020202020204" pitchFamily="34" charset="0"/>
              </a:rPr>
              <a:t>State-of-the-art instruments</a:t>
            </a:r>
            <a:r>
              <a:rPr lang="en-US" sz="2400" dirty="0">
                <a:solidFill>
                  <a:schemeClr val="bg1"/>
                </a:solidFill>
                <a:latin typeface="Arial" panose="020B0604020202020204" pitchFamily="34" charset="0"/>
                <a:cs typeface="Arial" panose="020B0604020202020204" pitchFamily="34" charset="0"/>
              </a:rPr>
              <a:t> </a:t>
            </a:r>
            <a:endParaRPr lang="en-US" sz="2400" dirty="0" smtClean="0">
              <a:solidFill>
                <a:schemeClr val="bg1"/>
              </a:solidFill>
              <a:latin typeface="Arial" panose="020B0604020202020204" pitchFamily="34" charset="0"/>
              <a:cs typeface="Arial" panose="020B0604020202020204" pitchFamily="34" charset="0"/>
            </a:endParaRPr>
          </a:p>
        </p:txBody>
      </p:sp>
      <p:grpSp>
        <p:nvGrpSpPr>
          <p:cNvPr id="140" name="Group 139"/>
          <p:cNvGrpSpPr/>
          <p:nvPr/>
        </p:nvGrpSpPr>
        <p:grpSpPr>
          <a:xfrm>
            <a:off x="617297" y="4461182"/>
            <a:ext cx="1830906" cy="1947882"/>
            <a:chOff x="269332" y="4248341"/>
            <a:chExt cx="2278418" cy="2423986"/>
          </a:xfrm>
          <a:solidFill>
            <a:schemeClr val="accent1">
              <a:lumMod val="40000"/>
              <a:lumOff val="60000"/>
            </a:schemeClr>
          </a:solidFill>
        </p:grpSpPr>
        <p:grpSp>
          <p:nvGrpSpPr>
            <p:cNvPr id="24" name="Group 23"/>
            <p:cNvGrpSpPr/>
            <p:nvPr/>
          </p:nvGrpSpPr>
          <p:grpSpPr>
            <a:xfrm>
              <a:off x="553805" y="4248341"/>
              <a:ext cx="1791677" cy="876544"/>
              <a:chOff x="553805" y="4248341"/>
              <a:chExt cx="1791677" cy="876544"/>
            </a:xfrm>
            <a:grpFill/>
          </p:grpSpPr>
          <p:grpSp>
            <p:nvGrpSpPr>
              <p:cNvPr id="41" name="Group 40"/>
              <p:cNvGrpSpPr/>
              <p:nvPr/>
            </p:nvGrpSpPr>
            <p:grpSpPr>
              <a:xfrm>
                <a:off x="553805" y="4295000"/>
                <a:ext cx="667534" cy="456355"/>
                <a:chOff x="25026149" y="35381451"/>
                <a:chExt cx="1015243" cy="713668"/>
              </a:xfrm>
              <a:grpFill/>
            </p:grpSpPr>
            <p:sp>
              <p:nvSpPr>
                <p:cNvPr id="42" name="Oval 41"/>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3" name="Oval 42"/>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4" name="Oval 43"/>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5" name="Oval 44"/>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6" name="Oval 45"/>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47" name="Group 46"/>
              <p:cNvGrpSpPr/>
              <p:nvPr/>
            </p:nvGrpSpPr>
            <p:grpSpPr>
              <a:xfrm rot="6607031">
                <a:off x="1783538" y="4409500"/>
                <a:ext cx="667534" cy="456355"/>
                <a:chOff x="25026149" y="35381451"/>
                <a:chExt cx="1015243" cy="713668"/>
              </a:xfrm>
              <a:grpFill/>
            </p:grpSpPr>
            <p:sp>
              <p:nvSpPr>
                <p:cNvPr id="48" name="Oval 47"/>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9" name="Oval 48"/>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0" name="Oval 49"/>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1" name="Oval 50"/>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2" name="Oval 51"/>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3" name="Group 52"/>
              <p:cNvGrpSpPr/>
              <p:nvPr/>
            </p:nvGrpSpPr>
            <p:grpSpPr>
              <a:xfrm>
                <a:off x="1174301" y="4668530"/>
                <a:ext cx="667534" cy="456355"/>
                <a:chOff x="25026149" y="35381451"/>
                <a:chExt cx="1015243" cy="713668"/>
              </a:xfrm>
              <a:grpFill/>
            </p:grpSpPr>
            <p:sp>
              <p:nvSpPr>
                <p:cNvPr id="54" name="Oval 53"/>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5" name="Oval 54"/>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6" name="Oval 55"/>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7" name="Oval 56"/>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8" name="Oval 57"/>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9" name="Group 58"/>
              <p:cNvGrpSpPr/>
              <p:nvPr/>
            </p:nvGrpSpPr>
            <p:grpSpPr>
              <a:xfrm rot="10800000">
                <a:off x="1267042" y="4248341"/>
                <a:ext cx="667534" cy="456355"/>
                <a:chOff x="25026149" y="35381451"/>
                <a:chExt cx="1015243" cy="713668"/>
              </a:xfrm>
              <a:grpFill/>
            </p:grpSpPr>
            <p:sp>
              <p:nvSpPr>
                <p:cNvPr id="60" name="Oval 5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1" name="Oval 6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2" name="Oval 6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3" name="Oval 6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4" name="Oval 6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65" name="Group 64"/>
            <p:cNvGrpSpPr/>
            <p:nvPr/>
          </p:nvGrpSpPr>
          <p:grpSpPr>
            <a:xfrm rot="10800000">
              <a:off x="274460" y="4683503"/>
              <a:ext cx="1791677" cy="876544"/>
              <a:chOff x="553805" y="4248341"/>
              <a:chExt cx="1791677" cy="876544"/>
            </a:xfrm>
            <a:grpFill/>
          </p:grpSpPr>
          <p:grpSp>
            <p:nvGrpSpPr>
              <p:cNvPr id="66" name="Group 65"/>
              <p:cNvGrpSpPr/>
              <p:nvPr/>
            </p:nvGrpSpPr>
            <p:grpSpPr>
              <a:xfrm>
                <a:off x="553805" y="4295000"/>
                <a:ext cx="667534" cy="456355"/>
                <a:chOff x="25026149" y="35381451"/>
                <a:chExt cx="1015243" cy="713668"/>
              </a:xfrm>
              <a:grpFill/>
            </p:grpSpPr>
            <p:sp>
              <p:nvSpPr>
                <p:cNvPr id="85" name="Oval 8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6" name="Oval 8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7" name="Oval 8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8" name="Oval 8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9" name="Oval 8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7" name="Group 66"/>
              <p:cNvGrpSpPr/>
              <p:nvPr/>
            </p:nvGrpSpPr>
            <p:grpSpPr>
              <a:xfrm rot="6607031">
                <a:off x="1783538" y="4409500"/>
                <a:ext cx="667534" cy="456355"/>
                <a:chOff x="25026149" y="35381451"/>
                <a:chExt cx="1015243" cy="713668"/>
              </a:xfrm>
              <a:grpFill/>
            </p:grpSpPr>
            <p:sp>
              <p:nvSpPr>
                <p:cNvPr id="80" name="Oval 7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1" name="Oval 8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2" name="Oval 8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3" name="Oval 8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4" name="Oval 8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8" name="Group 67"/>
              <p:cNvGrpSpPr/>
              <p:nvPr/>
            </p:nvGrpSpPr>
            <p:grpSpPr>
              <a:xfrm>
                <a:off x="1174301" y="4668530"/>
                <a:ext cx="667534" cy="456355"/>
                <a:chOff x="25026149" y="35381451"/>
                <a:chExt cx="1015243" cy="713668"/>
              </a:xfrm>
              <a:grpFill/>
            </p:grpSpPr>
            <p:sp>
              <p:nvSpPr>
                <p:cNvPr id="75" name="Oval 7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6" name="Oval 7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7" name="Oval 7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8" name="Oval 7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9" name="Oval 7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9" name="Group 68"/>
              <p:cNvGrpSpPr/>
              <p:nvPr/>
            </p:nvGrpSpPr>
            <p:grpSpPr>
              <a:xfrm rot="10800000">
                <a:off x="1267042" y="4248341"/>
                <a:ext cx="667534" cy="456355"/>
                <a:chOff x="25026149" y="35381451"/>
                <a:chExt cx="1015243" cy="713668"/>
              </a:xfrm>
              <a:grpFill/>
            </p:grpSpPr>
            <p:sp>
              <p:nvSpPr>
                <p:cNvPr id="70" name="Oval 6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1" name="Oval 7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2" name="Oval 7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3" name="Oval 7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4" name="Oval 7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90" name="Group 89"/>
            <p:cNvGrpSpPr/>
            <p:nvPr/>
          </p:nvGrpSpPr>
          <p:grpSpPr>
            <a:xfrm rot="5648648">
              <a:off x="1213639" y="5338217"/>
              <a:ext cx="1791677" cy="876544"/>
              <a:chOff x="553805" y="4248341"/>
              <a:chExt cx="1791677" cy="876544"/>
            </a:xfrm>
            <a:grpFill/>
          </p:grpSpPr>
          <p:grpSp>
            <p:nvGrpSpPr>
              <p:cNvPr id="91" name="Group 90"/>
              <p:cNvGrpSpPr/>
              <p:nvPr/>
            </p:nvGrpSpPr>
            <p:grpSpPr>
              <a:xfrm>
                <a:off x="553805" y="4295000"/>
                <a:ext cx="667534" cy="456355"/>
                <a:chOff x="25026149" y="35381451"/>
                <a:chExt cx="1015243" cy="713668"/>
              </a:xfrm>
              <a:grpFill/>
            </p:grpSpPr>
            <p:sp>
              <p:nvSpPr>
                <p:cNvPr id="110" name="Oval 10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1" name="Oval 11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2" name="Oval 11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3" name="Oval 11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4" name="Oval 11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2" name="Group 91"/>
              <p:cNvGrpSpPr/>
              <p:nvPr/>
            </p:nvGrpSpPr>
            <p:grpSpPr>
              <a:xfrm rot="6607031">
                <a:off x="1783538" y="4409500"/>
                <a:ext cx="667534" cy="456355"/>
                <a:chOff x="25026149" y="35381451"/>
                <a:chExt cx="1015243" cy="713668"/>
              </a:xfrm>
              <a:grpFill/>
            </p:grpSpPr>
            <p:sp>
              <p:nvSpPr>
                <p:cNvPr id="105" name="Oval 10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6" name="Oval 10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7" name="Oval 10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8" name="Oval 10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9" name="Oval 10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3" name="Group 92"/>
              <p:cNvGrpSpPr/>
              <p:nvPr/>
            </p:nvGrpSpPr>
            <p:grpSpPr>
              <a:xfrm>
                <a:off x="1174301" y="4668530"/>
                <a:ext cx="667534" cy="456355"/>
                <a:chOff x="25026149" y="35381451"/>
                <a:chExt cx="1015243" cy="713668"/>
              </a:xfrm>
              <a:grpFill/>
            </p:grpSpPr>
            <p:sp>
              <p:nvSpPr>
                <p:cNvPr id="100" name="Oval 9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1" name="Oval 10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2" name="Oval 10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3" name="Oval 10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4" name="Oval 10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4" name="Group 93"/>
              <p:cNvGrpSpPr/>
              <p:nvPr/>
            </p:nvGrpSpPr>
            <p:grpSpPr>
              <a:xfrm rot="10800000">
                <a:off x="1267042" y="4248341"/>
                <a:ext cx="667534" cy="456355"/>
                <a:chOff x="25026149" y="35381451"/>
                <a:chExt cx="1015243" cy="713668"/>
              </a:xfrm>
              <a:grpFill/>
            </p:grpSpPr>
            <p:sp>
              <p:nvSpPr>
                <p:cNvPr id="95" name="Oval 9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6" name="Oval 9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7" name="Oval 9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8" name="Oval 9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9" name="Oval 9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115" name="Group 114"/>
            <p:cNvGrpSpPr/>
            <p:nvPr/>
          </p:nvGrpSpPr>
          <p:grpSpPr>
            <a:xfrm rot="1907312">
              <a:off x="269332" y="5625533"/>
              <a:ext cx="1791677" cy="876544"/>
              <a:chOff x="553805" y="4248341"/>
              <a:chExt cx="1791677" cy="876544"/>
            </a:xfrm>
            <a:grpFill/>
          </p:grpSpPr>
          <p:grpSp>
            <p:nvGrpSpPr>
              <p:cNvPr id="116" name="Group 115"/>
              <p:cNvGrpSpPr/>
              <p:nvPr/>
            </p:nvGrpSpPr>
            <p:grpSpPr>
              <a:xfrm>
                <a:off x="553805" y="4295000"/>
                <a:ext cx="667534" cy="456355"/>
                <a:chOff x="25026149" y="35381451"/>
                <a:chExt cx="1015243" cy="713668"/>
              </a:xfrm>
              <a:grpFill/>
            </p:grpSpPr>
            <p:sp>
              <p:nvSpPr>
                <p:cNvPr id="135" name="Oval 13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6" name="Oval 13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7" name="Oval 13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8" name="Oval 13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9" name="Oval 13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7" name="Group 116"/>
              <p:cNvGrpSpPr/>
              <p:nvPr/>
            </p:nvGrpSpPr>
            <p:grpSpPr>
              <a:xfrm rot="6607031">
                <a:off x="1783538" y="4409500"/>
                <a:ext cx="667534" cy="456355"/>
                <a:chOff x="25026149" y="35381451"/>
                <a:chExt cx="1015243" cy="713668"/>
              </a:xfrm>
              <a:grpFill/>
            </p:grpSpPr>
            <p:sp>
              <p:nvSpPr>
                <p:cNvPr id="130" name="Oval 12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1" name="Oval 13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2" name="Oval 13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3" name="Oval 13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4" name="Oval 13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8" name="Group 117"/>
              <p:cNvGrpSpPr/>
              <p:nvPr/>
            </p:nvGrpSpPr>
            <p:grpSpPr>
              <a:xfrm>
                <a:off x="1174301" y="4668530"/>
                <a:ext cx="667534" cy="456355"/>
                <a:chOff x="25026149" y="35381451"/>
                <a:chExt cx="1015243" cy="713668"/>
              </a:xfrm>
              <a:grpFill/>
            </p:grpSpPr>
            <p:sp>
              <p:nvSpPr>
                <p:cNvPr id="125" name="Oval 12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6" name="Oval 12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7" name="Oval 12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8" name="Oval 12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9" name="Oval 12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9" name="Group 118"/>
              <p:cNvGrpSpPr/>
              <p:nvPr/>
            </p:nvGrpSpPr>
            <p:grpSpPr>
              <a:xfrm rot="10800000">
                <a:off x="1267042" y="4248341"/>
                <a:ext cx="667534" cy="456355"/>
                <a:chOff x="25026149" y="35381451"/>
                <a:chExt cx="1015243" cy="713668"/>
              </a:xfrm>
              <a:grpFill/>
            </p:grpSpPr>
            <p:sp>
              <p:nvSpPr>
                <p:cNvPr id="120" name="Oval 11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1" name="Oval 12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2" name="Oval 12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3" name="Oval 12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4" name="Oval 12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sp>
        <p:nvSpPr>
          <p:cNvPr id="142" name="TextBox 141"/>
          <p:cNvSpPr txBox="1"/>
          <p:nvPr/>
        </p:nvSpPr>
        <p:spPr>
          <a:xfrm>
            <a:off x="5276828" y="3796892"/>
            <a:ext cx="1704975" cy="1015663"/>
          </a:xfrm>
          <a:prstGeom prst="rect">
            <a:avLst/>
          </a:prstGeom>
          <a:noFill/>
        </p:spPr>
        <p:txBody>
          <a:bodyPr wrap="square" rtlCol="0">
            <a:spAutoFit/>
          </a:bodyPr>
          <a:lstStyle/>
          <a:p>
            <a:pPr algn="ctr"/>
            <a:r>
              <a:rPr lang="en-US" sz="6000" dirty="0" smtClean="0">
                <a:solidFill>
                  <a:schemeClr val="bg1"/>
                </a:solidFill>
                <a:latin typeface="Arial" panose="020B0604020202020204" pitchFamily="34" charset="0"/>
                <a:cs typeface="Arial" panose="020B0604020202020204" pitchFamily="34" charset="0"/>
              </a:rPr>
              <a:t>+</a:t>
            </a:r>
            <a:endParaRPr lang="en-US" sz="6000" dirty="0">
              <a:solidFill>
                <a:schemeClr val="bg1"/>
              </a:solidFill>
              <a:latin typeface="Arial" panose="020B0604020202020204" pitchFamily="34" charset="0"/>
              <a:cs typeface="Arial" panose="020B0604020202020204" pitchFamily="34" charset="0"/>
            </a:endParaRPr>
          </a:p>
        </p:txBody>
      </p:sp>
      <p:sp>
        <p:nvSpPr>
          <p:cNvPr id="143" name="Oval 142"/>
          <p:cNvSpPr/>
          <p:nvPr/>
        </p:nvSpPr>
        <p:spPr>
          <a:xfrm rot="10800000" flipH="1" flipV="1">
            <a:off x="1524179" y="5490172"/>
            <a:ext cx="156913" cy="15260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2" name="TextBox 1"/>
          <p:cNvSpPr txBox="1"/>
          <p:nvPr/>
        </p:nvSpPr>
        <p:spPr>
          <a:xfrm>
            <a:off x="196763" y="2712260"/>
            <a:ext cx="3105150" cy="1631216"/>
          </a:xfrm>
          <a:prstGeom prst="rect">
            <a:avLst/>
          </a:prstGeom>
          <a:noFill/>
          <a:ln w="19050">
            <a:solidFill>
              <a:srgbClr val="FFFFFF"/>
            </a:solidFill>
          </a:ln>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We measure atmospheric trace gases and regulated pollutants. </a:t>
            </a:r>
            <a:r>
              <a:rPr lang="en-US" sz="2000" b="1" dirty="0" smtClean="0">
                <a:solidFill>
                  <a:schemeClr val="bg1"/>
                </a:solidFill>
                <a:latin typeface="Arial" panose="020B0604020202020204" pitchFamily="34" charset="0"/>
                <a:cs typeface="Arial" panose="020B0604020202020204" pitchFamily="34" charset="0"/>
              </a:rPr>
              <a:t>We record atmospheric fingerprints.</a:t>
            </a:r>
            <a:endParaRPr lang="en-US" sz="2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9801225" y="6421856"/>
            <a:ext cx="2676525"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Photo by </a:t>
            </a:r>
            <a:r>
              <a:rPr lang="en-US" dirty="0">
                <a:solidFill>
                  <a:schemeClr val="bg1"/>
                </a:solidFill>
                <a:latin typeface="Arial" panose="020B0604020202020204" pitchFamily="34" charset="0"/>
                <a:cs typeface="Arial" panose="020B0604020202020204" pitchFamily="34" charset="0"/>
              </a:rPr>
              <a:t>A. </a:t>
            </a:r>
            <a:r>
              <a:rPr lang="en-US" dirty="0" err="1">
                <a:solidFill>
                  <a:schemeClr val="bg1"/>
                </a:solidFill>
                <a:latin typeface="Arial" panose="020B0604020202020204" pitchFamily="34" charset="0"/>
                <a:cs typeface="Arial" panose="020B0604020202020204" pitchFamily="34" charset="0"/>
              </a:rPr>
              <a:t>Moravek</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8" grpId="0"/>
      <p:bldP spid="22" grpId="0" animBg="1"/>
      <p:bldP spid="142" grpId="0"/>
      <p:bldP spid="14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3783" y="19161"/>
            <a:ext cx="5637415" cy="1825229"/>
            <a:chOff x="153783" y="19161"/>
            <a:chExt cx="5637415" cy="1825229"/>
          </a:xfrm>
        </p:grpSpPr>
        <p:sp>
          <p:nvSpPr>
            <p:cNvPr id="4" name="Rounded Rectangle 3"/>
            <p:cNvSpPr/>
            <p:nvPr/>
          </p:nvSpPr>
          <p:spPr>
            <a:xfrm>
              <a:off x="153783" y="179437"/>
              <a:ext cx="5608841"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Box 2"/>
            <p:cNvSpPr txBox="1"/>
            <p:nvPr/>
          </p:nvSpPr>
          <p:spPr>
            <a:xfrm>
              <a:off x="182357" y="19161"/>
              <a:ext cx="560884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focus</a:t>
              </a:r>
              <a:endParaRPr lang="en-US" sz="4000"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Is to improve understanding of atmospheric processes that underline regional and continental air quality and to understand he influence that these processes have on climate, regionally and globally. </a:t>
              </a:r>
            </a:p>
          </p:txBody>
        </p:sp>
      </p:grpSp>
      <p:grpSp>
        <p:nvGrpSpPr>
          <p:cNvPr id="7" name="Group 6"/>
          <p:cNvGrpSpPr/>
          <p:nvPr/>
        </p:nvGrpSpPr>
        <p:grpSpPr>
          <a:xfrm>
            <a:off x="6822603" y="21621"/>
            <a:ext cx="4693101" cy="1815882"/>
            <a:chOff x="6822603" y="21621"/>
            <a:chExt cx="4693101" cy="1815882"/>
          </a:xfrm>
        </p:grpSpPr>
        <p:sp>
          <p:nvSpPr>
            <p:cNvPr id="145" name="Rounded Rectangle 144"/>
            <p:cNvSpPr/>
            <p:nvPr/>
          </p:nvSpPr>
          <p:spPr>
            <a:xfrm>
              <a:off x="6822603" y="158437"/>
              <a:ext cx="4643293"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p:cNvSpPr txBox="1"/>
            <p:nvPr/>
          </p:nvSpPr>
          <p:spPr>
            <a:xfrm>
              <a:off x="6981803" y="21621"/>
              <a:ext cx="453390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goal</a:t>
              </a:r>
            </a:p>
            <a:p>
              <a:r>
                <a:rPr lang="en-US" dirty="0" smtClean="0">
                  <a:latin typeface="Arial" panose="020B0604020202020204" pitchFamily="34" charset="0"/>
                  <a:cs typeface="Arial" panose="020B0604020202020204" pitchFamily="34" charset="0"/>
                </a:rPr>
                <a:t>Is to enhance our ability to predict and monitor future changes, leading to improved scientific information in support of decision making.</a:t>
              </a:r>
              <a:endParaRPr lang="en-US" dirty="0">
                <a:latin typeface="Arial" panose="020B0604020202020204" pitchFamily="34" charset="0"/>
                <a:cs typeface="Arial" panose="020B0604020202020204" pitchFamily="34" charset="0"/>
              </a:endParaRPr>
            </a:p>
          </p:txBody>
        </p:sp>
      </p:grpSp>
      <p:sp>
        <p:nvSpPr>
          <p:cNvPr id="18" name="TextBox 17"/>
          <p:cNvSpPr txBox="1"/>
          <p:nvPr/>
        </p:nvSpPr>
        <p:spPr>
          <a:xfrm>
            <a:off x="3975713" y="1741365"/>
            <a:ext cx="4307204"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How do we do it?</a:t>
            </a:r>
            <a:endParaRPr lang="en-US" sz="40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rcRect l="2107" r="4385" b="14026"/>
          <a:stretch>
            <a:fillRect/>
          </a:stretch>
        </p:blipFill>
        <p:spPr bwMode="auto">
          <a:xfrm>
            <a:off x="3391078" y="2592116"/>
            <a:ext cx="2165301" cy="2843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3311678" y="5744697"/>
            <a:ext cx="2324100" cy="830997"/>
          </a:xfrm>
          <a:prstGeom prst="rect">
            <a:avLst/>
          </a:prstGeom>
          <a:ln w="19050">
            <a:solidFill>
              <a:schemeClr val="bg1"/>
            </a:solidFill>
          </a:ln>
        </p:spPr>
        <p:txBody>
          <a:bodyPr wrap="square">
            <a:spAutoFit/>
          </a:bodyPr>
          <a:lstStyle/>
          <a:p>
            <a:pPr algn="ctr"/>
            <a:r>
              <a:rPr lang="en-US" sz="2400" dirty="0" smtClean="0">
                <a:solidFill>
                  <a:schemeClr val="bg1"/>
                </a:solidFill>
                <a:latin typeface="Arial" panose="020B0604020202020204" pitchFamily="34" charset="0"/>
                <a:cs typeface="Arial" panose="020B0604020202020204" pitchFamily="34" charset="0"/>
              </a:rPr>
              <a:t>State-of-the-art instruments</a:t>
            </a:r>
            <a:r>
              <a:rPr lang="en-US" sz="2400" dirty="0">
                <a:solidFill>
                  <a:schemeClr val="bg1"/>
                </a:solidFill>
                <a:latin typeface="Arial" panose="020B0604020202020204" pitchFamily="34" charset="0"/>
                <a:cs typeface="Arial" panose="020B0604020202020204" pitchFamily="34" charset="0"/>
              </a:rPr>
              <a:t> </a:t>
            </a:r>
            <a:endParaRPr lang="en-US" sz="2400" dirty="0" smtClean="0">
              <a:solidFill>
                <a:schemeClr val="bg1"/>
              </a:solidFill>
              <a:latin typeface="Arial" panose="020B0604020202020204" pitchFamily="34" charset="0"/>
              <a:cs typeface="Arial" panose="020B0604020202020204" pitchFamily="34" charset="0"/>
            </a:endParaRPr>
          </a:p>
        </p:txBody>
      </p:sp>
      <p:grpSp>
        <p:nvGrpSpPr>
          <p:cNvPr id="140" name="Group 139"/>
          <p:cNvGrpSpPr/>
          <p:nvPr/>
        </p:nvGrpSpPr>
        <p:grpSpPr>
          <a:xfrm>
            <a:off x="617297" y="4461182"/>
            <a:ext cx="1830906" cy="1947882"/>
            <a:chOff x="269332" y="4248341"/>
            <a:chExt cx="2278418" cy="2423986"/>
          </a:xfrm>
          <a:solidFill>
            <a:schemeClr val="accent1">
              <a:lumMod val="40000"/>
              <a:lumOff val="60000"/>
            </a:schemeClr>
          </a:solidFill>
        </p:grpSpPr>
        <p:grpSp>
          <p:nvGrpSpPr>
            <p:cNvPr id="24" name="Group 23"/>
            <p:cNvGrpSpPr/>
            <p:nvPr/>
          </p:nvGrpSpPr>
          <p:grpSpPr>
            <a:xfrm>
              <a:off x="553805" y="4248341"/>
              <a:ext cx="1791677" cy="876544"/>
              <a:chOff x="553805" y="4248341"/>
              <a:chExt cx="1791677" cy="876544"/>
            </a:xfrm>
            <a:grpFill/>
          </p:grpSpPr>
          <p:grpSp>
            <p:nvGrpSpPr>
              <p:cNvPr id="41" name="Group 40"/>
              <p:cNvGrpSpPr/>
              <p:nvPr/>
            </p:nvGrpSpPr>
            <p:grpSpPr>
              <a:xfrm>
                <a:off x="553805" y="4295000"/>
                <a:ext cx="667534" cy="456355"/>
                <a:chOff x="25026149" y="35381451"/>
                <a:chExt cx="1015243" cy="713668"/>
              </a:xfrm>
              <a:grpFill/>
            </p:grpSpPr>
            <p:sp>
              <p:nvSpPr>
                <p:cNvPr id="42" name="Oval 41"/>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3" name="Oval 42"/>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4" name="Oval 43"/>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5" name="Oval 44"/>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6" name="Oval 45"/>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47" name="Group 46"/>
              <p:cNvGrpSpPr/>
              <p:nvPr/>
            </p:nvGrpSpPr>
            <p:grpSpPr>
              <a:xfrm rot="6607031">
                <a:off x="1783538" y="4409500"/>
                <a:ext cx="667534" cy="456355"/>
                <a:chOff x="25026149" y="35381451"/>
                <a:chExt cx="1015243" cy="713668"/>
              </a:xfrm>
              <a:grpFill/>
            </p:grpSpPr>
            <p:sp>
              <p:nvSpPr>
                <p:cNvPr id="48" name="Oval 47"/>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9" name="Oval 48"/>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0" name="Oval 49"/>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1" name="Oval 50"/>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2" name="Oval 51"/>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3" name="Group 52"/>
              <p:cNvGrpSpPr/>
              <p:nvPr/>
            </p:nvGrpSpPr>
            <p:grpSpPr>
              <a:xfrm>
                <a:off x="1174301" y="4668530"/>
                <a:ext cx="667534" cy="456355"/>
                <a:chOff x="25026149" y="35381451"/>
                <a:chExt cx="1015243" cy="713668"/>
              </a:xfrm>
              <a:grpFill/>
            </p:grpSpPr>
            <p:sp>
              <p:nvSpPr>
                <p:cNvPr id="54" name="Oval 53"/>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5" name="Oval 54"/>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6" name="Oval 55"/>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7" name="Oval 56"/>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8" name="Oval 57"/>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9" name="Group 58"/>
              <p:cNvGrpSpPr/>
              <p:nvPr/>
            </p:nvGrpSpPr>
            <p:grpSpPr>
              <a:xfrm rot="10800000">
                <a:off x="1267042" y="4248341"/>
                <a:ext cx="667534" cy="456355"/>
                <a:chOff x="25026149" y="35381451"/>
                <a:chExt cx="1015243" cy="713668"/>
              </a:xfrm>
              <a:grpFill/>
            </p:grpSpPr>
            <p:sp>
              <p:nvSpPr>
                <p:cNvPr id="60" name="Oval 5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1" name="Oval 6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2" name="Oval 6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3" name="Oval 6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4" name="Oval 6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65" name="Group 64"/>
            <p:cNvGrpSpPr/>
            <p:nvPr/>
          </p:nvGrpSpPr>
          <p:grpSpPr>
            <a:xfrm rot="10800000">
              <a:off x="274460" y="4683503"/>
              <a:ext cx="1791677" cy="876544"/>
              <a:chOff x="553805" y="4248341"/>
              <a:chExt cx="1791677" cy="876544"/>
            </a:xfrm>
            <a:grpFill/>
          </p:grpSpPr>
          <p:grpSp>
            <p:nvGrpSpPr>
              <p:cNvPr id="66" name="Group 65"/>
              <p:cNvGrpSpPr/>
              <p:nvPr/>
            </p:nvGrpSpPr>
            <p:grpSpPr>
              <a:xfrm>
                <a:off x="553805" y="4295000"/>
                <a:ext cx="667534" cy="456355"/>
                <a:chOff x="25026149" y="35381451"/>
                <a:chExt cx="1015243" cy="713668"/>
              </a:xfrm>
              <a:grpFill/>
            </p:grpSpPr>
            <p:sp>
              <p:nvSpPr>
                <p:cNvPr id="85" name="Oval 8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6" name="Oval 8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7" name="Oval 8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8" name="Oval 8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9" name="Oval 8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7" name="Group 66"/>
              <p:cNvGrpSpPr/>
              <p:nvPr/>
            </p:nvGrpSpPr>
            <p:grpSpPr>
              <a:xfrm rot="6607031">
                <a:off x="1783538" y="4409500"/>
                <a:ext cx="667534" cy="456355"/>
                <a:chOff x="25026149" y="35381451"/>
                <a:chExt cx="1015243" cy="713668"/>
              </a:xfrm>
              <a:grpFill/>
            </p:grpSpPr>
            <p:sp>
              <p:nvSpPr>
                <p:cNvPr id="80" name="Oval 7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1" name="Oval 8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2" name="Oval 8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3" name="Oval 8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4" name="Oval 8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8" name="Group 67"/>
              <p:cNvGrpSpPr/>
              <p:nvPr/>
            </p:nvGrpSpPr>
            <p:grpSpPr>
              <a:xfrm>
                <a:off x="1174301" y="4668530"/>
                <a:ext cx="667534" cy="456355"/>
                <a:chOff x="25026149" y="35381451"/>
                <a:chExt cx="1015243" cy="713668"/>
              </a:xfrm>
              <a:grpFill/>
            </p:grpSpPr>
            <p:sp>
              <p:nvSpPr>
                <p:cNvPr id="75" name="Oval 7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6" name="Oval 7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7" name="Oval 7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8" name="Oval 7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9" name="Oval 7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9" name="Group 68"/>
              <p:cNvGrpSpPr/>
              <p:nvPr/>
            </p:nvGrpSpPr>
            <p:grpSpPr>
              <a:xfrm rot="10800000">
                <a:off x="1267042" y="4248341"/>
                <a:ext cx="667534" cy="456355"/>
                <a:chOff x="25026149" y="35381451"/>
                <a:chExt cx="1015243" cy="713668"/>
              </a:xfrm>
              <a:grpFill/>
            </p:grpSpPr>
            <p:sp>
              <p:nvSpPr>
                <p:cNvPr id="70" name="Oval 6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1" name="Oval 7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2" name="Oval 7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3" name="Oval 7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4" name="Oval 7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90" name="Group 89"/>
            <p:cNvGrpSpPr/>
            <p:nvPr/>
          </p:nvGrpSpPr>
          <p:grpSpPr>
            <a:xfrm rot="5648648">
              <a:off x="1213639" y="5338217"/>
              <a:ext cx="1791677" cy="876544"/>
              <a:chOff x="553805" y="4248341"/>
              <a:chExt cx="1791677" cy="876544"/>
            </a:xfrm>
            <a:grpFill/>
          </p:grpSpPr>
          <p:grpSp>
            <p:nvGrpSpPr>
              <p:cNvPr id="91" name="Group 90"/>
              <p:cNvGrpSpPr/>
              <p:nvPr/>
            </p:nvGrpSpPr>
            <p:grpSpPr>
              <a:xfrm>
                <a:off x="553805" y="4295000"/>
                <a:ext cx="667534" cy="456355"/>
                <a:chOff x="25026149" y="35381451"/>
                <a:chExt cx="1015243" cy="713668"/>
              </a:xfrm>
              <a:grpFill/>
            </p:grpSpPr>
            <p:sp>
              <p:nvSpPr>
                <p:cNvPr id="110" name="Oval 10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1" name="Oval 11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2" name="Oval 11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3" name="Oval 11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4" name="Oval 11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2" name="Group 91"/>
              <p:cNvGrpSpPr/>
              <p:nvPr/>
            </p:nvGrpSpPr>
            <p:grpSpPr>
              <a:xfrm rot="6607031">
                <a:off x="1783538" y="4409500"/>
                <a:ext cx="667534" cy="456355"/>
                <a:chOff x="25026149" y="35381451"/>
                <a:chExt cx="1015243" cy="713668"/>
              </a:xfrm>
              <a:grpFill/>
            </p:grpSpPr>
            <p:sp>
              <p:nvSpPr>
                <p:cNvPr id="105" name="Oval 10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6" name="Oval 10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7" name="Oval 10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8" name="Oval 10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9" name="Oval 10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3" name="Group 92"/>
              <p:cNvGrpSpPr/>
              <p:nvPr/>
            </p:nvGrpSpPr>
            <p:grpSpPr>
              <a:xfrm>
                <a:off x="1174301" y="4668530"/>
                <a:ext cx="667534" cy="456355"/>
                <a:chOff x="25026149" y="35381451"/>
                <a:chExt cx="1015243" cy="713668"/>
              </a:xfrm>
              <a:grpFill/>
            </p:grpSpPr>
            <p:sp>
              <p:nvSpPr>
                <p:cNvPr id="100" name="Oval 9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1" name="Oval 10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2" name="Oval 10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3" name="Oval 10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4" name="Oval 10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4" name="Group 93"/>
              <p:cNvGrpSpPr/>
              <p:nvPr/>
            </p:nvGrpSpPr>
            <p:grpSpPr>
              <a:xfrm rot="10800000">
                <a:off x="1267042" y="4248341"/>
                <a:ext cx="667534" cy="456355"/>
                <a:chOff x="25026149" y="35381451"/>
                <a:chExt cx="1015243" cy="713668"/>
              </a:xfrm>
              <a:grpFill/>
            </p:grpSpPr>
            <p:sp>
              <p:nvSpPr>
                <p:cNvPr id="95" name="Oval 9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6" name="Oval 9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7" name="Oval 9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8" name="Oval 9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9" name="Oval 9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115" name="Group 114"/>
            <p:cNvGrpSpPr/>
            <p:nvPr/>
          </p:nvGrpSpPr>
          <p:grpSpPr>
            <a:xfrm rot="1907312">
              <a:off x="269332" y="5625533"/>
              <a:ext cx="1791677" cy="876544"/>
              <a:chOff x="553805" y="4248341"/>
              <a:chExt cx="1791677" cy="876544"/>
            </a:xfrm>
            <a:grpFill/>
          </p:grpSpPr>
          <p:grpSp>
            <p:nvGrpSpPr>
              <p:cNvPr id="116" name="Group 115"/>
              <p:cNvGrpSpPr/>
              <p:nvPr/>
            </p:nvGrpSpPr>
            <p:grpSpPr>
              <a:xfrm>
                <a:off x="553805" y="4295000"/>
                <a:ext cx="667534" cy="456355"/>
                <a:chOff x="25026149" y="35381451"/>
                <a:chExt cx="1015243" cy="713668"/>
              </a:xfrm>
              <a:grpFill/>
            </p:grpSpPr>
            <p:sp>
              <p:nvSpPr>
                <p:cNvPr id="135" name="Oval 13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6" name="Oval 13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7" name="Oval 13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8" name="Oval 13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9" name="Oval 13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7" name="Group 116"/>
              <p:cNvGrpSpPr/>
              <p:nvPr/>
            </p:nvGrpSpPr>
            <p:grpSpPr>
              <a:xfrm rot="6607031">
                <a:off x="1783538" y="4409500"/>
                <a:ext cx="667534" cy="456355"/>
                <a:chOff x="25026149" y="35381451"/>
                <a:chExt cx="1015243" cy="713668"/>
              </a:xfrm>
              <a:grpFill/>
            </p:grpSpPr>
            <p:sp>
              <p:nvSpPr>
                <p:cNvPr id="130" name="Oval 12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1" name="Oval 13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2" name="Oval 13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3" name="Oval 13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4" name="Oval 13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8" name="Group 117"/>
              <p:cNvGrpSpPr/>
              <p:nvPr/>
            </p:nvGrpSpPr>
            <p:grpSpPr>
              <a:xfrm>
                <a:off x="1174301" y="4668530"/>
                <a:ext cx="667534" cy="456355"/>
                <a:chOff x="25026149" y="35381451"/>
                <a:chExt cx="1015243" cy="713668"/>
              </a:xfrm>
              <a:grpFill/>
            </p:grpSpPr>
            <p:sp>
              <p:nvSpPr>
                <p:cNvPr id="125" name="Oval 12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6" name="Oval 12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7" name="Oval 12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8" name="Oval 12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9" name="Oval 12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9" name="Group 118"/>
              <p:cNvGrpSpPr/>
              <p:nvPr/>
            </p:nvGrpSpPr>
            <p:grpSpPr>
              <a:xfrm rot="10800000">
                <a:off x="1267042" y="4248341"/>
                <a:ext cx="667534" cy="456355"/>
                <a:chOff x="25026149" y="35381451"/>
                <a:chExt cx="1015243" cy="713668"/>
              </a:xfrm>
              <a:grpFill/>
            </p:grpSpPr>
            <p:sp>
              <p:nvSpPr>
                <p:cNvPr id="120" name="Oval 11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1" name="Oval 12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2" name="Oval 12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3" name="Oval 12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4" name="Oval 12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sp>
        <p:nvSpPr>
          <p:cNvPr id="142" name="TextBox 141"/>
          <p:cNvSpPr txBox="1"/>
          <p:nvPr/>
        </p:nvSpPr>
        <p:spPr>
          <a:xfrm>
            <a:off x="5276828" y="3796892"/>
            <a:ext cx="1704975" cy="1015663"/>
          </a:xfrm>
          <a:prstGeom prst="rect">
            <a:avLst/>
          </a:prstGeom>
          <a:noFill/>
        </p:spPr>
        <p:txBody>
          <a:bodyPr wrap="square" rtlCol="0">
            <a:spAutoFit/>
          </a:bodyPr>
          <a:lstStyle/>
          <a:p>
            <a:pPr algn="ctr"/>
            <a:r>
              <a:rPr lang="en-US" sz="6000" dirty="0" smtClean="0">
                <a:solidFill>
                  <a:schemeClr val="bg1"/>
                </a:solidFill>
                <a:latin typeface="Arial" panose="020B0604020202020204" pitchFamily="34" charset="0"/>
                <a:cs typeface="Arial" panose="020B0604020202020204" pitchFamily="34" charset="0"/>
              </a:rPr>
              <a:t>+</a:t>
            </a:r>
            <a:endParaRPr lang="en-US" sz="6000" dirty="0">
              <a:solidFill>
                <a:schemeClr val="bg1"/>
              </a:solidFill>
              <a:latin typeface="Arial" panose="020B0604020202020204" pitchFamily="34" charset="0"/>
              <a:cs typeface="Arial" panose="020B0604020202020204" pitchFamily="34" charset="0"/>
            </a:endParaRPr>
          </a:p>
        </p:txBody>
      </p:sp>
      <p:sp>
        <p:nvSpPr>
          <p:cNvPr id="143" name="Oval 142"/>
          <p:cNvSpPr/>
          <p:nvPr/>
        </p:nvSpPr>
        <p:spPr>
          <a:xfrm rot="10800000" flipH="1" flipV="1">
            <a:off x="1524179" y="5490172"/>
            <a:ext cx="156913" cy="15260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2" name="TextBox 1"/>
          <p:cNvSpPr txBox="1"/>
          <p:nvPr/>
        </p:nvSpPr>
        <p:spPr>
          <a:xfrm>
            <a:off x="196763" y="2712260"/>
            <a:ext cx="3105150" cy="1631216"/>
          </a:xfrm>
          <a:prstGeom prst="rect">
            <a:avLst/>
          </a:prstGeom>
          <a:noFill/>
          <a:ln w="19050">
            <a:solidFill>
              <a:srgbClr val="FFFFFF"/>
            </a:solidFill>
          </a:ln>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We measure atmospheric trace gasses and regulated pollutants. </a:t>
            </a:r>
            <a:r>
              <a:rPr lang="en-US" sz="2000" b="1" dirty="0" smtClean="0">
                <a:solidFill>
                  <a:schemeClr val="bg1"/>
                </a:solidFill>
                <a:latin typeface="Arial" panose="020B0604020202020204" pitchFamily="34" charset="0"/>
                <a:cs typeface="Arial" panose="020B0604020202020204" pitchFamily="34" charset="0"/>
              </a:rPr>
              <a:t>We record atmospheric fingerprints.</a:t>
            </a:r>
            <a:endParaRPr lang="en-US" sz="2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9801225" y="6421856"/>
            <a:ext cx="2676525"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Photo by </a:t>
            </a:r>
            <a:r>
              <a:rPr lang="en-US" dirty="0">
                <a:solidFill>
                  <a:schemeClr val="bg1"/>
                </a:solidFill>
                <a:latin typeface="Arial" panose="020B0604020202020204" pitchFamily="34" charset="0"/>
                <a:cs typeface="Arial" panose="020B0604020202020204" pitchFamily="34" charset="0"/>
              </a:rPr>
              <a:t>A. </a:t>
            </a:r>
            <a:r>
              <a:rPr lang="en-US" dirty="0" err="1">
                <a:solidFill>
                  <a:schemeClr val="bg1"/>
                </a:solidFill>
                <a:latin typeface="Arial" panose="020B0604020202020204" pitchFamily="34" charset="0"/>
                <a:cs typeface="Arial" panose="020B0604020202020204" pitchFamily="34" charset="0"/>
              </a:rPr>
              <a:t>Moravek</a:t>
            </a:r>
            <a:endParaRPr lang="en-US" dirty="0">
              <a:solidFill>
                <a:schemeClr val="bg1"/>
              </a:solidFill>
              <a:latin typeface="Arial" panose="020B0604020202020204" pitchFamily="34" charset="0"/>
              <a:cs typeface="Arial" panose="020B0604020202020204" pitchFamily="34" charset="0"/>
            </a:endParaRPr>
          </a:p>
        </p:txBody>
      </p:sp>
      <p:pic>
        <p:nvPicPr>
          <p:cNvPr id="141" name="Picture 1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494" y="2957387"/>
            <a:ext cx="3761510" cy="2115849"/>
          </a:xfrm>
          <a:prstGeom prst="rect">
            <a:avLst/>
          </a:prstGeom>
        </p:spPr>
      </p:pic>
      <p:sp>
        <p:nvSpPr>
          <p:cNvPr id="144" name="TextBox 143"/>
          <p:cNvSpPr txBox="1"/>
          <p:nvPr/>
        </p:nvSpPr>
        <p:spPr>
          <a:xfrm>
            <a:off x="7367998" y="5109056"/>
            <a:ext cx="3761510" cy="830997"/>
          </a:xfrm>
          <a:prstGeom prst="rect">
            <a:avLst/>
          </a:prstGeom>
          <a:noFill/>
        </p:spPr>
        <p:txBody>
          <a:bodyPr wrap="square" rtlCol="0">
            <a:spAutoFit/>
          </a:bodyPr>
          <a:lstStyle/>
          <a:p>
            <a:pPr algn="ctr"/>
            <a:r>
              <a:rPr lang="en-US" sz="2400" dirty="0" smtClean="0">
                <a:solidFill>
                  <a:schemeClr val="bg1"/>
                </a:solidFill>
              </a:rPr>
              <a:t>Ground Based </a:t>
            </a:r>
            <a:r>
              <a:rPr lang="en-US" sz="2400" dirty="0">
                <a:solidFill>
                  <a:schemeClr val="bg1"/>
                </a:solidFill>
              </a:rPr>
              <a:t>(Boulder Atmospheric </a:t>
            </a:r>
            <a:r>
              <a:rPr lang="en-US" sz="2400" dirty="0" smtClean="0">
                <a:solidFill>
                  <a:schemeClr val="bg1"/>
                </a:solidFill>
              </a:rPr>
              <a:t>Observatory)</a:t>
            </a:r>
            <a:endParaRPr lang="en-US" sz="2400" dirty="0">
              <a:solidFill>
                <a:schemeClr val="bg1"/>
              </a:solidFill>
            </a:endParaRPr>
          </a:p>
        </p:txBody>
      </p:sp>
    </p:spTree>
    <p:extLst>
      <p:ext uri="{BB962C8B-B14F-4D97-AF65-F5344CB8AC3E}">
        <p14:creationId xmlns:p14="http://schemas.microsoft.com/office/powerpoint/2010/main" val="4197698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3783" y="19161"/>
            <a:ext cx="5637415" cy="1825229"/>
            <a:chOff x="153783" y="19161"/>
            <a:chExt cx="5637415" cy="1825229"/>
          </a:xfrm>
        </p:grpSpPr>
        <p:sp>
          <p:nvSpPr>
            <p:cNvPr id="4" name="Rounded Rectangle 3"/>
            <p:cNvSpPr/>
            <p:nvPr/>
          </p:nvSpPr>
          <p:spPr>
            <a:xfrm>
              <a:off x="153783" y="179437"/>
              <a:ext cx="5608841"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Box 2"/>
            <p:cNvSpPr txBox="1"/>
            <p:nvPr/>
          </p:nvSpPr>
          <p:spPr>
            <a:xfrm>
              <a:off x="182357" y="19161"/>
              <a:ext cx="560884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focus</a:t>
              </a:r>
              <a:endParaRPr lang="en-US" sz="4000"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Is to improve understanding of atmospheric processes that underline regional and continental air quality and to understand he influence that these processes have on climate, regionally and globally. </a:t>
              </a:r>
            </a:p>
          </p:txBody>
        </p:sp>
      </p:grpSp>
      <p:grpSp>
        <p:nvGrpSpPr>
          <p:cNvPr id="7" name="Group 6"/>
          <p:cNvGrpSpPr/>
          <p:nvPr/>
        </p:nvGrpSpPr>
        <p:grpSpPr>
          <a:xfrm>
            <a:off x="6822603" y="21621"/>
            <a:ext cx="4693101" cy="1815882"/>
            <a:chOff x="6822603" y="21621"/>
            <a:chExt cx="4693101" cy="1815882"/>
          </a:xfrm>
        </p:grpSpPr>
        <p:sp>
          <p:nvSpPr>
            <p:cNvPr id="145" name="Rounded Rectangle 144"/>
            <p:cNvSpPr/>
            <p:nvPr/>
          </p:nvSpPr>
          <p:spPr>
            <a:xfrm>
              <a:off x="6822603" y="158437"/>
              <a:ext cx="4643293" cy="1664953"/>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p:cNvSpPr txBox="1"/>
            <p:nvPr/>
          </p:nvSpPr>
          <p:spPr>
            <a:xfrm>
              <a:off x="6981803" y="21621"/>
              <a:ext cx="4533901" cy="1815882"/>
            </a:xfrm>
            <a:prstGeom prst="rect">
              <a:avLst/>
            </a:prstGeom>
            <a:noFill/>
          </p:spPr>
          <p:txBody>
            <a:bodyPr wrap="square" rtlCol="0">
              <a:spAutoFit/>
            </a:bodyPr>
            <a:lstStyle/>
            <a:p>
              <a:r>
                <a:rPr lang="en-US" sz="4000" dirty="0" smtClean="0">
                  <a:latin typeface="Arial" panose="020B0604020202020204" pitchFamily="34" charset="0"/>
                  <a:cs typeface="Arial" panose="020B0604020202020204" pitchFamily="34" charset="0"/>
                </a:rPr>
                <a:t>Our goal</a:t>
              </a:r>
            </a:p>
            <a:p>
              <a:r>
                <a:rPr lang="en-US" dirty="0" smtClean="0">
                  <a:latin typeface="Arial" panose="020B0604020202020204" pitchFamily="34" charset="0"/>
                  <a:cs typeface="Arial" panose="020B0604020202020204" pitchFamily="34" charset="0"/>
                </a:rPr>
                <a:t>Is to enhance our ability to predict and monitor future changes, leading to improved scientific information in support of decision making.</a:t>
              </a:r>
              <a:endParaRPr lang="en-US" dirty="0">
                <a:latin typeface="Arial" panose="020B0604020202020204" pitchFamily="34" charset="0"/>
                <a:cs typeface="Arial" panose="020B0604020202020204" pitchFamily="34" charset="0"/>
              </a:endParaRPr>
            </a:p>
          </p:txBody>
        </p:sp>
      </p:grpSp>
      <p:sp>
        <p:nvSpPr>
          <p:cNvPr id="18" name="TextBox 17"/>
          <p:cNvSpPr txBox="1"/>
          <p:nvPr/>
        </p:nvSpPr>
        <p:spPr>
          <a:xfrm>
            <a:off x="3975713" y="1741365"/>
            <a:ext cx="4307204" cy="707886"/>
          </a:xfrm>
          <a:prstGeom prst="rect">
            <a:avLst/>
          </a:prstGeom>
          <a:noFill/>
        </p:spPr>
        <p:txBody>
          <a:bodyPr wrap="square" rtlCol="0">
            <a:spAutoFit/>
          </a:bodyPr>
          <a:lstStyle/>
          <a:p>
            <a:pPr algn="ctr"/>
            <a:r>
              <a:rPr lang="en-US" sz="4000" dirty="0" smtClean="0">
                <a:latin typeface="Arial" panose="020B0604020202020204" pitchFamily="34" charset="0"/>
                <a:cs typeface="Arial" panose="020B0604020202020204" pitchFamily="34" charset="0"/>
              </a:rPr>
              <a:t>How do we do it?</a:t>
            </a:r>
            <a:endParaRPr lang="en-US" sz="40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rcRect l="2107" r="4385" b="14026"/>
          <a:stretch>
            <a:fillRect/>
          </a:stretch>
        </p:blipFill>
        <p:spPr bwMode="auto">
          <a:xfrm>
            <a:off x="3391078" y="2592116"/>
            <a:ext cx="2165301" cy="2843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21"/>
          <p:cNvSpPr/>
          <p:nvPr/>
        </p:nvSpPr>
        <p:spPr>
          <a:xfrm>
            <a:off x="3311678" y="5744697"/>
            <a:ext cx="2324100" cy="830997"/>
          </a:xfrm>
          <a:prstGeom prst="rect">
            <a:avLst/>
          </a:prstGeom>
          <a:ln w="19050">
            <a:solidFill>
              <a:schemeClr val="bg1"/>
            </a:solidFill>
          </a:ln>
        </p:spPr>
        <p:txBody>
          <a:bodyPr wrap="square">
            <a:spAutoFit/>
          </a:bodyPr>
          <a:lstStyle/>
          <a:p>
            <a:pPr algn="ctr"/>
            <a:r>
              <a:rPr lang="en-US" sz="2400" dirty="0" smtClean="0">
                <a:solidFill>
                  <a:schemeClr val="bg1"/>
                </a:solidFill>
                <a:latin typeface="Arial" panose="020B0604020202020204" pitchFamily="34" charset="0"/>
                <a:cs typeface="Arial" panose="020B0604020202020204" pitchFamily="34" charset="0"/>
              </a:rPr>
              <a:t>State-of-the-art instruments</a:t>
            </a:r>
            <a:r>
              <a:rPr lang="en-US" sz="2400" dirty="0">
                <a:solidFill>
                  <a:schemeClr val="bg1"/>
                </a:solidFill>
                <a:latin typeface="Arial" panose="020B0604020202020204" pitchFamily="34" charset="0"/>
                <a:cs typeface="Arial" panose="020B0604020202020204" pitchFamily="34" charset="0"/>
              </a:rPr>
              <a:t> </a:t>
            </a:r>
            <a:endParaRPr lang="en-US" sz="2400" dirty="0" smtClean="0">
              <a:solidFill>
                <a:schemeClr val="bg1"/>
              </a:solidFill>
              <a:latin typeface="Arial" panose="020B0604020202020204" pitchFamily="34" charset="0"/>
              <a:cs typeface="Arial" panose="020B0604020202020204" pitchFamily="34" charset="0"/>
            </a:endParaRPr>
          </a:p>
        </p:txBody>
      </p:sp>
      <p:grpSp>
        <p:nvGrpSpPr>
          <p:cNvPr id="140" name="Group 139"/>
          <p:cNvGrpSpPr/>
          <p:nvPr/>
        </p:nvGrpSpPr>
        <p:grpSpPr>
          <a:xfrm>
            <a:off x="617297" y="4461182"/>
            <a:ext cx="1830906" cy="1947882"/>
            <a:chOff x="269332" y="4248341"/>
            <a:chExt cx="2278418" cy="2423986"/>
          </a:xfrm>
          <a:solidFill>
            <a:schemeClr val="accent1">
              <a:lumMod val="40000"/>
              <a:lumOff val="60000"/>
            </a:schemeClr>
          </a:solidFill>
        </p:grpSpPr>
        <p:grpSp>
          <p:nvGrpSpPr>
            <p:cNvPr id="24" name="Group 23"/>
            <p:cNvGrpSpPr/>
            <p:nvPr/>
          </p:nvGrpSpPr>
          <p:grpSpPr>
            <a:xfrm>
              <a:off x="553805" y="4248341"/>
              <a:ext cx="1791677" cy="876544"/>
              <a:chOff x="553805" y="4248341"/>
              <a:chExt cx="1791677" cy="876544"/>
            </a:xfrm>
            <a:grpFill/>
          </p:grpSpPr>
          <p:grpSp>
            <p:nvGrpSpPr>
              <p:cNvPr id="41" name="Group 40"/>
              <p:cNvGrpSpPr/>
              <p:nvPr/>
            </p:nvGrpSpPr>
            <p:grpSpPr>
              <a:xfrm>
                <a:off x="553805" y="4295000"/>
                <a:ext cx="667534" cy="456355"/>
                <a:chOff x="25026149" y="35381451"/>
                <a:chExt cx="1015243" cy="713668"/>
              </a:xfrm>
              <a:grpFill/>
            </p:grpSpPr>
            <p:sp>
              <p:nvSpPr>
                <p:cNvPr id="42" name="Oval 41"/>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3" name="Oval 42"/>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4" name="Oval 43"/>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5" name="Oval 44"/>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6" name="Oval 45"/>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47" name="Group 46"/>
              <p:cNvGrpSpPr/>
              <p:nvPr/>
            </p:nvGrpSpPr>
            <p:grpSpPr>
              <a:xfrm rot="6607031">
                <a:off x="1783538" y="4409500"/>
                <a:ext cx="667534" cy="456355"/>
                <a:chOff x="25026149" y="35381451"/>
                <a:chExt cx="1015243" cy="713668"/>
              </a:xfrm>
              <a:grpFill/>
            </p:grpSpPr>
            <p:sp>
              <p:nvSpPr>
                <p:cNvPr id="48" name="Oval 47"/>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49" name="Oval 48"/>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0" name="Oval 49"/>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1" name="Oval 50"/>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2" name="Oval 51"/>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3" name="Group 52"/>
              <p:cNvGrpSpPr/>
              <p:nvPr/>
            </p:nvGrpSpPr>
            <p:grpSpPr>
              <a:xfrm>
                <a:off x="1174301" y="4668530"/>
                <a:ext cx="667534" cy="456355"/>
                <a:chOff x="25026149" y="35381451"/>
                <a:chExt cx="1015243" cy="713668"/>
              </a:xfrm>
              <a:grpFill/>
            </p:grpSpPr>
            <p:sp>
              <p:nvSpPr>
                <p:cNvPr id="54" name="Oval 53"/>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5" name="Oval 54"/>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6" name="Oval 55"/>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7" name="Oval 56"/>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58" name="Oval 57"/>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59" name="Group 58"/>
              <p:cNvGrpSpPr/>
              <p:nvPr/>
            </p:nvGrpSpPr>
            <p:grpSpPr>
              <a:xfrm rot="10800000">
                <a:off x="1267042" y="4248341"/>
                <a:ext cx="667534" cy="456355"/>
                <a:chOff x="25026149" y="35381451"/>
                <a:chExt cx="1015243" cy="713668"/>
              </a:xfrm>
              <a:grpFill/>
            </p:grpSpPr>
            <p:sp>
              <p:nvSpPr>
                <p:cNvPr id="60" name="Oval 5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1" name="Oval 6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2" name="Oval 6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3" name="Oval 6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64" name="Oval 6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65" name="Group 64"/>
            <p:cNvGrpSpPr/>
            <p:nvPr/>
          </p:nvGrpSpPr>
          <p:grpSpPr>
            <a:xfrm rot="10800000">
              <a:off x="274460" y="4683503"/>
              <a:ext cx="1791677" cy="876544"/>
              <a:chOff x="553805" y="4248341"/>
              <a:chExt cx="1791677" cy="876544"/>
            </a:xfrm>
            <a:grpFill/>
          </p:grpSpPr>
          <p:grpSp>
            <p:nvGrpSpPr>
              <p:cNvPr id="66" name="Group 65"/>
              <p:cNvGrpSpPr/>
              <p:nvPr/>
            </p:nvGrpSpPr>
            <p:grpSpPr>
              <a:xfrm>
                <a:off x="553805" y="4295000"/>
                <a:ext cx="667534" cy="456355"/>
                <a:chOff x="25026149" y="35381451"/>
                <a:chExt cx="1015243" cy="713668"/>
              </a:xfrm>
              <a:grpFill/>
            </p:grpSpPr>
            <p:sp>
              <p:nvSpPr>
                <p:cNvPr id="85" name="Oval 8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6" name="Oval 8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7" name="Oval 8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8" name="Oval 8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9" name="Oval 8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7" name="Group 66"/>
              <p:cNvGrpSpPr/>
              <p:nvPr/>
            </p:nvGrpSpPr>
            <p:grpSpPr>
              <a:xfrm rot="6607031">
                <a:off x="1783538" y="4409500"/>
                <a:ext cx="667534" cy="456355"/>
                <a:chOff x="25026149" y="35381451"/>
                <a:chExt cx="1015243" cy="713668"/>
              </a:xfrm>
              <a:grpFill/>
            </p:grpSpPr>
            <p:sp>
              <p:nvSpPr>
                <p:cNvPr id="80" name="Oval 7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1" name="Oval 8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2" name="Oval 8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3" name="Oval 8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84" name="Oval 8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8" name="Group 67"/>
              <p:cNvGrpSpPr/>
              <p:nvPr/>
            </p:nvGrpSpPr>
            <p:grpSpPr>
              <a:xfrm>
                <a:off x="1174301" y="4668530"/>
                <a:ext cx="667534" cy="456355"/>
                <a:chOff x="25026149" y="35381451"/>
                <a:chExt cx="1015243" cy="713668"/>
              </a:xfrm>
              <a:grpFill/>
            </p:grpSpPr>
            <p:sp>
              <p:nvSpPr>
                <p:cNvPr id="75" name="Oval 7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6" name="Oval 7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7" name="Oval 7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8" name="Oval 7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9" name="Oval 7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69" name="Group 68"/>
              <p:cNvGrpSpPr/>
              <p:nvPr/>
            </p:nvGrpSpPr>
            <p:grpSpPr>
              <a:xfrm rot="10800000">
                <a:off x="1267042" y="4248341"/>
                <a:ext cx="667534" cy="456355"/>
                <a:chOff x="25026149" y="35381451"/>
                <a:chExt cx="1015243" cy="713668"/>
              </a:xfrm>
              <a:grpFill/>
            </p:grpSpPr>
            <p:sp>
              <p:nvSpPr>
                <p:cNvPr id="70" name="Oval 6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1" name="Oval 7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2" name="Oval 7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3" name="Oval 7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74" name="Oval 7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90" name="Group 89"/>
            <p:cNvGrpSpPr/>
            <p:nvPr/>
          </p:nvGrpSpPr>
          <p:grpSpPr>
            <a:xfrm rot="5648648">
              <a:off x="1213639" y="5338217"/>
              <a:ext cx="1791677" cy="876544"/>
              <a:chOff x="553805" y="4248341"/>
              <a:chExt cx="1791677" cy="876544"/>
            </a:xfrm>
            <a:grpFill/>
          </p:grpSpPr>
          <p:grpSp>
            <p:nvGrpSpPr>
              <p:cNvPr id="91" name="Group 90"/>
              <p:cNvGrpSpPr/>
              <p:nvPr/>
            </p:nvGrpSpPr>
            <p:grpSpPr>
              <a:xfrm>
                <a:off x="553805" y="4295000"/>
                <a:ext cx="667534" cy="456355"/>
                <a:chOff x="25026149" y="35381451"/>
                <a:chExt cx="1015243" cy="713668"/>
              </a:xfrm>
              <a:grpFill/>
            </p:grpSpPr>
            <p:sp>
              <p:nvSpPr>
                <p:cNvPr id="110" name="Oval 10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1" name="Oval 11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2" name="Oval 11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3" name="Oval 11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14" name="Oval 11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2" name="Group 91"/>
              <p:cNvGrpSpPr/>
              <p:nvPr/>
            </p:nvGrpSpPr>
            <p:grpSpPr>
              <a:xfrm rot="6607031">
                <a:off x="1783538" y="4409500"/>
                <a:ext cx="667534" cy="456355"/>
                <a:chOff x="25026149" y="35381451"/>
                <a:chExt cx="1015243" cy="713668"/>
              </a:xfrm>
              <a:grpFill/>
            </p:grpSpPr>
            <p:sp>
              <p:nvSpPr>
                <p:cNvPr id="105" name="Oval 10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6" name="Oval 10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7" name="Oval 10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8" name="Oval 10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9" name="Oval 10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3" name="Group 92"/>
              <p:cNvGrpSpPr/>
              <p:nvPr/>
            </p:nvGrpSpPr>
            <p:grpSpPr>
              <a:xfrm>
                <a:off x="1174301" y="4668530"/>
                <a:ext cx="667534" cy="456355"/>
                <a:chOff x="25026149" y="35381451"/>
                <a:chExt cx="1015243" cy="713668"/>
              </a:xfrm>
              <a:grpFill/>
            </p:grpSpPr>
            <p:sp>
              <p:nvSpPr>
                <p:cNvPr id="100" name="Oval 9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1" name="Oval 10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2" name="Oval 10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3" name="Oval 10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04" name="Oval 10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94" name="Group 93"/>
              <p:cNvGrpSpPr/>
              <p:nvPr/>
            </p:nvGrpSpPr>
            <p:grpSpPr>
              <a:xfrm rot="10800000">
                <a:off x="1267042" y="4248341"/>
                <a:ext cx="667534" cy="456355"/>
                <a:chOff x="25026149" y="35381451"/>
                <a:chExt cx="1015243" cy="713668"/>
              </a:xfrm>
              <a:grpFill/>
            </p:grpSpPr>
            <p:sp>
              <p:nvSpPr>
                <p:cNvPr id="95" name="Oval 9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6" name="Oval 9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7" name="Oval 9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8" name="Oval 9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99" name="Oval 9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nvGrpSpPr>
            <p:cNvPr id="115" name="Group 114"/>
            <p:cNvGrpSpPr/>
            <p:nvPr/>
          </p:nvGrpSpPr>
          <p:grpSpPr>
            <a:xfrm rot="1907312">
              <a:off x="269332" y="5625533"/>
              <a:ext cx="1791677" cy="876544"/>
              <a:chOff x="553805" y="4248341"/>
              <a:chExt cx="1791677" cy="876544"/>
            </a:xfrm>
            <a:grpFill/>
          </p:grpSpPr>
          <p:grpSp>
            <p:nvGrpSpPr>
              <p:cNvPr id="116" name="Group 115"/>
              <p:cNvGrpSpPr/>
              <p:nvPr/>
            </p:nvGrpSpPr>
            <p:grpSpPr>
              <a:xfrm>
                <a:off x="553805" y="4295000"/>
                <a:ext cx="667534" cy="456355"/>
                <a:chOff x="25026149" y="35381451"/>
                <a:chExt cx="1015243" cy="713668"/>
              </a:xfrm>
              <a:grpFill/>
            </p:grpSpPr>
            <p:sp>
              <p:nvSpPr>
                <p:cNvPr id="135" name="Oval 13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6" name="Oval 13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7" name="Oval 13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8" name="Oval 13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9" name="Oval 13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7" name="Group 116"/>
              <p:cNvGrpSpPr/>
              <p:nvPr/>
            </p:nvGrpSpPr>
            <p:grpSpPr>
              <a:xfrm rot="6607031">
                <a:off x="1783538" y="4409500"/>
                <a:ext cx="667534" cy="456355"/>
                <a:chOff x="25026149" y="35381451"/>
                <a:chExt cx="1015243" cy="713668"/>
              </a:xfrm>
              <a:grpFill/>
            </p:grpSpPr>
            <p:sp>
              <p:nvSpPr>
                <p:cNvPr id="130" name="Oval 12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1" name="Oval 13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2" name="Oval 13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3" name="Oval 13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34" name="Oval 13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8" name="Group 117"/>
              <p:cNvGrpSpPr/>
              <p:nvPr/>
            </p:nvGrpSpPr>
            <p:grpSpPr>
              <a:xfrm>
                <a:off x="1174301" y="4668530"/>
                <a:ext cx="667534" cy="456355"/>
                <a:chOff x="25026149" y="35381451"/>
                <a:chExt cx="1015243" cy="713668"/>
              </a:xfrm>
              <a:grpFill/>
            </p:grpSpPr>
            <p:sp>
              <p:nvSpPr>
                <p:cNvPr id="125" name="Oval 124"/>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6" name="Oval 125"/>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7" name="Oval 126"/>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8" name="Oval 127"/>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9" name="Oval 128"/>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nvGrpSpPr>
              <p:cNvPr id="119" name="Group 118"/>
              <p:cNvGrpSpPr/>
              <p:nvPr/>
            </p:nvGrpSpPr>
            <p:grpSpPr>
              <a:xfrm rot="10800000">
                <a:off x="1267042" y="4248341"/>
                <a:ext cx="667534" cy="456355"/>
                <a:chOff x="25026149" y="35381451"/>
                <a:chExt cx="1015243" cy="713668"/>
              </a:xfrm>
              <a:grpFill/>
            </p:grpSpPr>
            <p:sp>
              <p:nvSpPr>
                <p:cNvPr id="120" name="Oval 119"/>
                <p:cNvSpPr/>
                <p:nvPr/>
              </p:nvSpPr>
              <p:spPr>
                <a:xfrm flipH="1" flipV="1">
                  <a:off x="25802746" y="35803072"/>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1" name="Oval 120"/>
                <p:cNvSpPr/>
                <p:nvPr/>
              </p:nvSpPr>
              <p:spPr>
                <a:xfrm flipH="1" flipV="1">
                  <a:off x="25392733" y="35753785"/>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2" name="Oval 121"/>
                <p:cNvSpPr/>
                <p:nvPr/>
              </p:nvSpPr>
              <p:spPr>
                <a:xfrm flipH="1" flipV="1">
                  <a:off x="25612432" y="35511145"/>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3" name="Oval 122"/>
                <p:cNvSpPr/>
                <p:nvPr/>
              </p:nvSpPr>
              <p:spPr>
                <a:xfrm flipH="1" flipV="1">
                  <a:off x="25142457" y="35381451"/>
                  <a:ext cx="238646" cy="2386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124" name="Oval 123"/>
                <p:cNvSpPr/>
                <p:nvPr/>
              </p:nvSpPr>
              <p:spPr>
                <a:xfrm flipH="1" flipV="1">
                  <a:off x="25026149" y="35898588"/>
                  <a:ext cx="196531" cy="1965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grpSp>
        </p:grpSp>
      </p:grpSp>
      <p:sp>
        <p:nvSpPr>
          <p:cNvPr id="142" name="TextBox 141"/>
          <p:cNvSpPr txBox="1"/>
          <p:nvPr/>
        </p:nvSpPr>
        <p:spPr>
          <a:xfrm>
            <a:off x="5276828" y="3796892"/>
            <a:ext cx="1704975" cy="1015663"/>
          </a:xfrm>
          <a:prstGeom prst="rect">
            <a:avLst/>
          </a:prstGeom>
          <a:noFill/>
        </p:spPr>
        <p:txBody>
          <a:bodyPr wrap="square" rtlCol="0">
            <a:spAutoFit/>
          </a:bodyPr>
          <a:lstStyle/>
          <a:p>
            <a:pPr algn="ctr"/>
            <a:r>
              <a:rPr lang="en-US" sz="6000" dirty="0" smtClean="0">
                <a:solidFill>
                  <a:schemeClr val="bg1"/>
                </a:solidFill>
                <a:latin typeface="Arial" panose="020B0604020202020204" pitchFamily="34" charset="0"/>
                <a:cs typeface="Arial" panose="020B0604020202020204" pitchFamily="34" charset="0"/>
              </a:rPr>
              <a:t>+</a:t>
            </a:r>
            <a:endParaRPr lang="en-US" sz="6000" dirty="0">
              <a:solidFill>
                <a:schemeClr val="bg1"/>
              </a:solidFill>
              <a:latin typeface="Arial" panose="020B0604020202020204" pitchFamily="34" charset="0"/>
              <a:cs typeface="Arial" panose="020B0604020202020204" pitchFamily="34" charset="0"/>
            </a:endParaRPr>
          </a:p>
        </p:txBody>
      </p:sp>
      <p:sp>
        <p:nvSpPr>
          <p:cNvPr id="143" name="Oval 142"/>
          <p:cNvSpPr/>
          <p:nvPr/>
        </p:nvSpPr>
        <p:spPr>
          <a:xfrm rot="10800000" flipH="1" flipV="1">
            <a:off x="1524179" y="5490172"/>
            <a:ext cx="156913" cy="15260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latin typeface="Arial" panose="020B0604020202020204" pitchFamily="34" charset="0"/>
              <a:cs typeface="Arial" panose="020B0604020202020204" pitchFamily="34" charset="0"/>
            </a:endParaRPr>
          </a:p>
        </p:txBody>
      </p:sp>
      <p:sp>
        <p:nvSpPr>
          <p:cNvPr id="2" name="TextBox 1"/>
          <p:cNvSpPr txBox="1"/>
          <p:nvPr/>
        </p:nvSpPr>
        <p:spPr>
          <a:xfrm>
            <a:off x="196763" y="2712260"/>
            <a:ext cx="3105150" cy="1631216"/>
          </a:xfrm>
          <a:prstGeom prst="rect">
            <a:avLst/>
          </a:prstGeom>
          <a:noFill/>
          <a:ln w="19050">
            <a:solidFill>
              <a:srgbClr val="FFFFFF"/>
            </a:solidFill>
          </a:ln>
        </p:spPr>
        <p:txBody>
          <a:bodyPr wrap="square" rtlCol="0">
            <a:spAutoFit/>
          </a:bodyPr>
          <a:lstStyle/>
          <a:p>
            <a:pPr algn="ctr"/>
            <a:r>
              <a:rPr lang="en-US" sz="2000" dirty="0" smtClean="0">
                <a:solidFill>
                  <a:schemeClr val="bg1"/>
                </a:solidFill>
                <a:latin typeface="Arial" panose="020B0604020202020204" pitchFamily="34" charset="0"/>
                <a:cs typeface="Arial" panose="020B0604020202020204" pitchFamily="34" charset="0"/>
              </a:rPr>
              <a:t>We measure atmospheric trace gasses and regulated pollutants. </a:t>
            </a:r>
            <a:r>
              <a:rPr lang="en-US" sz="2000" b="1" dirty="0" smtClean="0">
                <a:solidFill>
                  <a:schemeClr val="bg1"/>
                </a:solidFill>
                <a:latin typeface="Arial" panose="020B0604020202020204" pitchFamily="34" charset="0"/>
                <a:cs typeface="Arial" panose="020B0604020202020204" pitchFamily="34" charset="0"/>
              </a:rPr>
              <a:t>We record atmospheric fingerprints.</a:t>
            </a:r>
            <a:endParaRPr lang="en-US" sz="20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9801225" y="6421856"/>
            <a:ext cx="2676525"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Photo by </a:t>
            </a:r>
            <a:r>
              <a:rPr lang="en-US" dirty="0">
                <a:solidFill>
                  <a:schemeClr val="bg1"/>
                </a:solidFill>
                <a:latin typeface="Arial" panose="020B0604020202020204" pitchFamily="34" charset="0"/>
                <a:cs typeface="Arial" panose="020B0604020202020204" pitchFamily="34" charset="0"/>
              </a:rPr>
              <a:t>A. </a:t>
            </a:r>
            <a:r>
              <a:rPr lang="en-US" dirty="0" err="1">
                <a:solidFill>
                  <a:schemeClr val="bg1"/>
                </a:solidFill>
                <a:latin typeface="Arial" panose="020B0604020202020204" pitchFamily="34" charset="0"/>
                <a:cs typeface="Arial" panose="020B0604020202020204" pitchFamily="34" charset="0"/>
              </a:rPr>
              <a:t>Moravek</a:t>
            </a:r>
            <a:endParaRPr lang="en-US" dirty="0">
              <a:solidFill>
                <a:schemeClr val="bg1"/>
              </a:solidFill>
              <a:latin typeface="Arial" panose="020B0604020202020204" pitchFamily="34" charset="0"/>
              <a:cs typeface="Arial" panose="020B0604020202020204" pitchFamily="34" charset="0"/>
            </a:endParaRPr>
          </a:p>
        </p:txBody>
      </p:sp>
      <p:pic>
        <p:nvPicPr>
          <p:cNvPr id="146" name="Picture 1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5050" y="2665819"/>
            <a:ext cx="3752216" cy="2931418"/>
          </a:xfrm>
          <a:prstGeom prst="rect">
            <a:avLst/>
          </a:prstGeom>
        </p:spPr>
      </p:pic>
      <p:sp>
        <p:nvSpPr>
          <p:cNvPr id="147" name="TextBox 146"/>
          <p:cNvSpPr txBox="1"/>
          <p:nvPr/>
        </p:nvSpPr>
        <p:spPr>
          <a:xfrm>
            <a:off x="6968282" y="5641668"/>
            <a:ext cx="4614168" cy="461665"/>
          </a:xfrm>
          <a:prstGeom prst="rect">
            <a:avLst/>
          </a:prstGeom>
          <a:noFill/>
        </p:spPr>
        <p:txBody>
          <a:bodyPr wrap="square" rtlCol="0">
            <a:spAutoFit/>
          </a:bodyPr>
          <a:lstStyle/>
          <a:p>
            <a:pPr algn="ctr"/>
            <a:r>
              <a:rPr lang="en-US" sz="2400" dirty="0">
                <a:solidFill>
                  <a:schemeClr val="bg1"/>
                </a:solidFill>
              </a:rPr>
              <a:t>Ships (NOAA R/V Ronald H. Brown)</a:t>
            </a:r>
          </a:p>
        </p:txBody>
      </p:sp>
    </p:spTree>
    <p:extLst>
      <p:ext uri="{BB962C8B-B14F-4D97-AF65-F5344CB8AC3E}">
        <p14:creationId xmlns:p14="http://schemas.microsoft.com/office/powerpoint/2010/main" val="1101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alpha val="85098"/>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83706" y="581423"/>
            <a:ext cx="5365084" cy="6047879"/>
            <a:chOff x="183706" y="581423"/>
            <a:chExt cx="5365084" cy="6047879"/>
          </a:xfrm>
        </p:grpSpPr>
        <p:sp>
          <p:nvSpPr>
            <p:cNvPr id="10" name="TextBox 9">
              <a:extLst>
                <a:ext uri="{FF2B5EF4-FFF2-40B4-BE49-F238E27FC236}">
                  <a16:creationId xmlns:a16="http://schemas.microsoft.com/office/drawing/2014/main" id="{5B026C29-7299-C943-AB34-93F6A2CF760F}"/>
                </a:ext>
              </a:extLst>
            </p:cNvPr>
            <p:cNvSpPr txBox="1"/>
            <p:nvPr/>
          </p:nvSpPr>
          <p:spPr>
            <a:xfrm>
              <a:off x="299355" y="581423"/>
              <a:ext cx="513378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WINTER 2015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Winter Investigation of Transport Emissions and Reactivity</a:t>
              </a:r>
              <a:endPar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70DEB6-E4BC-244B-B723-50C3F34DF58E}"/>
                </a:ext>
              </a:extLst>
            </p:cNvPr>
            <p:cNvSpPr txBox="1"/>
            <p:nvPr/>
          </p:nvSpPr>
          <p:spPr>
            <a:xfrm>
              <a:off x="295465" y="2151727"/>
              <a:ext cx="5245493"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Goal: </a:t>
              </a:r>
              <a:r>
                <a:rPr lang="en-US" sz="2000" dirty="0">
                  <a:latin typeface="Arial" panose="020B0604020202020204" pitchFamily="34" charset="0"/>
                  <a:cs typeface="Arial" panose="020B0604020202020204" pitchFamily="34" charset="0"/>
                </a:rPr>
                <a:t>To understand the source, fate and impact of air pollutants in </a:t>
              </a:r>
              <a:r>
                <a:rPr lang="en-US" sz="2000" dirty="0" smtClean="0">
                  <a:latin typeface="Arial" panose="020B0604020202020204" pitchFamily="34" charset="0"/>
                  <a:cs typeface="Arial" panose="020B0604020202020204" pitchFamily="34" charset="0"/>
                </a:rPr>
                <a:t>winter.</a:t>
              </a:r>
            </a:p>
            <a:p>
              <a:endParaRPr lang="en-US" sz="2000" dirty="0" smtClean="0">
                <a:latin typeface="Arial" panose="020B0604020202020204" pitchFamily="34" charset="0"/>
                <a:cs typeface="Arial" panose="020B0604020202020204" pitchFamily="34" charset="0"/>
              </a:endParaRPr>
            </a:p>
            <a:p>
              <a:pPr algn="l"/>
              <a:r>
                <a:rPr lang="en-US" sz="2000" b="1" dirty="0" smtClean="0">
                  <a:latin typeface="Arial" panose="020B0604020202020204" pitchFamily="34" charset="0"/>
                  <a:cs typeface="Arial" panose="020B0604020202020204" pitchFamily="34" charset="0"/>
                </a:rPr>
                <a:t>Results:</a:t>
              </a:r>
            </a:p>
            <a:p>
              <a:r>
                <a:rPr lang="en-US" sz="2000" dirty="0">
                  <a:latin typeface="Arial" panose="020B0604020202020204" pitchFamily="34" charset="0"/>
                  <a:cs typeface="Arial" panose="020B0604020202020204" pitchFamily="34" charset="0"/>
                </a:rPr>
                <a:t>New information on emissions, fundamental chemical processes, pollutant transport and lifetime to inform predictive </a:t>
              </a:r>
              <a:r>
                <a:rPr lang="en-US" sz="2000" dirty="0" smtClean="0">
                  <a:latin typeface="Arial" panose="020B0604020202020204" pitchFamily="34" charset="0"/>
                  <a:cs typeface="Arial" panose="020B0604020202020204" pitchFamily="34" charset="0"/>
                </a:rPr>
                <a:t>models.</a:t>
              </a:r>
              <a:endParaRPr lang="en-US" sz="2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640" r="14542"/>
            <a:stretch/>
          </p:blipFill>
          <p:spPr>
            <a:xfrm>
              <a:off x="183706" y="5004262"/>
              <a:ext cx="5365084" cy="1625040"/>
            </a:xfrm>
            <a:prstGeom prst="rect">
              <a:avLst/>
            </a:prstGeom>
          </p:spPr>
        </p:pic>
      </p:grpSp>
      <p:grpSp>
        <p:nvGrpSpPr>
          <p:cNvPr id="28" name="Group 27"/>
          <p:cNvGrpSpPr/>
          <p:nvPr/>
        </p:nvGrpSpPr>
        <p:grpSpPr>
          <a:xfrm>
            <a:off x="5674308" y="639625"/>
            <a:ext cx="6384341" cy="3969041"/>
            <a:chOff x="5674308" y="639625"/>
            <a:chExt cx="6384341" cy="3969041"/>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4896" y="1785108"/>
              <a:ext cx="2699847" cy="2027885"/>
            </a:xfrm>
            <a:prstGeom prst="rect">
              <a:avLst/>
            </a:prstGeom>
          </p:spPr>
        </p:pic>
        <p:sp>
          <p:nvSpPr>
            <p:cNvPr id="15" name="TextBox 14">
              <a:extLst>
                <a:ext uri="{FF2B5EF4-FFF2-40B4-BE49-F238E27FC236}">
                  <a16:creationId xmlns:a16="http://schemas.microsoft.com/office/drawing/2014/main" id="{EED26F39-ADE9-8943-AF74-18C9C79B63B4}"/>
                </a:ext>
              </a:extLst>
            </p:cNvPr>
            <p:cNvSpPr txBox="1"/>
            <p:nvPr/>
          </p:nvSpPr>
          <p:spPr>
            <a:xfrm>
              <a:off x="5713396" y="639625"/>
              <a:ext cx="634525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UWFPS 2017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smtClean="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Utah Winter Fine Particulate Study</a:t>
              </a:r>
              <a:endParaRPr kumimoji="0" 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Rectangle 15"/>
            <p:cNvSpPr/>
            <p:nvPr/>
          </p:nvSpPr>
          <p:spPr>
            <a:xfrm>
              <a:off x="5674308" y="1854704"/>
              <a:ext cx="3006654"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Goal: </a:t>
              </a:r>
              <a:r>
                <a:rPr lang="en-US" sz="2000" dirty="0">
                  <a:latin typeface="Arial" panose="020B0604020202020204" pitchFamily="34" charset="0"/>
                  <a:cs typeface="Arial" panose="020B0604020202020204" pitchFamily="34" charset="0"/>
                </a:rPr>
                <a:t>Determine factors governing high particulate matter pollution in Northern Utah during </a:t>
              </a:r>
              <a:r>
                <a:rPr lang="en-US" sz="2000" dirty="0" smtClean="0">
                  <a:latin typeface="Arial" panose="020B0604020202020204" pitchFamily="34" charset="0"/>
                  <a:cs typeface="Arial" panose="020B0604020202020204" pitchFamily="34" charset="0"/>
                </a:rPr>
                <a:t>winter.</a:t>
              </a:r>
              <a:endParaRPr lang="en-US" sz="2000" dirty="0">
                <a:latin typeface="Arial" panose="020B0604020202020204" pitchFamily="34" charset="0"/>
                <a:cs typeface="Arial" panose="020B0604020202020204" pitchFamily="34" charset="0"/>
              </a:endParaRPr>
            </a:p>
          </p:txBody>
        </p:sp>
        <p:sp>
          <p:nvSpPr>
            <p:cNvPr id="17" name="Rectangle 16"/>
            <p:cNvSpPr/>
            <p:nvPr/>
          </p:nvSpPr>
          <p:spPr>
            <a:xfrm>
              <a:off x="5713396" y="3593003"/>
              <a:ext cx="6345253" cy="1015663"/>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Results</a:t>
              </a:r>
              <a:r>
                <a:rPr lang="en-US" sz="2000" b="1" dirty="0" smtClean="0">
                  <a:latin typeface="Arial" panose="020B0604020202020204" pitchFamily="34" charset="0"/>
                  <a:cs typeface="Arial" panose="020B0604020202020204" pitchFamily="34" charset="0"/>
                </a:rPr>
                <a:t>:</a:t>
              </a:r>
            </a:p>
            <a:p>
              <a:r>
                <a:rPr lang="en-US" sz="2000" dirty="0" smtClean="0">
                  <a:latin typeface="Arial" panose="020B0604020202020204" pitchFamily="34" charset="0"/>
                  <a:cs typeface="Arial" panose="020B0604020202020204" pitchFamily="34" charset="0"/>
                </a:rPr>
                <a:t>Provided time </a:t>
              </a:r>
              <a:r>
                <a:rPr lang="en-US" sz="2000" dirty="0">
                  <a:latin typeface="Arial" panose="020B0604020202020204" pitchFamily="34" charset="0"/>
                  <a:cs typeface="Arial" panose="020B0604020202020204" pitchFamily="34" charset="0"/>
                </a:rPr>
                <a:t>critical information to key stakeholders to improve pollution control </a:t>
              </a:r>
              <a:r>
                <a:rPr lang="en-US" sz="2000" dirty="0" smtClean="0">
                  <a:latin typeface="Arial" panose="020B0604020202020204" pitchFamily="34" charset="0"/>
                  <a:cs typeface="Arial" panose="020B0604020202020204" pitchFamily="34" charset="0"/>
                </a:rPr>
                <a:t>strategies.</a:t>
              </a:r>
              <a:endParaRPr lang="en-US" sz="2000" dirty="0">
                <a:latin typeface="Arial" panose="020B0604020202020204" pitchFamily="34" charset="0"/>
                <a:cs typeface="Arial" panose="020B0604020202020204" pitchFamily="34" charset="0"/>
              </a:endParaRPr>
            </a:p>
          </p:txBody>
        </p:sp>
      </p:grpSp>
      <p:cxnSp>
        <p:nvCxnSpPr>
          <p:cNvPr id="23" name="Straight Connector 22"/>
          <p:cNvCxnSpPr/>
          <p:nvPr/>
        </p:nvCxnSpPr>
        <p:spPr>
          <a:xfrm flipV="1">
            <a:off x="5674308" y="639625"/>
            <a:ext cx="0" cy="609543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674308" y="4848918"/>
            <a:ext cx="6384342" cy="0"/>
          </a:xfrm>
          <a:prstGeom prst="line">
            <a:avLst/>
          </a:prstGeom>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5885467" y="4923893"/>
            <a:ext cx="5962024" cy="1785778"/>
            <a:chOff x="5592345" y="4868068"/>
            <a:chExt cx="5962024" cy="1785778"/>
          </a:xfrm>
        </p:grpSpPr>
        <p:sp>
          <p:nvSpPr>
            <p:cNvPr id="21" name="TextBox 20">
              <a:extLst>
                <a:ext uri="{FF2B5EF4-FFF2-40B4-BE49-F238E27FC236}">
                  <a16:creationId xmlns:a16="http://schemas.microsoft.com/office/drawing/2014/main" id="{EED26F39-ADE9-8943-AF74-18C9C79B63B4}"/>
                </a:ext>
              </a:extLst>
            </p:cNvPr>
            <p:cNvSpPr txBox="1"/>
            <p:nvPr/>
          </p:nvSpPr>
          <p:spPr>
            <a:xfrm>
              <a:off x="5592345" y="4936844"/>
              <a:ext cx="3006654"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FAST-LVOS 2017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dirty="0" smtClean="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latin typeface="Arial" panose="020B0604020202020204" pitchFamily="34" charset="0"/>
                  <a:cs typeface="Arial" panose="020B0604020202020204" pitchFamily="34" charset="0"/>
                </a:rPr>
                <a:t>Fires-Asian and Stratospheric Transport Las Vegas Ozone Study</a:t>
              </a:r>
              <a:endPar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3331" y="4868068"/>
              <a:ext cx="2381038" cy="1785778"/>
            </a:xfrm>
            <a:prstGeom prst="rect">
              <a:avLst/>
            </a:prstGeom>
          </p:spPr>
        </p:pic>
      </p:grpSp>
      <p:sp>
        <p:nvSpPr>
          <p:cNvPr id="6" name="Rectangle 5"/>
          <p:cNvSpPr/>
          <p:nvPr/>
        </p:nvSpPr>
        <p:spPr>
          <a:xfrm>
            <a:off x="0" y="58203"/>
            <a:ext cx="12192000" cy="523220"/>
          </a:xfrm>
          <a:prstGeom prst="rect">
            <a:avLst/>
          </a:prstGeom>
        </p:spPr>
        <p:txBody>
          <a:bodyPr wrap="square">
            <a:spAutoFit/>
          </a:bodyPr>
          <a:lstStyle/>
          <a:p>
            <a:pPr lvl="0" algn="ctr">
              <a:defRPr/>
            </a:pPr>
            <a:r>
              <a:rPr lang="en-US" sz="2800" b="1" dirty="0" smtClean="0">
                <a:latin typeface="Arial" panose="020B0604020202020204" pitchFamily="34" charset="0"/>
                <a:cs typeface="Arial" panose="020B0604020202020204" pitchFamily="34" charset="0"/>
              </a:rPr>
              <a:t>Tropospheric Chemistry Program Field Campaigns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85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ounded Rectangle 8"/>
          <p:cNvSpPr/>
          <p:nvPr/>
        </p:nvSpPr>
        <p:spPr>
          <a:xfrm>
            <a:off x="4026941" y="1113934"/>
            <a:ext cx="7716323" cy="3721412"/>
          </a:xfrm>
          <a:prstGeom prst="round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0999" y="69850"/>
            <a:ext cx="11362265" cy="1325563"/>
          </a:xfrm>
        </p:spPr>
        <p:txBody>
          <a:bodyPr/>
          <a:lstStyle/>
          <a:p>
            <a:pPr algn="ctr"/>
            <a:r>
              <a:rPr lang="en-US" dirty="0" smtClean="0">
                <a:solidFill>
                  <a:schemeClr val="bg1"/>
                </a:solidFill>
              </a:rPr>
              <a:t>Our team measures trace gases and aerosol </a:t>
            </a:r>
            <a:endParaRPr lang="en-US" dirty="0">
              <a:solidFill>
                <a:schemeClr val="bg1"/>
              </a:solidFill>
            </a:endParaRPr>
          </a:p>
        </p:txBody>
      </p:sp>
      <p:grpSp>
        <p:nvGrpSpPr>
          <p:cNvPr id="66" name="Group 65"/>
          <p:cNvGrpSpPr/>
          <p:nvPr/>
        </p:nvGrpSpPr>
        <p:grpSpPr>
          <a:xfrm>
            <a:off x="457667" y="5700670"/>
            <a:ext cx="11004948" cy="280067"/>
            <a:chOff x="457667" y="5700670"/>
            <a:chExt cx="11004948" cy="280067"/>
          </a:xfrm>
        </p:grpSpPr>
        <p:cxnSp>
          <p:nvCxnSpPr>
            <p:cNvPr id="44" name="Straight Connector 43"/>
            <p:cNvCxnSpPr/>
            <p:nvPr/>
          </p:nvCxnSpPr>
          <p:spPr>
            <a:xfrm>
              <a:off x="3537130" y="5725833"/>
              <a:ext cx="5325949" cy="0"/>
            </a:xfrm>
            <a:prstGeom prst="line">
              <a:avLst/>
            </a:prstGeom>
            <a:ln w="57150">
              <a:solidFill>
                <a:srgbClr val="0070C0"/>
              </a:solidFill>
            </a:ln>
            <a:effectLst>
              <a:glow rad="228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flipH="1">
              <a:off x="8950193" y="5728809"/>
              <a:ext cx="2512422" cy="251928"/>
              <a:chOff x="1403858" y="1878659"/>
              <a:chExt cx="1202145" cy="366456"/>
            </a:xfrm>
          </p:grpSpPr>
          <p:cxnSp>
            <p:nvCxnSpPr>
              <p:cNvPr id="52" name="Straight Connector 51"/>
              <p:cNvCxnSpPr/>
              <p:nvPr/>
            </p:nvCxnSpPr>
            <p:spPr>
              <a:xfrm flipV="1">
                <a:off x="1403858" y="1878659"/>
                <a:ext cx="0" cy="366456"/>
              </a:xfrm>
              <a:prstGeom prst="line">
                <a:avLst/>
              </a:prstGeom>
              <a:ln w="19050">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403858" y="1878659"/>
                <a:ext cx="1202145" cy="1"/>
              </a:xfrm>
              <a:prstGeom prst="line">
                <a:avLst/>
              </a:prstGeom>
              <a:ln w="19050">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a:off x="457667" y="5700670"/>
              <a:ext cx="2966245" cy="28140"/>
            </a:xfrm>
            <a:prstGeom prst="line">
              <a:avLst/>
            </a:prstGeom>
            <a:ln w="19050">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57667" y="5728809"/>
              <a:ext cx="0" cy="251928"/>
            </a:xfrm>
            <a:prstGeom prst="line">
              <a:avLst/>
            </a:prstGeom>
            <a:ln w="19050">
              <a:solidFill>
                <a:srgbClr val="0070C0"/>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3168" y="4706914"/>
            <a:ext cx="8898325" cy="1424860"/>
            <a:chOff x="63168" y="4706914"/>
            <a:chExt cx="8898325" cy="1424860"/>
          </a:xfrm>
        </p:grpSpPr>
        <p:grpSp>
          <p:nvGrpSpPr>
            <p:cNvPr id="63" name="Group 62"/>
            <p:cNvGrpSpPr/>
            <p:nvPr/>
          </p:nvGrpSpPr>
          <p:grpSpPr>
            <a:xfrm>
              <a:off x="63168" y="4706914"/>
              <a:ext cx="8555035" cy="1188090"/>
              <a:chOff x="63168" y="4706914"/>
              <a:chExt cx="8555035" cy="1188090"/>
            </a:xfrm>
          </p:grpSpPr>
          <p:grpSp>
            <p:nvGrpSpPr>
              <p:cNvPr id="37" name="Group 36"/>
              <p:cNvGrpSpPr/>
              <p:nvPr/>
            </p:nvGrpSpPr>
            <p:grpSpPr>
              <a:xfrm>
                <a:off x="857974" y="4895047"/>
                <a:ext cx="1595935" cy="332682"/>
                <a:chOff x="851757" y="342014"/>
                <a:chExt cx="695325" cy="179364"/>
              </a:xfrm>
            </p:grpSpPr>
            <p:cxnSp>
              <p:nvCxnSpPr>
                <p:cNvPr id="60" name="Straight Arrow Connector 59"/>
                <p:cNvCxnSpPr/>
                <p:nvPr/>
              </p:nvCxnSpPr>
              <p:spPr>
                <a:xfrm>
                  <a:off x="851757" y="342014"/>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937483" y="434160"/>
                  <a:ext cx="60959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51757" y="521378"/>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63168" y="4706914"/>
                <a:ext cx="788998" cy="646331"/>
              </a:xfrm>
              <a:prstGeom prst="rect">
                <a:avLst/>
              </a:prstGeom>
              <a:noFill/>
            </p:spPr>
            <p:txBody>
              <a:bodyPr wrap="none" rtlCol="0">
                <a:spAutoFit/>
              </a:bodyPr>
              <a:lstStyle/>
              <a:p>
                <a:pPr algn="ctr"/>
                <a:r>
                  <a:rPr lang="en-US" dirty="0" smtClean="0">
                    <a:solidFill>
                      <a:schemeClr val="bg1"/>
                    </a:solidFill>
                  </a:rPr>
                  <a:t>Trop.</a:t>
                </a:r>
              </a:p>
              <a:p>
                <a:pPr algn="ctr"/>
                <a:r>
                  <a:rPr lang="en-US" dirty="0" smtClean="0">
                    <a:solidFill>
                      <a:schemeClr val="bg1"/>
                    </a:solidFill>
                  </a:rPr>
                  <a:t>Gases </a:t>
                </a:r>
              </a:p>
            </p:txBody>
          </p:sp>
          <p:grpSp>
            <p:nvGrpSpPr>
              <p:cNvPr id="39" name="Group 38"/>
              <p:cNvGrpSpPr/>
              <p:nvPr/>
            </p:nvGrpSpPr>
            <p:grpSpPr>
              <a:xfrm>
                <a:off x="2499773" y="4895047"/>
                <a:ext cx="1153187" cy="332682"/>
                <a:chOff x="851757" y="342014"/>
                <a:chExt cx="695325" cy="179364"/>
              </a:xfrm>
            </p:grpSpPr>
            <p:cxnSp>
              <p:nvCxnSpPr>
                <p:cNvPr id="57" name="Straight Arrow Connector 56"/>
                <p:cNvCxnSpPr/>
                <p:nvPr/>
              </p:nvCxnSpPr>
              <p:spPr>
                <a:xfrm>
                  <a:off x="851757" y="342014"/>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37483" y="434160"/>
                  <a:ext cx="60959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51757" y="521378"/>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Elbow Connector 39"/>
              <p:cNvCxnSpPr/>
              <p:nvPr/>
            </p:nvCxnSpPr>
            <p:spPr>
              <a:xfrm>
                <a:off x="3586150" y="5236650"/>
                <a:ext cx="634274" cy="616157"/>
              </a:xfrm>
              <a:prstGeom prst="bentConnector3">
                <a:avLst>
                  <a:gd name="adj1" fmla="val 2935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a:off x="3693118" y="5084513"/>
                <a:ext cx="634274" cy="616157"/>
              </a:xfrm>
              <a:prstGeom prst="bentConnector3">
                <a:avLst>
                  <a:gd name="adj1" fmla="val 25223"/>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a:off x="3611999" y="4928571"/>
                <a:ext cx="632552" cy="603504"/>
              </a:xfrm>
              <a:prstGeom prst="bentConnector3">
                <a:avLst>
                  <a:gd name="adj1" fmla="val 5000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4408510" y="5506336"/>
                <a:ext cx="4209693" cy="388668"/>
                <a:chOff x="851757" y="326921"/>
                <a:chExt cx="695325" cy="209550"/>
              </a:xfrm>
            </p:grpSpPr>
            <p:cxnSp>
              <p:nvCxnSpPr>
                <p:cNvPr id="54" name="Straight Arrow Connector 53"/>
                <p:cNvCxnSpPr/>
                <p:nvPr/>
              </p:nvCxnSpPr>
              <p:spPr>
                <a:xfrm>
                  <a:off x="851757" y="326921"/>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37483" y="434160"/>
                  <a:ext cx="60959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851757" y="536471"/>
                  <a:ext cx="6096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0" name="Moon 49"/>
            <p:cNvSpPr/>
            <p:nvPr/>
          </p:nvSpPr>
          <p:spPr>
            <a:xfrm flipH="1">
              <a:off x="8799256" y="5418709"/>
              <a:ext cx="162237" cy="713065"/>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 name="Moon 50"/>
            <p:cNvSpPr/>
            <p:nvPr/>
          </p:nvSpPr>
          <p:spPr>
            <a:xfrm>
              <a:off x="3415366" y="5418709"/>
              <a:ext cx="162237" cy="713065"/>
            </a:xfrm>
            <a:prstGeom prst="mo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3" name="Group 2"/>
          <p:cNvGrpSpPr/>
          <p:nvPr/>
        </p:nvGrpSpPr>
        <p:grpSpPr>
          <a:xfrm>
            <a:off x="118007" y="1788461"/>
            <a:ext cx="3804966" cy="2663589"/>
            <a:chOff x="118007" y="1788461"/>
            <a:chExt cx="3804966" cy="2663589"/>
          </a:xfrm>
        </p:grpSpPr>
        <p:sp>
          <p:nvSpPr>
            <p:cNvPr id="67" name="TextBox 66"/>
            <p:cNvSpPr txBox="1"/>
            <p:nvPr/>
          </p:nvSpPr>
          <p:spPr>
            <a:xfrm>
              <a:off x="118007" y="2305215"/>
              <a:ext cx="2303632" cy="1938992"/>
            </a:xfrm>
            <a:prstGeom prst="rect">
              <a:avLst/>
            </a:prstGeom>
            <a:noFill/>
          </p:spPr>
          <p:txBody>
            <a:bodyPr wrap="square" rtlCol="0">
              <a:spAutoFit/>
            </a:bodyPr>
            <a:lstStyle/>
            <a:p>
              <a:pPr algn="ctr"/>
              <a:r>
                <a:rPr lang="en-US" sz="2400" b="1" dirty="0" smtClean="0">
                  <a:solidFill>
                    <a:schemeClr val="bg1"/>
                  </a:solidFill>
                </a:rPr>
                <a:t>NO</a:t>
              </a:r>
            </a:p>
            <a:p>
              <a:pPr algn="ctr"/>
              <a:r>
                <a:rPr lang="en-US" sz="2400" b="1" dirty="0" smtClean="0">
                  <a:solidFill>
                    <a:schemeClr val="bg1"/>
                  </a:solidFill>
                </a:rPr>
                <a:t>NO</a:t>
              </a:r>
              <a:r>
                <a:rPr lang="en-US" sz="2400" b="1" baseline="-25000" dirty="0" smtClean="0">
                  <a:solidFill>
                    <a:schemeClr val="bg1"/>
                  </a:solidFill>
                </a:rPr>
                <a:t>2</a:t>
              </a:r>
              <a:endParaRPr lang="en-US" sz="2400" b="1" dirty="0" smtClean="0">
                <a:solidFill>
                  <a:schemeClr val="bg1"/>
                </a:solidFill>
              </a:endParaRPr>
            </a:p>
            <a:p>
              <a:pPr algn="ctr"/>
              <a:r>
                <a:rPr lang="en-US" sz="2400" b="1" dirty="0" smtClean="0">
                  <a:solidFill>
                    <a:schemeClr val="bg1"/>
                  </a:solidFill>
                </a:rPr>
                <a:t>NO</a:t>
              </a:r>
              <a:r>
                <a:rPr lang="en-US" sz="2400" b="1" baseline="-25000" dirty="0" smtClean="0">
                  <a:solidFill>
                    <a:schemeClr val="bg1"/>
                  </a:solidFill>
                </a:rPr>
                <a:t>3</a:t>
              </a:r>
            </a:p>
            <a:p>
              <a:pPr algn="ctr"/>
              <a:r>
                <a:rPr lang="en-US" sz="2400" b="1" dirty="0" smtClean="0">
                  <a:solidFill>
                    <a:schemeClr val="bg1"/>
                  </a:solidFill>
                </a:rPr>
                <a:t>N</a:t>
              </a:r>
              <a:r>
                <a:rPr lang="en-US" sz="2400" b="1" baseline="-25000" dirty="0" smtClean="0">
                  <a:solidFill>
                    <a:schemeClr val="bg1"/>
                  </a:solidFill>
                </a:rPr>
                <a:t>2</a:t>
              </a:r>
              <a:r>
                <a:rPr lang="en-US" sz="2400" b="1" dirty="0" smtClean="0">
                  <a:solidFill>
                    <a:schemeClr val="bg1"/>
                  </a:solidFill>
                </a:rPr>
                <a:t>O</a:t>
              </a:r>
              <a:r>
                <a:rPr lang="en-US" sz="2400" b="1" baseline="-25000" dirty="0" smtClean="0">
                  <a:solidFill>
                    <a:schemeClr val="bg1"/>
                  </a:solidFill>
                </a:rPr>
                <a:t>5</a:t>
              </a:r>
            </a:p>
            <a:p>
              <a:pPr algn="ctr"/>
              <a:r>
                <a:rPr lang="en-US" sz="2400" b="1" dirty="0" err="1" smtClean="0">
                  <a:solidFill>
                    <a:schemeClr val="bg1"/>
                  </a:solidFill>
                </a:rPr>
                <a:t>NO</a:t>
              </a:r>
              <a:r>
                <a:rPr lang="en-US" sz="2400" b="1" baseline="-25000" dirty="0" err="1" smtClean="0">
                  <a:solidFill>
                    <a:schemeClr val="bg1"/>
                  </a:solidFill>
                </a:rPr>
                <a:t>y</a:t>
              </a:r>
              <a:endParaRPr lang="en-US" sz="2400" b="1" baseline="-25000" dirty="0">
                <a:solidFill>
                  <a:schemeClr val="bg1"/>
                </a:solidFill>
              </a:endParaRPr>
            </a:p>
          </p:txBody>
        </p:sp>
        <p:sp>
          <p:nvSpPr>
            <p:cNvPr id="68" name="Rectangle 67"/>
            <p:cNvSpPr/>
            <p:nvPr/>
          </p:nvSpPr>
          <p:spPr>
            <a:xfrm>
              <a:off x="1573723" y="2266836"/>
              <a:ext cx="2349250" cy="2185214"/>
            </a:xfrm>
            <a:prstGeom prst="rect">
              <a:avLst/>
            </a:prstGeom>
          </p:spPr>
          <p:txBody>
            <a:bodyPr wrap="square">
              <a:spAutoFit/>
            </a:bodyPr>
            <a:lstStyle/>
            <a:p>
              <a:pPr algn="ctr"/>
              <a:r>
                <a:rPr lang="en-US" sz="2400" b="1" dirty="0" err="1" smtClean="0">
                  <a:solidFill>
                    <a:schemeClr val="bg1"/>
                  </a:solidFill>
                </a:rPr>
                <a:t>Glyoxal</a:t>
              </a:r>
              <a:endParaRPr lang="en-US" sz="2400" b="1" dirty="0">
                <a:solidFill>
                  <a:schemeClr val="bg1"/>
                </a:solidFill>
              </a:endParaRPr>
            </a:p>
            <a:p>
              <a:pPr algn="ctr"/>
              <a:r>
                <a:rPr lang="en-US" sz="2400" b="1" dirty="0">
                  <a:solidFill>
                    <a:schemeClr val="bg1"/>
                  </a:solidFill>
                </a:rPr>
                <a:t>HONO</a:t>
              </a:r>
            </a:p>
            <a:p>
              <a:pPr algn="ctr"/>
              <a:r>
                <a:rPr lang="en-US" sz="2400" b="1" dirty="0">
                  <a:solidFill>
                    <a:schemeClr val="bg1"/>
                  </a:solidFill>
                </a:rPr>
                <a:t>O</a:t>
              </a:r>
              <a:r>
                <a:rPr lang="en-US" sz="2400" b="1" baseline="-25000" dirty="0">
                  <a:solidFill>
                    <a:schemeClr val="bg1"/>
                  </a:solidFill>
                </a:rPr>
                <a:t>3</a:t>
              </a:r>
            </a:p>
            <a:p>
              <a:pPr algn="ctr"/>
              <a:endParaRPr lang="en-US" sz="2400" b="1" baseline="-25000" dirty="0">
                <a:solidFill>
                  <a:schemeClr val="bg1"/>
                </a:solidFill>
              </a:endParaRPr>
            </a:p>
            <a:p>
              <a:pPr algn="ctr"/>
              <a:r>
                <a:rPr lang="en-US" sz="2400" b="1" dirty="0">
                  <a:solidFill>
                    <a:schemeClr val="bg1"/>
                  </a:solidFill>
                </a:rPr>
                <a:t>Aerosol Optical</a:t>
              </a:r>
            </a:p>
            <a:p>
              <a:pPr algn="ctr"/>
              <a:r>
                <a:rPr lang="en-US" sz="2400" b="1" dirty="0">
                  <a:solidFill>
                    <a:schemeClr val="bg1"/>
                  </a:solidFill>
                </a:rPr>
                <a:t>Properties</a:t>
              </a:r>
            </a:p>
          </p:txBody>
        </p:sp>
        <p:sp>
          <p:nvSpPr>
            <p:cNvPr id="69" name="Rectangle 68"/>
            <p:cNvSpPr/>
            <p:nvPr/>
          </p:nvSpPr>
          <p:spPr>
            <a:xfrm>
              <a:off x="1115408" y="1788461"/>
              <a:ext cx="2073774" cy="523220"/>
            </a:xfrm>
            <a:prstGeom prst="rect">
              <a:avLst/>
            </a:prstGeom>
          </p:spPr>
          <p:txBody>
            <a:bodyPr wrap="none">
              <a:spAutoFit/>
            </a:bodyPr>
            <a:lstStyle/>
            <a:p>
              <a:pPr algn="ctr"/>
              <a:r>
                <a:rPr lang="en-US" sz="2800" b="1" u="sng" dirty="0">
                  <a:solidFill>
                    <a:schemeClr val="bg1"/>
                  </a:solidFill>
                </a:rPr>
                <a:t>We Measure</a:t>
              </a:r>
            </a:p>
          </p:txBody>
        </p:sp>
      </p:grpSp>
      <p:grpSp>
        <p:nvGrpSpPr>
          <p:cNvPr id="65" name="Group 64"/>
          <p:cNvGrpSpPr/>
          <p:nvPr/>
        </p:nvGrpSpPr>
        <p:grpSpPr>
          <a:xfrm>
            <a:off x="86144" y="5808715"/>
            <a:ext cx="12105856" cy="1049285"/>
            <a:chOff x="86144" y="5808715"/>
            <a:chExt cx="12105856" cy="1049285"/>
          </a:xfrm>
        </p:grpSpPr>
        <p:sp>
          <p:nvSpPr>
            <p:cNvPr id="35" name="TextBox 34"/>
            <p:cNvSpPr txBox="1"/>
            <p:nvPr/>
          </p:nvSpPr>
          <p:spPr>
            <a:xfrm>
              <a:off x="86144" y="6457890"/>
              <a:ext cx="743046" cy="400110"/>
            </a:xfrm>
            <a:prstGeom prst="rect">
              <a:avLst/>
            </a:prstGeom>
            <a:noFill/>
          </p:spPr>
          <p:txBody>
            <a:bodyPr wrap="square" rtlCol="0">
              <a:spAutoFit/>
            </a:bodyPr>
            <a:lstStyle/>
            <a:p>
              <a:r>
                <a:rPr lang="en-US" sz="2000" dirty="0" smtClean="0">
                  <a:solidFill>
                    <a:schemeClr val="bg1"/>
                  </a:solidFill>
                </a:rPr>
                <a:t>Laser</a:t>
              </a:r>
              <a:endParaRPr lang="en-US" sz="2000" dirty="0">
                <a:solidFill>
                  <a:schemeClr val="bg1"/>
                </a:solidFill>
              </a:endParaRPr>
            </a:p>
          </p:txBody>
        </p:sp>
        <p:sp>
          <p:nvSpPr>
            <p:cNvPr id="47" name="Rectangle 46"/>
            <p:cNvSpPr/>
            <p:nvPr/>
          </p:nvSpPr>
          <p:spPr>
            <a:xfrm>
              <a:off x="273445" y="5968814"/>
              <a:ext cx="368446" cy="531689"/>
            </a:xfrm>
            <a:prstGeom prst="rect">
              <a:avLst/>
            </a:prstGeom>
            <a:solidFill>
              <a:schemeClr val="bg1">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35"/>
            <p:cNvSpPr txBox="1"/>
            <p:nvPr/>
          </p:nvSpPr>
          <p:spPr>
            <a:xfrm>
              <a:off x="11007199" y="6257835"/>
              <a:ext cx="1184801" cy="400110"/>
            </a:xfrm>
            <a:prstGeom prst="rect">
              <a:avLst/>
            </a:prstGeom>
            <a:noFill/>
          </p:spPr>
          <p:txBody>
            <a:bodyPr wrap="square" rtlCol="0">
              <a:spAutoFit/>
            </a:bodyPr>
            <a:lstStyle/>
            <a:p>
              <a:r>
                <a:rPr lang="en-US" sz="2000" dirty="0" smtClean="0">
                  <a:solidFill>
                    <a:schemeClr val="bg1"/>
                  </a:solidFill>
                </a:rPr>
                <a:t>Detector</a:t>
              </a:r>
              <a:endParaRPr lang="en-US" sz="2000" dirty="0">
                <a:solidFill>
                  <a:schemeClr val="bg1"/>
                </a:solidFill>
              </a:endParaRPr>
            </a:p>
          </p:txBody>
        </p:sp>
        <p:sp>
          <p:nvSpPr>
            <p:cNvPr id="46" name="Rectangle 45"/>
            <p:cNvSpPr/>
            <p:nvPr/>
          </p:nvSpPr>
          <p:spPr>
            <a:xfrm>
              <a:off x="11345187" y="5808715"/>
              <a:ext cx="310895" cy="531689"/>
            </a:xfrm>
            <a:prstGeom prst="rect">
              <a:avLst/>
            </a:prstGeom>
            <a:solidFill>
              <a:schemeClr val="bg1">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3" name="Group 12"/>
          <p:cNvGrpSpPr/>
          <p:nvPr/>
        </p:nvGrpSpPr>
        <p:grpSpPr>
          <a:xfrm>
            <a:off x="4220424" y="1437793"/>
            <a:ext cx="2359927" cy="3101450"/>
            <a:chOff x="6618738" y="1473228"/>
            <a:chExt cx="2359927" cy="3101450"/>
          </a:xfrm>
        </p:grpSpPr>
        <p:sp>
          <p:nvSpPr>
            <p:cNvPr id="245" name="Rectangle 244"/>
            <p:cNvSpPr/>
            <p:nvPr/>
          </p:nvSpPr>
          <p:spPr>
            <a:xfrm>
              <a:off x="6618738" y="1473228"/>
              <a:ext cx="2359927" cy="3051366"/>
            </a:xfrm>
            <a:prstGeom prst="rect">
              <a:avLst/>
            </a:prstGeom>
            <a:gradFill>
              <a:gsLst>
                <a:gs pos="0">
                  <a:srgbClr val="FFF2CC"/>
                </a:gs>
                <a:gs pos="50000">
                  <a:schemeClr val="accent1">
                    <a:lumMod val="60000"/>
                    <a:lumOff val="40000"/>
                  </a:schemeClr>
                </a:gs>
                <a:gs pos="100000">
                  <a:schemeClr val="accent1">
                    <a:lumMod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FA689068-E90A-AA4F-8DF7-D477182A4023}"/>
                </a:ext>
              </a:extLst>
            </p:cNvPr>
            <p:cNvSpPr txBox="1"/>
            <p:nvPr/>
          </p:nvSpPr>
          <p:spPr>
            <a:xfrm>
              <a:off x="6684918" y="2632519"/>
              <a:ext cx="2291062" cy="830997"/>
            </a:xfrm>
            <a:prstGeom prst="rect">
              <a:avLst/>
            </a:prstGeom>
            <a:noFill/>
          </p:spPr>
          <p:txBody>
            <a:bodyPr wrap="square" rtlCol="0">
              <a:spAutoFit/>
            </a:bodyPr>
            <a:lstStyle/>
            <a:p>
              <a:pPr algn="ctr"/>
              <a:r>
                <a:rPr lang="en-US" sz="2400" dirty="0" smtClean="0">
                  <a:latin typeface="Avenir Roman" panose="02000503020000020003" pitchFamily="2" charset="0"/>
                </a:rPr>
                <a:t>Chemistry Happens Here</a:t>
              </a:r>
            </a:p>
          </p:txBody>
        </p:sp>
        <p:pic>
          <p:nvPicPr>
            <p:cNvPr id="111" name="Picture 110">
              <a:extLst>
                <a:ext uri="{FF2B5EF4-FFF2-40B4-BE49-F238E27FC236}">
                  <a16:creationId xmlns:a16="http://schemas.microsoft.com/office/drawing/2014/main" id="{716B62E0-E6F5-D84B-81D4-C2567D90FCFE}"/>
                </a:ext>
              </a:extLst>
            </p:cNvPr>
            <p:cNvPicPr>
              <a:picLocks noChangeAspect="1"/>
            </p:cNvPicPr>
            <p:nvPr/>
          </p:nvPicPr>
          <p:blipFill rotWithShape="1">
            <a:blip r:embed="rId4">
              <a:duotone>
                <a:schemeClr val="accent4">
                  <a:shade val="45000"/>
                  <a:satMod val="135000"/>
                </a:schemeClr>
                <a:prstClr val="white"/>
              </a:duotone>
            </a:blip>
            <a:srcRect l="1" r="1374" b="15914"/>
            <a:stretch/>
          </p:blipFill>
          <p:spPr>
            <a:xfrm>
              <a:off x="6637876" y="1536958"/>
              <a:ext cx="500486" cy="426710"/>
            </a:xfrm>
            <a:prstGeom prst="rect">
              <a:avLst/>
            </a:prstGeom>
          </p:spPr>
        </p:pic>
        <p:pic>
          <p:nvPicPr>
            <p:cNvPr id="114" name="Picture 113">
              <a:extLst>
                <a:ext uri="{FF2B5EF4-FFF2-40B4-BE49-F238E27FC236}">
                  <a16:creationId xmlns:a16="http://schemas.microsoft.com/office/drawing/2014/main" id="{1F2A4143-42FD-6F48-A520-15C9F334C1FC}"/>
                </a:ext>
              </a:extLst>
            </p:cNvPr>
            <p:cNvPicPr>
              <a:picLocks noChangeAspect="1"/>
            </p:cNvPicPr>
            <p:nvPr/>
          </p:nvPicPr>
          <p:blipFill rotWithShape="1">
            <a:blip r:embed="rId5"/>
            <a:srcRect r="27158" b="15300"/>
            <a:stretch/>
          </p:blipFill>
          <p:spPr>
            <a:xfrm>
              <a:off x="7797741" y="4127730"/>
              <a:ext cx="298746" cy="347380"/>
            </a:xfrm>
            <a:prstGeom prst="rect">
              <a:avLst/>
            </a:prstGeom>
          </p:spPr>
        </p:pic>
        <p:pic>
          <p:nvPicPr>
            <p:cNvPr id="115" name="Picture 114">
              <a:extLst>
                <a:ext uri="{FF2B5EF4-FFF2-40B4-BE49-F238E27FC236}">
                  <a16:creationId xmlns:a16="http://schemas.microsoft.com/office/drawing/2014/main" id="{3050202D-4533-D04B-A03B-01B12641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7417" y="4233424"/>
              <a:ext cx="285824" cy="251525"/>
            </a:xfrm>
            <a:prstGeom prst="rect">
              <a:avLst/>
            </a:prstGeom>
          </p:spPr>
        </p:pic>
        <p:pic>
          <p:nvPicPr>
            <p:cNvPr id="117" name="Picture 116">
              <a:extLst>
                <a:ext uri="{FF2B5EF4-FFF2-40B4-BE49-F238E27FC236}">
                  <a16:creationId xmlns:a16="http://schemas.microsoft.com/office/drawing/2014/main" id="{B4B2125B-83FB-5A4A-B060-EA5D01F345F1}"/>
                </a:ext>
              </a:extLst>
            </p:cNvPr>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b="14873"/>
            <a:stretch/>
          </p:blipFill>
          <p:spPr>
            <a:xfrm>
              <a:off x="8571653" y="4179515"/>
              <a:ext cx="390769" cy="332651"/>
            </a:xfrm>
            <a:prstGeom prst="rect">
              <a:avLst/>
            </a:prstGeom>
          </p:spPr>
        </p:pic>
        <p:grpSp>
          <p:nvGrpSpPr>
            <p:cNvPr id="118" name="Group 117">
              <a:extLst>
                <a:ext uri="{FF2B5EF4-FFF2-40B4-BE49-F238E27FC236}">
                  <a16:creationId xmlns:a16="http://schemas.microsoft.com/office/drawing/2014/main" id="{4CA33D54-604B-2047-A509-E8BC7F6D7C56}"/>
                </a:ext>
              </a:extLst>
            </p:cNvPr>
            <p:cNvGrpSpPr/>
            <p:nvPr/>
          </p:nvGrpSpPr>
          <p:grpSpPr>
            <a:xfrm>
              <a:off x="8677128" y="4110648"/>
              <a:ext cx="164912" cy="65537"/>
              <a:chOff x="3417627" y="5729104"/>
              <a:chExt cx="268545" cy="106721"/>
            </a:xfrm>
          </p:grpSpPr>
          <p:sp>
            <p:nvSpPr>
              <p:cNvPr id="139" name="Oval 138">
                <a:extLst>
                  <a:ext uri="{FF2B5EF4-FFF2-40B4-BE49-F238E27FC236}">
                    <a16:creationId xmlns:a16="http://schemas.microsoft.com/office/drawing/2014/main" id="{99562041-6840-174C-A047-99468BC933F8}"/>
                  </a:ext>
                </a:extLst>
              </p:cNvPr>
              <p:cNvSpPr/>
              <p:nvPr/>
            </p:nvSpPr>
            <p:spPr>
              <a:xfrm>
                <a:off x="3417627" y="5814049"/>
                <a:ext cx="21776" cy="21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Oval 139">
                <a:extLst>
                  <a:ext uri="{FF2B5EF4-FFF2-40B4-BE49-F238E27FC236}">
                    <a16:creationId xmlns:a16="http://schemas.microsoft.com/office/drawing/2014/main" id="{BB9BAB7F-C72B-DF43-A821-CE67AA3EEC02}"/>
                  </a:ext>
                </a:extLst>
              </p:cNvPr>
              <p:cNvSpPr/>
              <p:nvPr/>
            </p:nvSpPr>
            <p:spPr>
              <a:xfrm>
                <a:off x="3424886" y="5792917"/>
                <a:ext cx="32664" cy="3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1" name="Oval 140">
                <a:extLst>
                  <a:ext uri="{FF2B5EF4-FFF2-40B4-BE49-F238E27FC236}">
                    <a16:creationId xmlns:a16="http://schemas.microsoft.com/office/drawing/2014/main" id="{A1A1B4B5-1EF8-1E48-AA2F-FF088FEB1943}"/>
                  </a:ext>
                </a:extLst>
              </p:cNvPr>
              <p:cNvSpPr/>
              <p:nvPr/>
            </p:nvSpPr>
            <p:spPr>
              <a:xfrm>
                <a:off x="3449384" y="5730311"/>
                <a:ext cx="54440" cy="54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2" name="Oval 141">
                <a:extLst>
                  <a:ext uri="{FF2B5EF4-FFF2-40B4-BE49-F238E27FC236}">
                    <a16:creationId xmlns:a16="http://schemas.microsoft.com/office/drawing/2014/main" id="{6A60C329-80B8-9442-A101-5850A3597121}"/>
                  </a:ext>
                </a:extLst>
              </p:cNvPr>
              <p:cNvSpPr/>
              <p:nvPr/>
            </p:nvSpPr>
            <p:spPr>
              <a:xfrm>
                <a:off x="3484770" y="5732390"/>
                <a:ext cx="97991" cy="97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 name="Oval 142">
                <a:extLst>
                  <a:ext uri="{FF2B5EF4-FFF2-40B4-BE49-F238E27FC236}">
                    <a16:creationId xmlns:a16="http://schemas.microsoft.com/office/drawing/2014/main" id="{1A4453E4-61CF-7845-9607-29167E209E8F}"/>
                  </a:ext>
                </a:extLst>
              </p:cNvPr>
              <p:cNvSpPr/>
              <p:nvPr/>
            </p:nvSpPr>
            <p:spPr>
              <a:xfrm>
                <a:off x="3566429" y="5746643"/>
                <a:ext cx="65327" cy="653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4" name="Oval 143">
                <a:extLst>
                  <a:ext uri="{FF2B5EF4-FFF2-40B4-BE49-F238E27FC236}">
                    <a16:creationId xmlns:a16="http://schemas.microsoft.com/office/drawing/2014/main" id="{D0013FD4-7C16-8446-B4FE-B330F3AA65A6}"/>
                  </a:ext>
                </a:extLst>
              </p:cNvPr>
              <p:cNvSpPr/>
              <p:nvPr/>
            </p:nvSpPr>
            <p:spPr>
              <a:xfrm>
                <a:off x="3611796" y="5732390"/>
                <a:ext cx="32664" cy="3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Oval 144">
                <a:extLst>
                  <a:ext uri="{FF2B5EF4-FFF2-40B4-BE49-F238E27FC236}">
                    <a16:creationId xmlns:a16="http://schemas.microsoft.com/office/drawing/2014/main" id="{CDB4FB29-5DAE-264D-AAA5-41EBFB896574}"/>
                  </a:ext>
                </a:extLst>
              </p:cNvPr>
              <p:cNvSpPr/>
              <p:nvPr/>
            </p:nvSpPr>
            <p:spPr>
              <a:xfrm>
                <a:off x="3664396" y="5729104"/>
                <a:ext cx="21776" cy="21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19" name="Picture 118">
              <a:extLst>
                <a:ext uri="{FF2B5EF4-FFF2-40B4-BE49-F238E27FC236}">
                  <a16:creationId xmlns:a16="http://schemas.microsoft.com/office/drawing/2014/main" id="{6663CBCD-06D7-AB4B-8B4C-BB365346D0EA}"/>
                </a:ext>
              </a:extLst>
            </p:cNvPr>
            <p:cNvPicPr>
              <a:picLocks noChangeAspect="1"/>
            </p:cNvPicPr>
            <p:nvPr/>
          </p:nvPicPr>
          <p:blipFill>
            <a:blip r:embed="rId8"/>
            <a:stretch>
              <a:fillRect/>
            </a:stretch>
          </p:blipFill>
          <p:spPr>
            <a:xfrm>
              <a:off x="7568533" y="4179162"/>
              <a:ext cx="294040" cy="294040"/>
            </a:xfrm>
            <a:prstGeom prst="rect">
              <a:avLst/>
            </a:prstGeom>
          </p:spPr>
        </p:pic>
        <p:pic>
          <p:nvPicPr>
            <p:cNvPr id="120" name="Picture 119">
              <a:extLst>
                <a:ext uri="{FF2B5EF4-FFF2-40B4-BE49-F238E27FC236}">
                  <a16:creationId xmlns:a16="http://schemas.microsoft.com/office/drawing/2014/main" id="{49427854-51C9-C44D-A109-3838EDABAF2C}"/>
                </a:ext>
              </a:extLst>
            </p:cNvPr>
            <p:cNvPicPr>
              <a:picLocks noChangeAspect="1"/>
            </p:cNvPicPr>
            <p:nvPr/>
          </p:nvPicPr>
          <p:blipFill rotWithShape="1">
            <a:blip r:embed="rId9"/>
            <a:srcRect l="29298" b="22523"/>
            <a:stretch/>
          </p:blipFill>
          <p:spPr>
            <a:xfrm>
              <a:off x="6665674" y="3832998"/>
              <a:ext cx="595476" cy="652541"/>
            </a:xfrm>
            <a:prstGeom prst="rect">
              <a:avLst/>
            </a:prstGeom>
          </p:spPr>
        </p:pic>
        <p:pic>
          <p:nvPicPr>
            <p:cNvPr id="121" name="Picture 120">
              <a:extLst>
                <a:ext uri="{FF2B5EF4-FFF2-40B4-BE49-F238E27FC236}">
                  <a16:creationId xmlns:a16="http://schemas.microsoft.com/office/drawing/2014/main" id="{2BD8A109-D198-7B46-9777-B2FD5D47BA5E}"/>
                </a:ext>
              </a:extLst>
            </p:cNvPr>
            <p:cNvPicPr>
              <a:picLocks noChangeAspect="1"/>
            </p:cNvPicPr>
            <p:nvPr/>
          </p:nvPicPr>
          <p:blipFill>
            <a:blip r:embed="rId10" cstate="print">
              <a:biLevel thresh="75000"/>
              <a:extLst>
                <a:ext uri="{28A0092B-C50C-407E-A947-70E740481C1C}">
                  <a14:useLocalDpi xmlns:a14="http://schemas.microsoft.com/office/drawing/2010/main" val="0"/>
                </a:ext>
              </a:extLst>
            </a:blip>
            <a:stretch>
              <a:fillRect/>
            </a:stretch>
          </p:blipFill>
          <p:spPr>
            <a:xfrm>
              <a:off x="7133796" y="4237669"/>
              <a:ext cx="481442" cy="337009"/>
            </a:xfrm>
            <a:prstGeom prst="rect">
              <a:avLst/>
            </a:prstGeom>
          </p:spPr>
        </p:pic>
        <p:pic>
          <p:nvPicPr>
            <p:cNvPr id="122" name="Picture 121">
              <a:extLst>
                <a:ext uri="{FF2B5EF4-FFF2-40B4-BE49-F238E27FC236}">
                  <a16:creationId xmlns:a16="http://schemas.microsoft.com/office/drawing/2014/main" id="{F71F205B-B82B-4F46-9787-542E416F8F26}"/>
                </a:ext>
              </a:extLst>
            </p:cNvPr>
            <p:cNvPicPr>
              <a:picLocks noChangeAspect="1"/>
            </p:cNvPicPr>
            <p:nvPr/>
          </p:nvPicPr>
          <p:blipFill rotWithShape="1">
            <a:blip r:embed="rId5"/>
            <a:srcRect l="27703" r="23047" b="15300"/>
            <a:stretch/>
          </p:blipFill>
          <p:spPr>
            <a:xfrm>
              <a:off x="8006491" y="4143621"/>
              <a:ext cx="212301" cy="365121"/>
            </a:xfrm>
            <a:prstGeom prst="rect">
              <a:avLst/>
            </a:prstGeom>
          </p:spPr>
        </p:pic>
        <p:grpSp>
          <p:nvGrpSpPr>
            <p:cNvPr id="123" name="Group 122">
              <a:extLst>
                <a:ext uri="{FF2B5EF4-FFF2-40B4-BE49-F238E27FC236}">
                  <a16:creationId xmlns:a16="http://schemas.microsoft.com/office/drawing/2014/main" id="{9F7811BF-574B-9B47-B2F2-BAA1DB837A90}"/>
                </a:ext>
              </a:extLst>
            </p:cNvPr>
            <p:cNvGrpSpPr/>
            <p:nvPr/>
          </p:nvGrpSpPr>
          <p:grpSpPr>
            <a:xfrm rot="18158797">
              <a:off x="7598993" y="4055803"/>
              <a:ext cx="164912" cy="65537"/>
              <a:chOff x="3417627" y="5729104"/>
              <a:chExt cx="268545" cy="106721"/>
            </a:xfrm>
          </p:grpSpPr>
          <p:sp>
            <p:nvSpPr>
              <p:cNvPr id="132" name="Oval 131">
                <a:extLst>
                  <a:ext uri="{FF2B5EF4-FFF2-40B4-BE49-F238E27FC236}">
                    <a16:creationId xmlns:a16="http://schemas.microsoft.com/office/drawing/2014/main" id="{8B47F2AC-6FBC-E046-84A3-428DBDB97B42}"/>
                  </a:ext>
                </a:extLst>
              </p:cNvPr>
              <p:cNvSpPr/>
              <p:nvPr/>
            </p:nvSpPr>
            <p:spPr>
              <a:xfrm>
                <a:off x="3417627" y="5814049"/>
                <a:ext cx="21776" cy="21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Oval 132">
                <a:extLst>
                  <a:ext uri="{FF2B5EF4-FFF2-40B4-BE49-F238E27FC236}">
                    <a16:creationId xmlns:a16="http://schemas.microsoft.com/office/drawing/2014/main" id="{1C4C40F2-310D-3E46-AD7E-1CE4A8E87051}"/>
                  </a:ext>
                </a:extLst>
              </p:cNvPr>
              <p:cNvSpPr/>
              <p:nvPr/>
            </p:nvSpPr>
            <p:spPr>
              <a:xfrm>
                <a:off x="3424886" y="5792917"/>
                <a:ext cx="32664" cy="3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4" name="Oval 133">
                <a:extLst>
                  <a:ext uri="{FF2B5EF4-FFF2-40B4-BE49-F238E27FC236}">
                    <a16:creationId xmlns:a16="http://schemas.microsoft.com/office/drawing/2014/main" id="{BCC8FDE7-34E8-0E43-891A-41A0C5AB8D23}"/>
                  </a:ext>
                </a:extLst>
              </p:cNvPr>
              <p:cNvSpPr/>
              <p:nvPr/>
            </p:nvSpPr>
            <p:spPr>
              <a:xfrm>
                <a:off x="3449384" y="5730311"/>
                <a:ext cx="54440" cy="54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Oval 134">
                <a:extLst>
                  <a:ext uri="{FF2B5EF4-FFF2-40B4-BE49-F238E27FC236}">
                    <a16:creationId xmlns:a16="http://schemas.microsoft.com/office/drawing/2014/main" id="{BEAC3EB4-F574-A946-9439-0D0CF4AE6112}"/>
                  </a:ext>
                </a:extLst>
              </p:cNvPr>
              <p:cNvSpPr/>
              <p:nvPr/>
            </p:nvSpPr>
            <p:spPr>
              <a:xfrm>
                <a:off x="3484770" y="5732390"/>
                <a:ext cx="97991" cy="97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6" name="Oval 135">
                <a:extLst>
                  <a:ext uri="{FF2B5EF4-FFF2-40B4-BE49-F238E27FC236}">
                    <a16:creationId xmlns:a16="http://schemas.microsoft.com/office/drawing/2014/main" id="{1B47C672-7DBA-374F-BAD7-AAA4AEB1DC23}"/>
                  </a:ext>
                </a:extLst>
              </p:cNvPr>
              <p:cNvSpPr/>
              <p:nvPr/>
            </p:nvSpPr>
            <p:spPr>
              <a:xfrm>
                <a:off x="3566429" y="5746643"/>
                <a:ext cx="65327" cy="653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Oval 136">
                <a:extLst>
                  <a:ext uri="{FF2B5EF4-FFF2-40B4-BE49-F238E27FC236}">
                    <a16:creationId xmlns:a16="http://schemas.microsoft.com/office/drawing/2014/main" id="{5A8B5002-1095-434B-800C-3ED5BB86C98D}"/>
                  </a:ext>
                </a:extLst>
              </p:cNvPr>
              <p:cNvSpPr/>
              <p:nvPr/>
            </p:nvSpPr>
            <p:spPr>
              <a:xfrm>
                <a:off x="3611796" y="5732390"/>
                <a:ext cx="32664" cy="326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8" name="Oval 137">
                <a:extLst>
                  <a:ext uri="{FF2B5EF4-FFF2-40B4-BE49-F238E27FC236}">
                    <a16:creationId xmlns:a16="http://schemas.microsoft.com/office/drawing/2014/main" id="{62DE76FE-8357-1940-B239-E1710250FC21}"/>
                  </a:ext>
                </a:extLst>
              </p:cNvPr>
              <p:cNvSpPr/>
              <p:nvPr/>
            </p:nvSpPr>
            <p:spPr>
              <a:xfrm>
                <a:off x="3664396" y="5729104"/>
                <a:ext cx="21776" cy="21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8" name="Up Arrow 127">
              <a:extLst>
                <a:ext uri="{FF2B5EF4-FFF2-40B4-BE49-F238E27FC236}">
                  <a16:creationId xmlns:a16="http://schemas.microsoft.com/office/drawing/2014/main" id="{65FCF955-36EB-8D47-886B-0BCB840A4BA0}"/>
                </a:ext>
              </a:extLst>
            </p:cNvPr>
            <p:cNvSpPr/>
            <p:nvPr/>
          </p:nvSpPr>
          <p:spPr>
            <a:xfrm>
              <a:off x="7095874" y="3595163"/>
              <a:ext cx="212751" cy="352291"/>
            </a:xfrm>
            <a:prstGeom prst="upArrow">
              <a:avLst>
                <a:gd name="adj1" fmla="val 2470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9" name="Up Arrow 128">
              <a:extLst>
                <a:ext uri="{FF2B5EF4-FFF2-40B4-BE49-F238E27FC236}">
                  <a16:creationId xmlns:a16="http://schemas.microsoft.com/office/drawing/2014/main" id="{65FCF955-36EB-8D47-886B-0BCB840A4BA0}"/>
                </a:ext>
              </a:extLst>
            </p:cNvPr>
            <p:cNvSpPr/>
            <p:nvPr/>
          </p:nvSpPr>
          <p:spPr>
            <a:xfrm>
              <a:off x="7414700" y="3595163"/>
              <a:ext cx="212751" cy="356535"/>
            </a:xfrm>
            <a:prstGeom prst="upArrow">
              <a:avLst>
                <a:gd name="adj1" fmla="val 2470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0" name="Up Arrow 149">
              <a:extLst>
                <a:ext uri="{FF2B5EF4-FFF2-40B4-BE49-F238E27FC236}">
                  <a16:creationId xmlns:a16="http://schemas.microsoft.com/office/drawing/2014/main" id="{65FCF955-36EB-8D47-886B-0BCB840A4BA0}"/>
                </a:ext>
              </a:extLst>
            </p:cNvPr>
            <p:cNvSpPr/>
            <p:nvPr/>
          </p:nvSpPr>
          <p:spPr>
            <a:xfrm>
              <a:off x="7717272" y="3598898"/>
              <a:ext cx="212751" cy="352291"/>
            </a:xfrm>
            <a:prstGeom prst="upArrow">
              <a:avLst>
                <a:gd name="adj1" fmla="val 2470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1" name="Up Arrow 150">
              <a:extLst>
                <a:ext uri="{FF2B5EF4-FFF2-40B4-BE49-F238E27FC236}">
                  <a16:creationId xmlns:a16="http://schemas.microsoft.com/office/drawing/2014/main" id="{65FCF955-36EB-8D47-886B-0BCB840A4BA0}"/>
                </a:ext>
              </a:extLst>
            </p:cNvPr>
            <p:cNvSpPr/>
            <p:nvPr/>
          </p:nvSpPr>
          <p:spPr>
            <a:xfrm>
              <a:off x="8036098" y="3598898"/>
              <a:ext cx="212751" cy="356535"/>
            </a:xfrm>
            <a:prstGeom prst="upArrow">
              <a:avLst>
                <a:gd name="adj1" fmla="val 2470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2" name="Up Arrow 151">
              <a:extLst>
                <a:ext uri="{FF2B5EF4-FFF2-40B4-BE49-F238E27FC236}">
                  <a16:creationId xmlns:a16="http://schemas.microsoft.com/office/drawing/2014/main" id="{65FCF955-36EB-8D47-886B-0BCB840A4BA0}"/>
                </a:ext>
              </a:extLst>
            </p:cNvPr>
            <p:cNvSpPr/>
            <p:nvPr/>
          </p:nvSpPr>
          <p:spPr>
            <a:xfrm>
              <a:off x="8317813" y="3598804"/>
              <a:ext cx="212751" cy="356535"/>
            </a:xfrm>
            <a:prstGeom prst="upArrow">
              <a:avLst>
                <a:gd name="adj1" fmla="val 24706"/>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2" name="Group 11"/>
          <p:cNvGrpSpPr/>
          <p:nvPr/>
        </p:nvGrpSpPr>
        <p:grpSpPr>
          <a:xfrm>
            <a:off x="9266250" y="1428497"/>
            <a:ext cx="2359927" cy="3106916"/>
            <a:chOff x="-3016968" y="1957556"/>
            <a:chExt cx="2359927" cy="3106916"/>
          </a:xfrm>
        </p:grpSpPr>
        <p:sp>
          <p:nvSpPr>
            <p:cNvPr id="191" name="Rectangle 190"/>
            <p:cNvSpPr/>
            <p:nvPr/>
          </p:nvSpPr>
          <p:spPr>
            <a:xfrm>
              <a:off x="-3016968" y="1957556"/>
              <a:ext cx="2359927" cy="3051366"/>
            </a:xfrm>
            <a:prstGeom prst="rect">
              <a:avLst/>
            </a:prstGeom>
            <a:gradFill flip="none" rotWithShape="1">
              <a:gsLst>
                <a:gs pos="50000">
                  <a:srgbClr val="401420"/>
                </a:gs>
                <a:gs pos="0">
                  <a:srgbClr val="A54C0F"/>
                </a:gs>
                <a:gs pos="100000">
                  <a:srgbClr val="06012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FA689068-E90A-AA4F-8DF7-D477182A4023}"/>
                </a:ext>
              </a:extLst>
            </p:cNvPr>
            <p:cNvSpPr txBox="1"/>
            <p:nvPr/>
          </p:nvSpPr>
          <p:spPr>
            <a:xfrm>
              <a:off x="-2982536" y="2711967"/>
              <a:ext cx="2291062" cy="1200329"/>
            </a:xfrm>
            <a:prstGeom prst="rect">
              <a:avLst/>
            </a:prstGeom>
            <a:noFill/>
          </p:spPr>
          <p:txBody>
            <a:bodyPr wrap="square" rtlCol="0">
              <a:spAutoFit/>
            </a:bodyPr>
            <a:lstStyle/>
            <a:p>
              <a:pPr algn="ctr"/>
              <a:r>
                <a:rPr lang="en-US" sz="2400" dirty="0" smtClean="0">
                  <a:solidFill>
                    <a:schemeClr val="bg1"/>
                  </a:solidFill>
                  <a:latin typeface="Avenir Roman" panose="02000503020000020003" pitchFamily="2" charset="0"/>
                </a:rPr>
                <a:t>Different Chemistry Happens Here</a:t>
              </a:r>
            </a:p>
          </p:txBody>
        </p:sp>
        <p:pic>
          <p:nvPicPr>
            <p:cNvPr id="158" name="Picture 157">
              <a:extLst>
                <a:ext uri="{FF2B5EF4-FFF2-40B4-BE49-F238E27FC236}">
                  <a16:creationId xmlns:a16="http://schemas.microsoft.com/office/drawing/2014/main" id="{1F2A4143-42FD-6F48-A520-15C9F334C1FC}"/>
                </a:ext>
              </a:extLst>
            </p:cNvPr>
            <p:cNvPicPr>
              <a:picLocks noChangeAspect="1"/>
            </p:cNvPicPr>
            <p:nvPr/>
          </p:nvPicPr>
          <p:blipFill rotWithShape="1">
            <a:blip r:embed="rId5">
              <a:duotone>
                <a:schemeClr val="bg2">
                  <a:shade val="45000"/>
                  <a:satMod val="135000"/>
                </a:schemeClr>
                <a:prstClr val="white"/>
              </a:duotone>
            </a:blip>
            <a:srcRect r="27158" b="15300"/>
            <a:stretch/>
          </p:blipFill>
          <p:spPr>
            <a:xfrm>
              <a:off x="-1835180" y="4617524"/>
              <a:ext cx="298746" cy="347380"/>
            </a:xfrm>
            <a:prstGeom prst="rect">
              <a:avLst/>
            </a:prstGeom>
            <a:ln>
              <a:noFill/>
            </a:ln>
          </p:spPr>
        </p:pic>
        <p:pic>
          <p:nvPicPr>
            <p:cNvPr id="159" name="Picture 158">
              <a:extLst>
                <a:ext uri="{FF2B5EF4-FFF2-40B4-BE49-F238E27FC236}">
                  <a16:creationId xmlns:a16="http://schemas.microsoft.com/office/drawing/2014/main" id="{3050202D-4533-D04B-A03B-01B1264126FC}"/>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85504" y="4723218"/>
              <a:ext cx="285824" cy="251525"/>
            </a:xfrm>
            <a:prstGeom prst="rect">
              <a:avLst/>
            </a:prstGeom>
            <a:ln>
              <a:noFill/>
            </a:ln>
          </p:spPr>
        </p:pic>
        <p:pic>
          <p:nvPicPr>
            <p:cNvPr id="160" name="Picture 159">
              <a:extLst>
                <a:ext uri="{FF2B5EF4-FFF2-40B4-BE49-F238E27FC236}">
                  <a16:creationId xmlns:a16="http://schemas.microsoft.com/office/drawing/2014/main" id="{B4B2125B-83FB-5A4A-B060-EA5D01F345F1}"/>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b="14873"/>
            <a:stretch/>
          </p:blipFill>
          <p:spPr>
            <a:xfrm>
              <a:off x="-1061268" y="4669309"/>
              <a:ext cx="390769" cy="332651"/>
            </a:xfrm>
            <a:prstGeom prst="rect">
              <a:avLst/>
            </a:prstGeom>
            <a:ln>
              <a:noFill/>
            </a:ln>
          </p:spPr>
        </p:pic>
        <p:grpSp>
          <p:nvGrpSpPr>
            <p:cNvPr id="161" name="Group 160">
              <a:extLst>
                <a:ext uri="{FF2B5EF4-FFF2-40B4-BE49-F238E27FC236}">
                  <a16:creationId xmlns:a16="http://schemas.microsoft.com/office/drawing/2014/main" id="{4CA33D54-604B-2047-A509-E8BC7F6D7C56}"/>
                </a:ext>
              </a:extLst>
            </p:cNvPr>
            <p:cNvGrpSpPr/>
            <p:nvPr/>
          </p:nvGrpSpPr>
          <p:grpSpPr>
            <a:xfrm>
              <a:off x="-955793" y="4600442"/>
              <a:ext cx="164912" cy="65537"/>
              <a:chOff x="3417627" y="5729104"/>
              <a:chExt cx="268545" cy="106721"/>
            </a:xfrm>
            <a:solidFill>
              <a:srgbClr val="9B9491"/>
            </a:solidFill>
          </p:grpSpPr>
          <p:sp>
            <p:nvSpPr>
              <p:cNvPr id="179" name="Oval 178">
                <a:extLst>
                  <a:ext uri="{FF2B5EF4-FFF2-40B4-BE49-F238E27FC236}">
                    <a16:creationId xmlns:a16="http://schemas.microsoft.com/office/drawing/2014/main" id="{99562041-6840-174C-A047-99468BC933F8}"/>
                  </a:ext>
                </a:extLst>
              </p:cNvPr>
              <p:cNvSpPr/>
              <p:nvPr/>
            </p:nvSpPr>
            <p:spPr>
              <a:xfrm>
                <a:off x="3417627" y="5814049"/>
                <a:ext cx="21776" cy="21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0" name="Oval 179">
                <a:extLst>
                  <a:ext uri="{FF2B5EF4-FFF2-40B4-BE49-F238E27FC236}">
                    <a16:creationId xmlns:a16="http://schemas.microsoft.com/office/drawing/2014/main" id="{BB9BAB7F-C72B-DF43-A821-CE67AA3EEC02}"/>
                  </a:ext>
                </a:extLst>
              </p:cNvPr>
              <p:cNvSpPr/>
              <p:nvPr/>
            </p:nvSpPr>
            <p:spPr>
              <a:xfrm>
                <a:off x="3424886" y="5792917"/>
                <a:ext cx="32664" cy="3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1" name="Oval 180">
                <a:extLst>
                  <a:ext uri="{FF2B5EF4-FFF2-40B4-BE49-F238E27FC236}">
                    <a16:creationId xmlns:a16="http://schemas.microsoft.com/office/drawing/2014/main" id="{A1A1B4B5-1EF8-1E48-AA2F-FF088FEB1943}"/>
                  </a:ext>
                </a:extLst>
              </p:cNvPr>
              <p:cNvSpPr/>
              <p:nvPr/>
            </p:nvSpPr>
            <p:spPr>
              <a:xfrm>
                <a:off x="3449384" y="5730311"/>
                <a:ext cx="54440" cy="54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2" name="Oval 181">
                <a:extLst>
                  <a:ext uri="{FF2B5EF4-FFF2-40B4-BE49-F238E27FC236}">
                    <a16:creationId xmlns:a16="http://schemas.microsoft.com/office/drawing/2014/main" id="{6A60C329-80B8-9442-A101-5850A3597121}"/>
                  </a:ext>
                </a:extLst>
              </p:cNvPr>
              <p:cNvSpPr/>
              <p:nvPr/>
            </p:nvSpPr>
            <p:spPr>
              <a:xfrm>
                <a:off x="3484770" y="5732390"/>
                <a:ext cx="97991" cy="979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3" name="Oval 182">
                <a:extLst>
                  <a:ext uri="{FF2B5EF4-FFF2-40B4-BE49-F238E27FC236}">
                    <a16:creationId xmlns:a16="http://schemas.microsoft.com/office/drawing/2014/main" id="{1A4453E4-61CF-7845-9607-29167E209E8F}"/>
                  </a:ext>
                </a:extLst>
              </p:cNvPr>
              <p:cNvSpPr/>
              <p:nvPr/>
            </p:nvSpPr>
            <p:spPr>
              <a:xfrm>
                <a:off x="3566429" y="5746643"/>
                <a:ext cx="65327" cy="653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4" name="Oval 183">
                <a:extLst>
                  <a:ext uri="{FF2B5EF4-FFF2-40B4-BE49-F238E27FC236}">
                    <a16:creationId xmlns:a16="http://schemas.microsoft.com/office/drawing/2014/main" id="{D0013FD4-7C16-8446-B4FE-B330F3AA65A6}"/>
                  </a:ext>
                </a:extLst>
              </p:cNvPr>
              <p:cNvSpPr/>
              <p:nvPr/>
            </p:nvSpPr>
            <p:spPr>
              <a:xfrm>
                <a:off x="3611796" y="5732390"/>
                <a:ext cx="32664" cy="3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85" name="Oval 184">
                <a:extLst>
                  <a:ext uri="{FF2B5EF4-FFF2-40B4-BE49-F238E27FC236}">
                    <a16:creationId xmlns:a16="http://schemas.microsoft.com/office/drawing/2014/main" id="{CDB4FB29-5DAE-264D-AAA5-41EBFB896574}"/>
                  </a:ext>
                </a:extLst>
              </p:cNvPr>
              <p:cNvSpPr/>
              <p:nvPr/>
            </p:nvSpPr>
            <p:spPr>
              <a:xfrm>
                <a:off x="3664396" y="5729104"/>
                <a:ext cx="21776" cy="21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pic>
          <p:nvPicPr>
            <p:cNvPr id="162" name="Picture 161">
              <a:extLst>
                <a:ext uri="{FF2B5EF4-FFF2-40B4-BE49-F238E27FC236}">
                  <a16:creationId xmlns:a16="http://schemas.microsoft.com/office/drawing/2014/main" id="{6663CBCD-06D7-AB4B-8B4C-BB365346D0EA}"/>
                </a:ext>
              </a:extLst>
            </p:cNvPr>
            <p:cNvPicPr>
              <a:picLocks noChangeAspect="1"/>
            </p:cNvPicPr>
            <p:nvPr/>
          </p:nvPicPr>
          <p:blipFill>
            <a:blip r:embed="rId8">
              <a:duotone>
                <a:schemeClr val="bg2">
                  <a:shade val="45000"/>
                  <a:satMod val="135000"/>
                </a:schemeClr>
                <a:prstClr val="white"/>
              </a:duotone>
            </a:blip>
            <a:stretch>
              <a:fillRect/>
            </a:stretch>
          </p:blipFill>
          <p:spPr>
            <a:xfrm>
              <a:off x="-2064388" y="4668956"/>
              <a:ext cx="294040" cy="294040"/>
            </a:xfrm>
            <a:prstGeom prst="rect">
              <a:avLst/>
            </a:prstGeom>
            <a:ln>
              <a:noFill/>
            </a:ln>
          </p:spPr>
        </p:pic>
        <p:pic>
          <p:nvPicPr>
            <p:cNvPr id="163" name="Picture 162">
              <a:extLst>
                <a:ext uri="{FF2B5EF4-FFF2-40B4-BE49-F238E27FC236}">
                  <a16:creationId xmlns:a16="http://schemas.microsoft.com/office/drawing/2014/main" id="{49427854-51C9-C44D-A109-3838EDABAF2C}"/>
                </a:ext>
              </a:extLst>
            </p:cNvPr>
            <p:cNvPicPr>
              <a:picLocks noChangeAspect="1"/>
            </p:cNvPicPr>
            <p:nvPr/>
          </p:nvPicPr>
          <p:blipFill rotWithShape="1">
            <a:blip r:embed="rId9">
              <a:duotone>
                <a:schemeClr val="bg2">
                  <a:shade val="45000"/>
                  <a:satMod val="135000"/>
                </a:schemeClr>
                <a:prstClr val="white"/>
              </a:duotone>
            </a:blip>
            <a:srcRect l="29298" b="22523"/>
            <a:stretch/>
          </p:blipFill>
          <p:spPr>
            <a:xfrm>
              <a:off x="-2967247" y="4322792"/>
              <a:ext cx="595476" cy="652541"/>
            </a:xfrm>
            <a:prstGeom prst="rect">
              <a:avLst/>
            </a:prstGeom>
            <a:ln>
              <a:noFill/>
            </a:ln>
          </p:spPr>
        </p:pic>
        <p:pic>
          <p:nvPicPr>
            <p:cNvPr id="164" name="Picture 163">
              <a:extLst>
                <a:ext uri="{FF2B5EF4-FFF2-40B4-BE49-F238E27FC236}">
                  <a16:creationId xmlns:a16="http://schemas.microsoft.com/office/drawing/2014/main" id="{2BD8A109-D198-7B46-9777-B2FD5D47BA5E}"/>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99125" y="4727463"/>
              <a:ext cx="481442" cy="337009"/>
            </a:xfrm>
            <a:prstGeom prst="rect">
              <a:avLst/>
            </a:prstGeom>
            <a:ln>
              <a:noFill/>
            </a:ln>
          </p:spPr>
        </p:pic>
        <p:pic>
          <p:nvPicPr>
            <p:cNvPr id="165" name="Picture 164">
              <a:extLst>
                <a:ext uri="{FF2B5EF4-FFF2-40B4-BE49-F238E27FC236}">
                  <a16:creationId xmlns:a16="http://schemas.microsoft.com/office/drawing/2014/main" id="{F71F205B-B82B-4F46-9787-542E416F8F26}"/>
                </a:ext>
              </a:extLst>
            </p:cNvPr>
            <p:cNvPicPr>
              <a:picLocks noChangeAspect="1"/>
            </p:cNvPicPr>
            <p:nvPr/>
          </p:nvPicPr>
          <p:blipFill rotWithShape="1">
            <a:blip r:embed="rId5">
              <a:duotone>
                <a:schemeClr val="bg2">
                  <a:shade val="45000"/>
                  <a:satMod val="135000"/>
                </a:schemeClr>
                <a:prstClr val="white"/>
              </a:duotone>
            </a:blip>
            <a:srcRect l="27703" r="23047" b="15300"/>
            <a:stretch/>
          </p:blipFill>
          <p:spPr>
            <a:xfrm>
              <a:off x="-1626430" y="4633415"/>
              <a:ext cx="212301" cy="365121"/>
            </a:xfrm>
            <a:prstGeom prst="rect">
              <a:avLst/>
            </a:prstGeom>
            <a:ln>
              <a:noFill/>
            </a:ln>
          </p:spPr>
        </p:pic>
        <p:grpSp>
          <p:nvGrpSpPr>
            <p:cNvPr id="166" name="Group 165">
              <a:extLst>
                <a:ext uri="{FF2B5EF4-FFF2-40B4-BE49-F238E27FC236}">
                  <a16:creationId xmlns:a16="http://schemas.microsoft.com/office/drawing/2014/main" id="{9F7811BF-574B-9B47-B2F2-BAA1DB837A90}"/>
                </a:ext>
              </a:extLst>
            </p:cNvPr>
            <p:cNvGrpSpPr/>
            <p:nvPr/>
          </p:nvGrpSpPr>
          <p:grpSpPr>
            <a:xfrm rot="18158797">
              <a:off x="-2033928" y="4545597"/>
              <a:ext cx="164912" cy="65537"/>
              <a:chOff x="3417627" y="5729104"/>
              <a:chExt cx="268545" cy="106721"/>
            </a:xfrm>
            <a:solidFill>
              <a:srgbClr val="9B9491"/>
            </a:solidFill>
          </p:grpSpPr>
          <p:sp>
            <p:nvSpPr>
              <p:cNvPr id="172" name="Oval 171">
                <a:extLst>
                  <a:ext uri="{FF2B5EF4-FFF2-40B4-BE49-F238E27FC236}">
                    <a16:creationId xmlns:a16="http://schemas.microsoft.com/office/drawing/2014/main" id="{8B47F2AC-6FBC-E046-84A3-428DBDB97B42}"/>
                  </a:ext>
                </a:extLst>
              </p:cNvPr>
              <p:cNvSpPr/>
              <p:nvPr/>
            </p:nvSpPr>
            <p:spPr>
              <a:xfrm>
                <a:off x="3417627" y="5814049"/>
                <a:ext cx="21776" cy="21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3" name="Oval 172">
                <a:extLst>
                  <a:ext uri="{FF2B5EF4-FFF2-40B4-BE49-F238E27FC236}">
                    <a16:creationId xmlns:a16="http://schemas.microsoft.com/office/drawing/2014/main" id="{1C4C40F2-310D-3E46-AD7E-1CE4A8E87051}"/>
                  </a:ext>
                </a:extLst>
              </p:cNvPr>
              <p:cNvSpPr/>
              <p:nvPr/>
            </p:nvSpPr>
            <p:spPr>
              <a:xfrm>
                <a:off x="3424886" y="5792917"/>
                <a:ext cx="32664" cy="3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4" name="Oval 173">
                <a:extLst>
                  <a:ext uri="{FF2B5EF4-FFF2-40B4-BE49-F238E27FC236}">
                    <a16:creationId xmlns:a16="http://schemas.microsoft.com/office/drawing/2014/main" id="{BCC8FDE7-34E8-0E43-891A-41A0C5AB8D23}"/>
                  </a:ext>
                </a:extLst>
              </p:cNvPr>
              <p:cNvSpPr/>
              <p:nvPr/>
            </p:nvSpPr>
            <p:spPr>
              <a:xfrm>
                <a:off x="3449384" y="5730311"/>
                <a:ext cx="54440" cy="54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5" name="Oval 174">
                <a:extLst>
                  <a:ext uri="{FF2B5EF4-FFF2-40B4-BE49-F238E27FC236}">
                    <a16:creationId xmlns:a16="http://schemas.microsoft.com/office/drawing/2014/main" id="{BEAC3EB4-F574-A946-9439-0D0CF4AE6112}"/>
                  </a:ext>
                </a:extLst>
              </p:cNvPr>
              <p:cNvSpPr/>
              <p:nvPr/>
            </p:nvSpPr>
            <p:spPr>
              <a:xfrm>
                <a:off x="3484770" y="5732390"/>
                <a:ext cx="97991" cy="979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6" name="Oval 175">
                <a:extLst>
                  <a:ext uri="{FF2B5EF4-FFF2-40B4-BE49-F238E27FC236}">
                    <a16:creationId xmlns:a16="http://schemas.microsoft.com/office/drawing/2014/main" id="{1B47C672-7DBA-374F-BAD7-AAA4AEB1DC23}"/>
                  </a:ext>
                </a:extLst>
              </p:cNvPr>
              <p:cNvSpPr/>
              <p:nvPr/>
            </p:nvSpPr>
            <p:spPr>
              <a:xfrm>
                <a:off x="3566429" y="5746643"/>
                <a:ext cx="65327" cy="653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7" name="Oval 176">
                <a:extLst>
                  <a:ext uri="{FF2B5EF4-FFF2-40B4-BE49-F238E27FC236}">
                    <a16:creationId xmlns:a16="http://schemas.microsoft.com/office/drawing/2014/main" id="{5A8B5002-1095-434B-800C-3ED5BB86C98D}"/>
                  </a:ext>
                </a:extLst>
              </p:cNvPr>
              <p:cNvSpPr/>
              <p:nvPr/>
            </p:nvSpPr>
            <p:spPr>
              <a:xfrm>
                <a:off x="3611796" y="5732390"/>
                <a:ext cx="32664" cy="326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178" name="Oval 177">
                <a:extLst>
                  <a:ext uri="{FF2B5EF4-FFF2-40B4-BE49-F238E27FC236}">
                    <a16:creationId xmlns:a16="http://schemas.microsoft.com/office/drawing/2014/main" id="{62DE76FE-8357-1940-B239-E1710250FC21}"/>
                  </a:ext>
                </a:extLst>
              </p:cNvPr>
              <p:cNvSpPr/>
              <p:nvPr/>
            </p:nvSpPr>
            <p:spPr>
              <a:xfrm>
                <a:off x="3664396" y="5729104"/>
                <a:ext cx="21776" cy="217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sp>
          <p:nvSpPr>
            <p:cNvPr id="167" name="Up Arrow 166">
              <a:extLst>
                <a:ext uri="{FF2B5EF4-FFF2-40B4-BE49-F238E27FC236}">
                  <a16:creationId xmlns:a16="http://schemas.microsoft.com/office/drawing/2014/main" id="{65FCF955-36EB-8D47-886B-0BCB840A4BA0}"/>
                </a:ext>
              </a:extLst>
            </p:cNvPr>
            <p:cNvSpPr/>
            <p:nvPr/>
          </p:nvSpPr>
          <p:spPr>
            <a:xfrm>
              <a:off x="-2537047" y="4084957"/>
              <a:ext cx="212751" cy="352291"/>
            </a:xfrm>
            <a:prstGeom prst="upArrow">
              <a:avLst>
                <a:gd name="adj1" fmla="val 2470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sp>
          <p:nvSpPr>
            <p:cNvPr id="168" name="Up Arrow 167">
              <a:extLst>
                <a:ext uri="{FF2B5EF4-FFF2-40B4-BE49-F238E27FC236}">
                  <a16:creationId xmlns:a16="http://schemas.microsoft.com/office/drawing/2014/main" id="{65FCF955-36EB-8D47-886B-0BCB840A4BA0}"/>
                </a:ext>
              </a:extLst>
            </p:cNvPr>
            <p:cNvSpPr/>
            <p:nvPr/>
          </p:nvSpPr>
          <p:spPr>
            <a:xfrm>
              <a:off x="-2218221" y="4084957"/>
              <a:ext cx="212751" cy="356535"/>
            </a:xfrm>
            <a:prstGeom prst="upArrow">
              <a:avLst>
                <a:gd name="adj1" fmla="val 2470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sp>
          <p:nvSpPr>
            <p:cNvPr id="169" name="Up Arrow 168">
              <a:extLst>
                <a:ext uri="{FF2B5EF4-FFF2-40B4-BE49-F238E27FC236}">
                  <a16:creationId xmlns:a16="http://schemas.microsoft.com/office/drawing/2014/main" id="{65FCF955-36EB-8D47-886B-0BCB840A4BA0}"/>
                </a:ext>
              </a:extLst>
            </p:cNvPr>
            <p:cNvSpPr/>
            <p:nvPr/>
          </p:nvSpPr>
          <p:spPr>
            <a:xfrm>
              <a:off x="-1915649" y="4088692"/>
              <a:ext cx="212751" cy="352291"/>
            </a:xfrm>
            <a:prstGeom prst="upArrow">
              <a:avLst>
                <a:gd name="adj1" fmla="val 2470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sp>
          <p:nvSpPr>
            <p:cNvPr id="170" name="Up Arrow 169">
              <a:extLst>
                <a:ext uri="{FF2B5EF4-FFF2-40B4-BE49-F238E27FC236}">
                  <a16:creationId xmlns:a16="http://schemas.microsoft.com/office/drawing/2014/main" id="{65FCF955-36EB-8D47-886B-0BCB840A4BA0}"/>
                </a:ext>
              </a:extLst>
            </p:cNvPr>
            <p:cNvSpPr/>
            <p:nvPr/>
          </p:nvSpPr>
          <p:spPr>
            <a:xfrm>
              <a:off x="-1596823" y="4088692"/>
              <a:ext cx="212751" cy="356535"/>
            </a:xfrm>
            <a:prstGeom prst="upArrow">
              <a:avLst>
                <a:gd name="adj1" fmla="val 2470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sp>
          <p:nvSpPr>
            <p:cNvPr id="171" name="Up Arrow 170">
              <a:extLst>
                <a:ext uri="{FF2B5EF4-FFF2-40B4-BE49-F238E27FC236}">
                  <a16:creationId xmlns:a16="http://schemas.microsoft.com/office/drawing/2014/main" id="{65FCF955-36EB-8D47-886B-0BCB840A4BA0}"/>
                </a:ext>
              </a:extLst>
            </p:cNvPr>
            <p:cNvSpPr/>
            <p:nvPr/>
          </p:nvSpPr>
          <p:spPr>
            <a:xfrm>
              <a:off x="-1315108" y="4088598"/>
              <a:ext cx="212751" cy="356535"/>
            </a:xfrm>
            <a:prstGeom prst="upArrow">
              <a:avLst>
                <a:gd name="adj1" fmla="val 24706"/>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bg1"/>
                </a:solidFill>
              </a:endParaRPr>
            </a:p>
          </p:txBody>
        </p:sp>
        <p:sp>
          <p:nvSpPr>
            <p:cNvPr id="10" name="Moon 9"/>
            <p:cNvSpPr/>
            <p:nvPr/>
          </p:nvSpPr>
          <p:spPr>
            <a:xfrm>
              <a:off x="-2882965" y="2141080"/>
              <a:ext cx="225490" cy="412590"/>
            </a:xfrm>
            <a:prstGeom prst="mo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1191043" y="2256076"/>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5-Point Star 191"/>
            <p:cNvSpPr/>
            <p:nvPr/>
          </p:nvSpPr>
          <p:spPr>
            <a:xfrm>
              <a:off x="-2162582" y="2357514"/>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5-Point Star 192"/>
            <p:cNvSpPr/>
            <p:nvPr/>
          </p:nvSpPr>
          <p:spPr>
            <a:xfrm>
              <a:off x="-2294078" y="2203948"/>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5-Point Star 193"/>
            <p:cNvSpPr/>
            <p:nvPr/>
          </p:nvSpPr>
          <p:spPr>
            <a:xfrm>
              <a:off x="-2134910" y="2102833"/>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5-Point Star 194"/>
            <p:cNvSpPr/>
            <p:nvPr/>
          </p:nvSpPr>
          <p:spPr>
            <a:xfrm>
              <a:off x="-2524030" y="2272887"/>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5-Point Star 195"/>
            <p:cNvSpPr/>
            <p:nvPr/>
          </p:nvSpPr>
          <p:spPr>
            <a:xfrm>
              <a:off x="-1888109" y="2248760"/>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5-Point Star 196"/>
            <p:cNvSpPr/>
            <p:nvPr/>
          </p:nvSpPr>
          <p:spPr>
            <a:xfrm>
              <a:off x="-1388784" y="2110745"/>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5-Point Star 197"/>
            <p:cNvSpPr/>
            <p:nvPr/>
          </p:nvSpPr>
          <p:spPr>
            <a:xfrm>
              <a:off x="-1645339" y="2289121"/>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5-Point Star 198"/>
            <p:cNvSpPr/>
            <p:nvPr/>
          </p:nvSpPr>
          <p:spPr>
            <a:xfrm>
              <a:off x="-2550691" y="2165784"/>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5-Point Star 199"/>
            <p:cNvSpPr/>
            <p:nvPr/>
          </p:nvSpPr>
          <p:spPr>
            <a:xfrm>
              <a:off x="-1422328" y="2321129"/>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5-Point Star 200"/>
            <p:cNvSpPr/>
            <p:nvPr/>
          </p:nvSpPr>
          <p:spPr>
            <a:xfrm>
              <a:off x="-966547" y="2131093"/>
              <a:ext cx="48253" cy="482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6647245" y="1235702"/>
            <a:ext cx="2515037" cy="3477875"/>
          </a:xfrm>
          <a:prstGeom prst="rect">
            <a:avLst/>
          </a:prstGeom>
          <a:noFill/>
        </p:spPr>
        <p:txBody>
          <a:bodyPr wrap="square" rtlCol="0">
            <a:spAutoFit/>
          </a:bodyPr>
          <a:lstStyle/>
          <a:p>
            <a:r>
              <a:rPr lang="en-US" sz="2000" dirty="0"/>
              <a:t>We measure pollutants relevant to daytime and nighttime atmospheric </a:t>
            </a:r>
            <a:r>
              <a:rPr lang="en-US" sz="2000" dirty="0" smtClean="0"/>
              <a:t>chemistry</a:t>
            </a:r>
          </a:p>
          <a:p>
            <a:endParaRPr lang="en-US" sz="2000" dirty="0" smtClean="0"/>
          </a:p>
          <a:p>
            <a:pPr algn="r"/>
            <a:r>
              <a:rPr lang="en-US" sz="2000" b="1" dirty="0" smtClean="0"/>
              <a:t>My research focuses on the nighttime processes that impact air quality.</a:t>
            </a:r>
            <a:endParaRPr lang="en-US" sz="2000" b="1" dirty="0"/>
          </a:p>
        </p:txBody>
      </p:sp>
    </p:spTree>
    <p:extLst>
      <p:ext uri="{BB962C8B-B14F-4D97-AF65-F5344CB8AC3E}">
        <p14:creationId xmlns:p14="http://schemas.microsoft.com/office/powerpoint/2010/main" val="26942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3173" b="19357"/>
          <a:stretch/>
        </p:blipFill>
        <p:spPr>
          <a:xfrm>
            <a:off x="0" y="638175"/>
            <a:ext cx="12192000" cy="6191250"/>
          </a:xfrm>
          <a:prstGeom prst="rect">
            <a:avLst/>
          </a:prstGeom>
        </p:spPr>
      </p:pic>
      <p:sp>
        <p:nvSpPr>
          <p:cNvPr id="5" name="TextBox 4"/>
          <p:cNvSpPr txBox="1"/>
          <p:nvPr/>
        </p:nvSpPr>
        <p:spPr>
          <a:xfrm>
            <a:off x="180975" y="6129642"/>
            <a:ext cx="12192000" cy="646331"/>
          </a:xfrm>
          <a:prstGeom prst="rect">
            <a:avLst/>
          </a:prstGeom>
          <a:noFill/>
        </p:spPr>
        <p:txBody>
          <a:bodyPr wrap="square" rtlCol="0">
            <a:spAutoFit/>
          </a:bodyPr>
          <a:lstStyle/>
          <a:p>
            <a:pPr algn="ctr"/>
            <a:r>
              <a:rPr lang="en-US" sz="2000" dirty="0" smtClean="0">
                <a:solidFill>
                  <a:srgbClr val="FFFF00"/>
                </a:solidFill>
              </a:rPr>
              <a:t>Fire Influence on Regional to Global Environments and Air Quality</a:t>
            </a:r>
          </a:p>
          <a:p>
            <a:pPr algn="ctr"/>
            <a:r>
              <a:rPr lang="en-US" sz="1600" dirty="0" smtClean="0">
                <a:solidFill>
                  <a:schemeClr val="accent2"/>
                </a:solidFill>
              </a:rPr>
              <a:t>An interagency partnership engaging collaborations across the United States</a:t>
            </a:r>
            <a:endParaRPr lang="en-US" sz="1600" dirty="0">
              <a:solidFill>
                <a:schemeClr val="accent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543" y="5724867"/>
            <a:ext cx="421319" cy="4235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648" y="5724867"/>
            <a:ext cx="506642" cy="423521"/>
          </a:xfrm>
          <a:prstGeom prst="rect">
            <a:avLst/>
          </a:prstGeom>
        </p:spPr>
      </p:pic>
      <p:grpSp>
        <p:nvGrpSpPr>
          <p:cNvPr id="12" name="Group 11"/>
          <p:cNvGrpSpPr/>
          <p:nvPr/>
        </p:nvGrpSpPr>
        <p:grpSpPr>
          <a:xfrm>
            <a:off x="625759" y="5729547"/>
            <a:ext cx="392906" cy="392906"/>
            <a:chOff x="1056630" y="5729547"/>
            <a:chExt cx="392906" cy="392906"/>
          </a:xfrm>
        </p:grpSpPr>
        <p:sp>
          <p:nvSpPr>
            <p:cNvPr id="10" name="Oval 9"/>
            <p:cNvSpPr/>
            <p:nvPr/>
          </p:nvSpPr>
          <p:spPr>
            <a:xfrm>
              <a:off x="1056630" y="5729547"/>
              <a:ext cx="392906" cy="392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7" y="5739115"/>
              <a:ext cx="373773" cy="373773"/>
            </a:xfrm>
            <a:prstGeom prst="rect">
              <a:avLst/>
            </a:prstGeom>
          </p:spPr>
        </p:pic>
      </p:grpSp>
      <p:grpSp>
        <p:nvGrpSpPr>
          <p:cNvPr id="13" name="Group 12"/>
          <p:cNvGrpSpPr/>
          <p:nvPr/>
        </p:nvGrpSpPr>
        <p:grpSpPr>
          <a:xfrm>
            <a:off x="2107404" y="5727168"/>
            <a:ext cx="392906" cy="392906"/>
            <a:chOff x="2107404" y="5727168"/>
            <a:chExt cx="392906" cy="392906"/>
          </a:xfrm>
        </p:grpSpPr>
        <p:sp>
          <p:nvSpPr>
            <p:cNvPr id="11" name="Oval 10"/>
            <p:cNvSpPr/>
            <p:nvPr/>
          </p:nvSpPr>
          <p:spPr>
            <a:xfrm>
              <a:off x="2107404" y="5727168"/>
              <a:ext cx="392906" cy="3929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2166" y="5739075"/>
              <a:ext cx="377594" cy="373856"/>
            </a:xfrm>
            <a:prstGeom prst="rect">
              <a:avLst/>
            </a:prstGeom>
          </p:spPr>
        </p:pic>
      </p:grpSp>
      <p:sp>
        <p:nvSpPr>
          <p:cNvPr id="2" name="TextBox 1"/>
          <p:cNvSpPr txBox="1"/>
          <p:nvPr/>
        </p:nvSpPr>
        <p:spPr>
          <a:xfrm>
            <a:off x="0" y="75822"/>
            <a:ext cx="12191999" cy="523220"/>
          </a:xfrm>
          <a:prstGeom prst="rect">
            <a:avLst/>
          </a:prstGeom>
          <a:noFill/>
        </p:spPr>
        <p:txBody>
          <a:bodyPr wrap="square" rtlCol="0">
            <a:spAutoFit/>
          </a:bodyPr>
          <a:lstStyle/>
          <a:p>
            <a:pPr algn="ctr"/>
            <a:r>
              <a:rPr lang="en-US" sz="2800" dirty="0" smtClean="0">
                <a:solidFill>
                  <a:schemeClr val="bg1"/>
                </a:solidFill>
              </a:rPr>
              <a:t>Up Next Is The FIREX-AQ (Summer 2019) Campaign</a:t>
            </a:r>
            <a:endParaRPr lang="en-US" sz="2800" dirty="0">
              <a:solidFill>
                <a:schemeClr val="bg1"/>
              </a:solidFill>
            </a:endParaRPr>
          </a:p>
        </p:txBody>
      </p:sp>
    </p:spTree>
    <p:extLst>
      <p:ext uri="{BB962C8B-B14F-4D97-AF65-F5344CB8AC3E}">
        <p14:creationId xmlns:p14="http://schemas.microsoft.com/office/powerpoint/2010/main" val="71551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2CC">
              <a:alpha val="69804"/>
            </a:srgb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20704" y="969214"/>
            <a:ext cx="3097636" cy="2493723"/>
          </a:xfrm>
          <a:prstGeom prst="rect">
            <a:avLst/>
          </a:prstGeom>
          <a:noFill/>
        </p:spPr>
        <p:txBody>
          <a:bodyPr wrap="square" rtlCol="0">
            <a:spAutoFit/>
          </a:bodyPr>
          <a:lstStyle/>
          <a:p>
            <a:r>
              <a:rPr lang="en-US" sz="3905" dirty="0"/>
              <a:t>Last year 16.4 million acres burned in the </a:t>
            </a:r>
            <a:r>
              <a:rPr lang="en-US" sz="3905" dirty="0" smtClean="0"/>
              <a:t>U.S.</a:t>
            </a:r>
            <a:r>
              <a:rPr lang="en-US" sz="3905" baseline="30000" dirty="0" smtClean="0"/>
              <a:t>1</a:t>
            </a:r>
            <a:endParaRPr lang="en-US" sz="3905" baseline="30000" dirty="0"/>
          </a:p>
        </p:txBody>
      </p:sp>
      <p:sp>
        <p:nvSpPr>
          <p:cNvPr id="15" name="TextBox 14"/>
          <p:cNvSpPr txBox="1"/>
          <p:nvPr/>
        </p:nvSpPr>
        <p:spPr>
          <a:xfrm>
            <a:off x="521768" y="4460517"/>
            <a:ext cx="3761816" cy="1051570"/>
          </a:xfrm>
          <a:prstGeom prst="rect">
            <a:avLst/>
          </a:prstGeom>
          <a:noFill/>
        </p:spPr>
        <p:txBody>
          <a:bodyPr wrap="square" rtlCol="0">
            <a:spAutoFit/>
          </a:bodyPr>
          <a:lstStyle/>
          <a:p>
            <a:r>
              <a:rPr lang="en-US" sz="3124" dirty="0"/>
              <a:t>That doesn’t include agricultural burning.</a:t>
            </a:r>
          </a:p>
        </p:txBody>
      </p:sp>
      <p:grpSp>
        <p:nvGrpSpPr>
          <p:cNvPr id="24" name="Group 23"/>
          <p:cNvGrpSpPr/>
          <p:nvPr/>
        </p:nvGrpSpPr>
        <p:grpSpPr>
          <a:xfrm>
            <a:off x="4139044" y="698527"/>
            <a:ext cx="7471931" cy="5730273"/>
            <a:chOff x="4139044" y="288952"/>
            <a:chExt cx="7471931" cy="5730273"/>
          </a:xfrm>
        </p:grpSpPr>
        <p:sp>
          <p:nvSpPr>
            <p:cNvPr id="12" name="TextBox 11"/>
            <p:cNvSpPr txBox="1"/>
            <p:nvPr/>
          </p:nvSpPr>
          <p:spPr>
            <a:xfrm>
              <a:off x="8082046" y="288952"/>
              <a:ext cx="3197434" cy="570852"/>
            </a:xfrm>
            <a:prstGeom prst="rect">
              <a:avLst/>
            </a:prstGeom>
            <a:noFill/>
            <a:ln w="38100">
              <a:noFill/>
            </a:ln>
          </p:spPr>
          <p:txBody>
            <a:bodyPr wrap="square" rtlCol="0">
              <a:spAutoFit/>
            </a:bodyPr>
            <a:lstStyle/>
            <a:p>
              <a:pPr algn="ctr"/>
              <a:r>
                <a:rPr lang="en-US" sz="3124" dirty="0"/>
                <a:t>Washington D.C.</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6424" t="1" b="20677"/>
            <a:stretch/>
          </p:blipFill>
          <p:spPr>
            <a:xfrm>
              <a:off x="4139044" y="574378"/>
              <a:ext cx="7471931" cy="5444847"/>
            </a:xfrm>
            <a:prstGeom prst="rect">
              <a:avLst/>
            </a:prstGeom>
          </p:spPr>
        </p:pic>
        <p:sp>
          <p:nvSpPr>
            <p:cNvPr id="14" name="Rectangle 13"/>
            <p:cNvSpPr/>
            <p:nvPr/>
          </p:nvSpPr>
          <p:spPr>
            <a:xfrm>
              <a:off x="4462272" y="622561"/>
              <a:ext cx="2968563" cy="933461"/>
            </a:xfrm>
            <a:prstGeom prst="rect">
              <a:avLst/>
            </a:prstGeom>
          </p:spPr>
          <p:txBody>
            <a:bodyPr wrap="square">
              <a:spAutoFit/>
            </a:bodyPr>
            <a:lstStyle/>
            <a:p>
              <a:r>
                <a:rPr lang="en-US" sz="2733" dirty="0"/>
                <a:t> That’s the </a:t>
              </a:r>
              <a:r>
                <a:rPr lang="en-US" sz="2733" dirty="0" smtClean="0"/>
                <a:t>area </a:t>
              </a:r>
              <a:r>
                <a:rPr lang="en-US" sz="2733" dirty="0"/>
                <a:t>of this red square.</a:t>
              </a:r>
            </a:p>
          </p:txBody>
        </p:sp>
        <p:sp>
          <p:nvSpPr>
            <p:cNvPr id="16" name="Rectangle 15"/>
            <p:cNvSpPr/>
            <p:nvPr/>
          </p:nvSpPr>
          <p:spPr>
            <a:xfrm>
              <a:off x="8312078" y="346745"/>
              <a:ext cx="2713442" cy="465695"/>
            </a:xfrm>
            <a:prstGeom prst="rect">
              <a:avLst/>
            </a:prstGeom>
            <a:noFill/>
            <a:ln w="38100">
              <a:solidFill>
                <a:srgbClr val="577D6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263" tIns="44631" rIns="89263" bIns="44631" numCol="1" spcCol="0" rtlCol="0" fromWordArt="0" anchor="ctr" anchorCtr="0" forceAA="0" compatLnSpc="1">
              <a:prstTxWarp prst="textNoShape">
                <a:avLst/>
              </a:prstTxWarp>
              <a:noAutofit/>
            </a:bodyPr>
            <a:lstStyle/>
            <a:p>
              <a:pPr algn="ctr"/>
              <a:endParaRPr lang="en-US" sz="1757"/>
            </a:p>
          </p:txBody>
        </p:sp>
        <p:cxnSp>
          <p:nvCxnSpPr>
            <p:cNvPr id="17" name="Straight Arrow Connector 16"/>
            <p:cNvCxnSpPr/>
            <p:nvPr/>
          </p:nvCxnSpPr>
          <p:spPr>
            <a:xfrm>
              <a:off x="10041615" y="812440"/>
              <a:ext cx="0" cy="994061"/>
            </a:xfrm>
            <a:prstGeom prst="straightConnector1">
              <a:avLst/>
            </a:prstGeom>
            <a:ln w="76200">
              <a:solidFill>
                <a:srgbClr val="577D67"/>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37342" y="4246234"/>
              <a:ext cx="599837" cy="390584"/>
            </a:xfrm>
            <a:prstGeom prst="rect">
              <a:avLst/>
            </a:prstGeom>
            <a:noFill/>
          </p:spPr>
          <p:txBody>
            <a:bodyPr wrap="square" rtlCol="0">
              <a:spAutoFit/>
            </a:bodyPr>
            <a:lstStyle/>
            <a:p>
              <a:pPr algn="ctr"/>
              <a:r>
                <a:rPr lang="en-US" sz="1952" dirty="0"/>
                <a:t>NC</a:t>
              </a:r>
              <a:endParaRPr lang="en-US" sz="3124" dirty="0"/>
            </a:p>
          </p:txBody>
        </p:sp>
        <p:sp>
          <p:nvSpPr>
            <p:cNvPr id="19" name="TextBox 18"/>
            <p:cNvSpPr txBox="1"/>
            <p:nvPr/>
          </p:nvSpPr>
          <p:spPr>
            <a:xfrm>
              <a:off x="4820726" y="4050942"/>
              <a:ext cx="599837" cy="390584"/>
            </a:xfrm>
            <a:prstGeom prst="rect">
              <a:avLst/>
            </a:prstGeom>
            <a:noFill/>
          </p:spPr>
          <p:txBody>
            <a:bodyPr wrap="square" rtlCol="0">
              <a:spAutoFit/>
            </a:bodyPr>
            <a:lstStyle/>
            <a:p>
              <a:pPr algn="ctr"/>
              <a:r>
                <a:rPr lang="en-US" sz="1952" dirty="0"/>
                <a:t>TN</a:t>
              </a:r>
              <a:endParaRPr lang="en-US" sz="3124" dirty="0"/>
            </a:p>
          </p:txBody>
        </p:sp>
        <p:sp>
          <p:nvSpPr>
            <p:cNvPr id="20" name="TextBox 19"/>
            <p:cNvSpPr txBox="1"/>
            <p:nvPr/>
          </p:nvSpPr>
          <p:spPr>
            <a:xfrm>
              <a:off x="5120644" y="2800813"/>
              <a:ext cx="599837" cy="390584"/>
            </a:xfrm>
            <a:prstGeom prst="rect">
              <a:avLst/>
            </a:prstGeom>
            <a:noFill/>
          </p:spPr>
          <p:txBody>
            <a:bodyPr wrap="square" rtlCol="0">
              <a:spAutoFit/>
            </a:bodyPr>
            <a:lstStyle/>
            <a:p>
              <a:pPr algn="ctr"/>
              <a:r>
                <a:rPr lang="en-US" sz="1952" dirty="0"/>
                <a:t>KY</a:t>
              </a:r>
              <a:endParaRPr lang="en-US" sz="3124" dirty="0"/>
            </a:p>
          </p:txBody>
        </p:sp>
        <p:sp>
          <p:nvSpPr>
            <p:cNvPr id="21" name="TextBox 20"/>
            <p:cNvSpPr txBox="1"/>
            <p:nvPr/>
          </p:nvSpPr>
          <p:spPr>
            <a:xfrm>
              <a:off x="8706076" y="3244222"/>
              <a:ext cx="599837" cy="390584"/>
            </a:xfrm>
            <a:prstGeom prst="rect">
              <a:avLst/>
            </a:prstGeom>
            <a:noFill/>
          </p:spPr>
          <p:txBody>
            <a:bodyPr wrap="square" rtlCol="0">
              <a:spAutoFit/>
            </a:bodyPr>
            <a:lstStyle/>
            <a:p>
              <a:pPr algn="ctr"/>
              <a:r>
                <a:rPr lang="en-US" sz="1952" dirty="0"/>
                <a:t>VA</a:t>
              </a:r>
              <a:endParaRPr lang="en-US" sz="3124" dirty="0"/>
            </a:p>
          </p:txBody>
        </p:sp>
        <p:sp>
          <p:nvSpPr>
            <p:cNvPr id="22" name="TextBox 21"/>
            <p:cNvSpPr txBox="1"/>
            <p:nvPr/>
          </p:nvSpPr>
          <p:spPr>
            <a:xfrm>
              <a:off x="6880262" y="2432203"/>
              <a:ext cx="599837" cy="390584"/>
            </a:xfrm>
            <a:prstGeom prst="rect">
              <a:avLst/>
            </a:prstGeom>
            <a:noFill/>
          </p:spPr>
          <p:txBody>
            <a:bodyPr wrap="square" rtlCol="0">
              <a:spAutoFit/>
            </a:bodyPr>
            <a:lstStyle/>
            <a:p>
              <a:pPr algn="ctr"/>
              <a:r>
                <a:rPr lang="en-US" sz="1952" dirty="0"/>
                <a:t>WV</a:t>
              </a:r>
              <a:endParaRPr lang="en-US" sz="3124" dirty="0"/>
            </a:p>
          </p:txBody>
        </p:sp>
      </p:grpSp>
      <p:sp>
        <p:nvSpPr>
          <p:cNvPr id="25" name="TextBox 24"/>
          <p:cNvSpPr txBox="1"/>
          <p:nvPr/>
        </p:nvSpPr>
        <p:spPr>
          <a:xfrm>
            <a:off x="256691" y="6287101"/>
            <a:ext cx="4291969" cy="369332"/>
          </a:xfrm>
          <a:prstGeom prst="rect">
            <a:avLst/>
          </a:prstGeom>
          <a:noFill/>
        </p:spPr>
        <p:txBody>
          <a:bodyPr wrap="square" rtlCol="0">
            <a:spAutoFit/>
          </a:bodyPr>
          <a:lstStyle/>
          <a:p>
            <a:r>
              <a:rPr lang="en-US" dirty="0" smtClean="0"/>
              <a:t>(1) National </a:t>
            </a:r>
            <a:r>
              <a:rPr lang="en-US" dirty="0"/>
              <a:t>Interagency Fire </a:t>
            </a:r>
            <a:r>
              <a:rPr lang="en-US" dirty="0" smtClean="0"/>
              <a:t>Center</a:t>
            </a:r>
            <a:endParaRPr lang="en-US" dirty="0"/>
          </a:p>
        </p:txBody>
      </p:sp>
    </p:spTree>
    <p:extLst>
      <p:ext uri="{BB962C8B-B14F-4D97-AF65-F5344CB8AC3E}">
        <p14:creationId xmlns:p14="http://schemas.microsoft.com/office/powerpoint/2010/main" val="1308822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4717</TotalTime>
  <Words>1070</Words>
  <Application>Microsoft Office PowerPoint</Application>
  <PresentationFormat>Widescreen</PresentationFormat>
  <Paragraphs>151</Paragraphs>
  <Slides>14</Slides>
  <Notes>11</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0" baseType="lpstr">
      <vt:lpstr>Arial</vt:lpstr>
      <vt:lpstr>Avenir Roman</vt:lpstr>
      <vt:lpstr>Calibri</vt:lpstr>
      <vt:lpstr>Calibri Light</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Our team measures trace gases and aerosol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DOC/NOAA/OAR/ESRL/CSD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Wildfires at Night: Field Inspired Studies of Dark Oxidation in Biomass Burning Plumes</dc:title>
  <dc:creator>Zachary Decker</dc:creator>
  <cp:lastModifiedBy>Zachary Decker</cp:lastModifiedBy>
  <cp:revision>120</cp:revision>
  <dcterms:created xsi:type="dcterms:W3CDTF">2018-08-17T16:52:08Z</dcterms:created>
  <dcterms:modified xsi:type="dcterms:W3CDTF">2018-12-11T23:25:27Z</dcterms:modified>
</cp:coreProperties>
</file>