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handoutMasterIdLst>
    <p:handoutMasterId r:id="rId28"/>
  </p:handoutMasterIdLst>
  <p:sldIdLst>
    <p:sldId id="256" r:id="rId2"/>
    <p:sldId id="257" r:id="rId3"/>
    <p:sldId id="296" r:id="rId4"/>
    <p:sldId id="267" r:id="rId5"/>
    <p:sldId id="291" r:id="rId6"/>
    <p:sldId id="265" r:id="rId7"/>
    <p:sldId id="274" r:id="rId8"/>
    <p:sldId id="292" r:id="rId9"/>
    <p:sldId id="277" r:id="rId10"/>
    <p:sldId id="293" r:id="rId11"/>
    <p:sldId id="294" r:id="rId12"/>
    <p:sldId id="285" r:id="rId13"/>
    <p:sldId id="298" r:id="rId14"/>
    <p:sldId id="270" r:id="rId15"/>
    <p:sldId id="301" r:id="rId16"/>
    <p:sldId id="281" r:id="rId17"/>
    <p:sldId id="300" r:id="rId18"/>
    <p:sldId id="297" r:id="rId19"/>
    <p:sldId id="283" r:id="rId20"/>
    <p:sldId id="282" r:id="rId21"/>
    <p:sldId id="287" r:id="rId22"/>
    <p:sldId id="266" r:id="rId23"/>
    <p:sldId id="261" r:id="rId24"/>
    <p:sldId id="258" r:id="rId25"/>
    <p:sldId id="260" r:id="rId2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bw" scaleToFitPaper="1" frameSlides="1"/>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p:restoredLeft sz="15620"/>
    <p:restoredTop sz="94660"/>
  </p:normalViewPr>
  <p:slideViewPr>
    <p:cSldViewPr snapToGrid="0" snapToObjects="1" showGuides="1">
      <p:cViewPr varScale="1">
        <p:scale>
          <a:sx n="106" d="100"/>
          <a:sy n="106" d="100"/>
        </p:scale>
        <p:origin x="-1616" y="-112"/>
      </p:cViewPr>
      <p:guideLst>
        <p:guide orient="horz" pos="4319"/>
        <p:guide pos="5759"/>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28"/>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ＭＳ Ｐゴシック" charset="-128"/>
                <a:cs typeface="ＭＳ Ｐゴシック"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0A1420A5-7953-C44B-BEE4-793B5E8CE011}" type="datetime1">
              <a:rPr lang="en-US"/>
              <a:pPr>
                <a:defRPr/>
              </a:pPr>
              <a:t>5/16/11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ea typeface="ＭＳ Ｐゴシック" charset="-128"/>
                <a:cs typeface="ＭＳ Ｐゴシック"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829AF318-950F-FA46-9815-766CFD81AEBF}" type="slidenum">
              <a:rPr lang="en-US"/>
              <a:pPr>
                <a:defRPr/>
              </a:pPr>
              <a:t>‹#›</a:t>
            </a:fld>
            <a:endParaRPr lang="en-US"/>
          </a:p>
        </p:txBody>
      </p:sp>
    </p:spTree>
    <p:extLst>
      <p:ext uri="{BB962C8B-B14F-4D97-AF65-F5344CB8AC3E}">
        <p14:creationId xmlns:p14="http://schemas.microsoft.com/office/powerpoint/2010/main" val="4174419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264DC5F2-3C0E-114C-BF00-31896DB08C67}" type="datetime1">
              <a:rPr lang="en-US"/>
              <a:pPr>
                <a:defRPr/>
              </a:pPr>
              <a:t>5/16/11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AC3FC1BE-E728-D340-A142-F4580A33BB35}" type="slidenum">
              <a:rPr lang="en-US"/>
              <a:pPr>
                <a:defRPr/>
              </a:pPr>
              <a:t>‹#›</a:t>
            </a:fld>
            <a:endParaRPr lang="en-US"/>
          </a:p>
        </p:txBody>
      </p:sp>
    </p:spTree>
    <p:extLst>
      <p:ext uri="{BB962C8B-B14F-4D97-AF65-F5344CB8AC3E}">
        <p14:creationId xmlns:p14="http://schemas.microsoft.com/office/powerpoint/2010/main" val="217361234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ea typeface="ＭＳ Ｐゴシック" charset="0"/>
                <a:cs typeface="ＭＳ Ｐゴシック" charset="0"/>
              </a:rPr>
              <a:t>Focusing</a:t>
            </a:r>
            <a:r>
              <a:rPr lang="en-US" baseline="0" dirty="0" smtClean="0">
                <a:latin typeface="Calibri" charset="0"/>
                <a:ea typeface="ＭＳ Ｐゴシック" charset="0"/>
                <a:cs typeface="ＭＳ Ｐゴシック" charset="0"/>
              </a:rPr>
              <a:t> on sources in this talk</a:t>
            </a:r>
            <a:endParaRPr lang="en-US" dirty="0">
              <a:latin typeface="Calibri" charset="0"/>
              <a:ea typeface="ＭＳ Ｐゴシック" charset="0"/>
              <a:cs typeface="ＭＳ Ｐゴシック" charset="0"/>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FCB4A2C-40F8-C84E-8C98-3E88713C5D68}" type="slidenum">
              <a:rPr lang="en-US" sz="1200">
                <a:latin typeface="Calibri" charset="0"/>
              </a:rPr>
              <a:pPr eaLnBrk="1" hangingPunct="1"/>
              <a:t>1</a:t>
            </a:fld>
            <a:endParaRPr lang="en-US"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ea typeface="ＭＳ Ｐゴシック" charset="0"/>
                <a:cs typeface="ＭＳ Ｐゴシック" charset="0"/>
              </a:rPr>
              <a:t>Point out NH3 from dairy, no CO correlations, </a:t>
            </a:r>
          </a:p>
        </p:txBody>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B0EA5B7-A2B9-184A-8E8E-CD577112D675}" type="slidenum">
              <a:rPr lang="en-US" sz="1200">
                <a:latin typeface="Calibri" charset="0"/>
              </a:rPr>
              <a:pPr eaLnBrk="1" hangingPunct="1"/>
              <a:t>10</a:t>
            </a:fld>
            <a:endParaRPr lang="en-US" sz="1200">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ea typeface="ＭＳ Ｐゴシック" charset="0"/>
                <a:cs typeface="ＭＳ Ｐゴシック" charset="0"/>
              </a:rPr>
              <a:t>Calculate</a:t>
            </a:r>
            <a:r>
              <a:rPr lang="en-US" baseline="0" dirty="0" smtClean="0">
                <a:latin typeface="Calibri" charset="0"/>
                <a:ea typeface="ＭＳ Ｐゴシック" charset="0"/>
                <a:cs typeface="ＭＳ Ｐゴシック" charset="0"/>
              </a:rPr>
              <a:t> with Bishop and 2008 Carb data ~ 115 metric </a:t>
            </a:r>
            <a:r>
              <a:rPr lang="en-US" baseline="0" dirty="0" err="1" smtClean="0">
                <a:latin typeface="Calibri" charset="0"/>
                <a:ea typeface="ＭＳ Ｐゴシック" charset="0"/>
                <a:cs typeface="ＭＳ Ｐゴシック" charset="0"/>
              </a:rPr>
              <a:t>tonnes</a:t>
            </a:r>
            <a:r>
              <a:rPr lang="en-US" baseline="0" dirty="0" smtClean="0">
                <a:latin typeface="Calibri" charset="0"/>
                <a:ea typeface="ＭＳ Ｐゴシック" charset="0"/>
                <a:cs typeface="ＭＳ Ｐゴシック" charset="0"/>
              </a:rPr>
              <a:t>/day</a:t>
            </a:r>
            <a:endParaRPr lang="en-US" dirty="0" smtClean="0">
              <a:latin typeface="Calibri" charset="0"/>
              <a:ea typeface="ＭＳ Ｐゴシック" charset="0"/>
              <a:cs typeface="ＭＳ Ｐゴシック" charset="0"/>
            </a:endParaRPr>
          </a:p>
          <a:p>
            <a:pPr eaLnBrk="1" hangingPunct="1">
              <a:spcBef>
                <a:spcPct val="0"/>
              </a:spcBef>
            </a:pPr>
            <a:r>
              <a:rPr lang="en-US" dirty="0" smtClean="0">
                <a:latin typeface="Calibri" charset="0"/>
                <a:ea typeface="ＭＳ Ｐゴシック" charset="0"/>
                <a:cs typeface="ＭＳ Ｐゴシック" charset="0"/>
              </a:rPr>
              <a:t>Estimated </a:t>
            </a:r>
            <a:r>
              <a:rPr lang="en-US" dirty="0">
                <a:latin typeface="Calibri" charset="0"/>
                <a:ea typeface="ＭＳ Ｐゴシック" charset="0"/>
                <a:cs typeface="ＭＳ Ｐゴシック" charset="0"/>
              </a:rPr>
              <a:t>2010 CO emissions published in 2009, average for </a:t>
            </a:r>
            <a:r>
              <a:rPr lang="en-US" dirty="0" err="1">
                <a:latin typeface="Calibri" charset="0"/>
                <a:ea typeface="ＭＳ Ｐゴシック" charset="0"/>
                <a:cs typeface="ＭＳ Ｐゴシック" charset="0"/>
              </a:rPr>
              <a:t>CalNex</a:t>
            </a:r>
            <a:r>
              <a:rPr lang="en-US" dirty="0">
                <a:latin typeface="Calibri" charset="0"/>
                <a:ea typeface="ＭＳ Ｐゴシック" charset="0"/>
                <a:cs typeface="ＭＳ Ｐゴシック" charset="0"/>
              </a:rPr>
              <a:t> 78 metric </a:t>
            </a:r>
            <a:r>
              <a:rPr lang="en-US" dirty="0" err="1">
                <a:latin typeface="Calibri" charset="0"/>
                <a:ea typeface="ＭＳ Ｐゴシック" charset="0"/>
                <a:cs typeface="ＭＳ Ｐゴシック" charset="0"/>
              </a:rPr>
              <a:t>tonnes</a:t>
            </a:r>
            <a:r>
              <a:rPr lang="en-US" dirty="0">
                <a:latin typeface="Calibri" charset="0"/>
                <a:ea typeface="ＭＳ Ｐゴシック" charset="0"/>
                <a:cs typeface="ＭＳ Ｐゴシック" charset="0"/>
              </a:rPr>
              <a:t>/day</a:t>
            </a: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49FA47-0893-7440-ACE7-A4CE5A70069D}" type="slidenum">
              <a:rPr lang="en-US" sz="1200">
                <a:latin typeface="Calibri" charset="0"/>
              </a:rPr>
              <a:pPr eaLnBrk="1" hangingPunct="1"/>
              <a:t>11</a:t>
            </a:fld>
            <a:endParaRPr lang="en-US" sz="1200">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ＭＳ Ｐゴシック" charset="0"/>
              <a:cs typeface="ＭＳ Ｐゴシック"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A25B3D9-CFDF-1C43-A8F5-70ACEB6399A5}" type="slidenum">
              <a:rPr lang="en-US" sz="1200">
                <a:latin typeface="Calibri" charset="0"/>
              </a:rPr>
              <a:pPr eaLnBrk="1" hangingPunct="1"/>
              <a:t>12</a:t>
            </a:fld>
            <a:endParaRPr lang="en-US" sz="1200">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ＭＳ Ｐゴシック" charset="0"/>
              <a:cs typeface="ＭＳ Ｐゴシック" charset="0"/>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5E6DA7F-8BD1-A141-B7BA-C029D31414C6}" type="slidenum">
              <a:rPr lang="en-US" sz="1200">
                <a:latin typeface="Calibri" charset="0"/>
              </a:rPr>
              <a:pPr eaLnBrk="1" hangingPunct="1"/>
              <a:t>13</a:t>
            </a:fld>
            <a:endParaRPr lang="en-US" sz="120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96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ＭＳ Ｐゴシック" charset="0"/>
              <a:cs typeface="ＭＳ Ｐゴシック" charset="0"/>
            </a:endParaRPr>
          </a:p>
        </p:txBody>
      </p:sp>
      <p:sp>
        <p:nvSpPr>
          <p:cNvPr id="696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F93F37E-1D73-8845-84B6-F9C8F4D39D97}" type="slidenum">
              <a:rPr lang="en-US" sz="1200">
                <a:latin typeface="Calibri" charset="0"/>
              </a:rPr>
              <a:pPr eaLnBrk="1" hangingPunct="1"/>
              <a:t>14</a:t>
            </a:fld>
            <a:endParaRPr lang="en-US" sz="1200">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96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ea typeface="ＭＳ Ｐゴシック" charset="0"/>
                <a:cs typeface="ＭＳ Ｐゴシック" charset="0"/>
              </a:rPr>
              <a:t>NO3 peak ~11 </a:t>
            </a:r>
            <a:r>
              <a:rPr lang="en-US" dirty="0" err="1" smtClean="0">
                <a:latin typeface="Calibri" charset="0"/>
                <a:ea typeface="ＭＳ Ｐゴシック" charset="0"/>
                <a:cs typeface="ＭＳ Ｐゴシック" charset="0"/>
              </a:rPr>
              <a:t>ug</a:t>
            </a:r>
            <a:r>
              <a:rPr lang="en-US" dirty="0" smtClean="0">
                <a:latin typeface="Calibri" charset="0"/>
                <a:ea typeface="ＭＳ Ｐゴシック" charset="0"/>
                <a:cs typeface="ＭＳ Ｐゴシック" charset="0"/>
              </a:rPr>
              <a:t> m-3</a:t>
            </a:r>
            <a:endParaRPr lang="en-US" dirty="0">
              <a:latin typeface="Calibri" charset="0"/>
              <a:ea typeface="ＭＳ Ｐゴシック" charset="0"/>
              <a:cs typeface="ＭＳ Ｐゴシック" charset="0"/>
            </a:endParaRPr>
          </a:p>
          <a:p>
            <a:pPr eaLnBrk="1" hangingPunct="1">
              <a:spcBef>
                <a:spcPct val="0"/>
              </a:spcBef>
            </a:pPr>
            <a:endParaRPr lang="en-US" dirty="0">
              <a:latin typeface="Calibri" charset="0"/>
              <a:ea typeface="ＭＳ Ｐゴシック" charset="0"/>
              <a:cs typeface="ＭＳ Ｐゴシック" charset="0"/>
            </a:endParaRPr>
          </a:p>
          <a:p>
            <a:pPr eaLnBrk="1" hangingPunct="1">
              <a:spcBef>
                <a:spcPct val="0"/>
              </a:spcBef>
            </a:pPr>
            <a:r>
              <a:rPr lang="en-US" dirty="0">
                <a:latin typeface="Calibri" charset="0"/>
                <a:ea typeface="ＭＳ Ｐゴシック" charset="0"/>
                <a:cs typeface="ＭＳ Ｐゴシック" charset="0"/>
              </a:rPr>
              <a:t>Temp 19 to 16 C, RH 50 to 20%</a:t>
            </a:r>
          </a:p>
        </p:txBody>
      </p:sp>
      <p:sp>
        <p:nvSpPr>
          <p:cNvPr id="696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F93F37E-1D73-8845-84B6-F9C8F4D39D97}" type="slidenum">
              <a:rPr lang="en-US" sz="1200">
                <a:latin typeface="Calibri" charset="0"/>
              </a:rPr>
              <a:pPr eaLnBrk="1" hangingPunct="1"/>
              <a:t>15</a:t>
            </a:fld>
            <a:endParaRPr lang="en-US" sz="1200">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7</a:t>
            </a:r>
            <a:r>
              <a:rPr lang="en-US" baseline="30000">
                <a:latin typeface="Calibri" charset="0"/>
                <a:ea typeface="ＭＳ Ｐゴシック" charset="0"/>
                <a:cs typeface="ＭＳ Ｐゴシック" charset="0"/>
              </a:rPr>
              <a:t>th</a:t>
            </a:r>
            <a:r>
              <a:rPr lang="en-US">
                <a:latin typeface="Calibri" charset="0"/>
                <a:ea typeface="ＭＳ Ｐゴシック" charset="0"/>
                <a:cs typeface="ＭＳ Ｐゴシック" charset="0"/>
              </a:rPr>
              <a:t> – Southern SJV</a:t>
            </a:r>
          </a:p>
          <a:p>
            <a:pPr eaLnBrk="1" hangingPunct="1">
              <a:spcBef>
                <a:spcPct val="0"/>
              </a:spcBef>
            </a:pPr>
            <a:r>
              <a:rPr lang="en-US">
                <a:latin typeface="Calibri" charset="0"/>
                <a:ea typeface="ＭＳ Ｐゴシック" charset="0"/>
                <a:cs typeface="ＭＳ Ｐゴシック" charset="0"/>
              </a:rPr>
              <a:t>11</a:t>
            </a:r>
            <a:r>
              <a:rPr lang="en-US" baseline="30000">
                <a:latin typeface="Calibri" charset="0"/>
                <a:ea typeface="ＭＳ Ｐゴシック" charset="0"/>
                <a:cs typeface="ＭＳ Ｐゴシック" charset="0"/>
              </a:rPr>
              <a:t>th</a:t>
            </a:r>
            <a:r>
              <a:rPr lang="en-US">
                <a:latin typeface="Calibri" charset="0"/>
                <a:ea typeface="ＭＳ Ｐゴシック" charset="0"/>
                <a:cs typeface="ＭＳ Ｐゴシック" charset="0"/>
              </a:rPr>
              <a:t> – Sacramento, Rice</a:t>
            </a:r>
          </a:p>
          <a:p>
            <a:pPr eaLnBrk="1" hangingPunct="1">
              <a:spcBef>
                <a:spcPct val="0"/>
              </a:spcBef>
            </a:pPr>
            <a:r>
              <a:rPr lang="en-US">
                <a:latin typeface="Calibri" charset="0"/>
                <a:ea typeface="ＭＳ Ｐゴシック" charset="0"/>
                <a:cs typeface="ＭＳ Ｐゴシック" charset="0"/>
              </a:rPr>
              <a:t>12</a:t>
            </a:r>
            <a:r>
              <a:rPr lang="en-US" baseline="30000">
                <a:latin typeface="Calibri" charset="0"/>
                <a:ea typeface="ＭＳ Ｐゴシック" charset="0"/>
                <a:cs typeface="ＭＳ Ｐゴシック" charset="0"/>
              </a:rPr>
              <a:t>th</a:t>
            </a:r>
            <a:r>
              <a:rPr lang="en-US">
                <a:latin typeface="Calibri" charset="0"/>
                <a:ea typeface="ＭＳ Ｐゴシック" charset="0"/>
                <a:cs typeface="ＭＳ Ｐゴシック" charset="0"/>
              </a:rPr>
              <a:t> – Northern SJV</a:t>
            </a: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2EF5482-2414-394E-91FF-FDE69B2B4099}" type="slidenum">
              <a:rPr lang="en-US" sz="1200">
                <a:latin typeface="Calibri" charset="0"/>
              </a:rPr>
              <a:pPr eaLnBrk="1" hangingPunct="1"/>
              <a:t>16</a:t>
            </a:fld>
            <a:endParaRPr lang="en-US" sz="1200">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ea typeface="ＭＳ Ｐゴシック" charset="0"/>
                <a:cs typeface="ＭＳ Ｐゴシック" charset="0"/>
              </a:rPr>
              <a:t>Winds</a:t>
            </a:r>
            <a:r>
              <a:rPr lang="en-US" baseline="0" dirty="0" smtClean="0">
                <a:latin typeface="Calibri" charset="0"/>
                <a:ea typeface="ＭＳ Ｐゴシック" charset="0"/>
                <a:cs typeface="ＭＳ Ｐゴシック" charset="0"/>
              </a:rPr>
              <a:t> lighter than in </a:t>
            </a:r>
            <a:r>
              <a:rPr lang="en-US" baseline="0" dirty="0" err="1" smtClean="0">
                <a:latin typeface="Calibri" charset="0"/>
                <a:ea typeface="ＭＳ Ｐゴシック" charset="0"/>
                <a:cs typeface="ＭＳ Ｐゴシック" charset="0"/>
              </a:rPr>
              <a:t>SoCAB</a:t>
            </a:r>
            <a:r>
              <a:rPr lang="en-US" baseline="0" dirty="0" smtClean="0">
                <a:latin typeface="Calibri" charset="0"/>
                <a:ea typeface="ＭＳ Ｐゴシック" charset="0"/>
                <a:cs typeface="ＭＳ Ｐゴシック" charset="0"/>
              </a:rPr>
              <a:t>, ~ 3 m/</a:t>
            </a:r>
            <a:r>
              <a:rPr lang="en-US" baseline="0" smtClean="0">
                <a:latin typeface="Calibri" charset="0"/>
                <a:ea typeface="ＭＳ Ｐゴシック" charset="0"/>
                <a:cs typeface="ＭＳ Ｐゴシック" charset="0"/>
              </a:rPr>
              <a:t>s compared to  6 m/s.</a:t>
            </a:r>
            <a:endParaRPr lang="en-US" dirty="0">
              <a:latin typeface="Calibri" charset="0"/>
              <a:ea typeface="ＭＳ Ｐゴシック" charset="0"/>
              <a:cs typeface="ＭＳ Ｐゴシック"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2EF5482-2414-394E-91FF-FDE69B2B4099}" type="slidenum">
              <a:rPr lang="en-US" sz="1200">
                <a:latin typeface="Calibri" charset="0"/>
              </a:rPr>
              <a:pPr eaLnBrk="1" hangingPunct="1"/>
              <a:t>17</a:t>
            </a:fld>
            <a:endParaRPr lang="en-US" sz="1200">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7</a:t>
            </a:r>
            <a:r>
              <a:rPr lang="en-US" baseline="30000">
                <a:latin typeface="Calibri" charset="0"/>
                <a:ea typeface="ＭＳ Ｐゴシック" charset="0"/>
                <a:cs typeface="ＭＳ Ｐゴシック" charset="0"/>
              </a:rPr>
              <a:t>th</a:t>
            </a:r>
            <a:r>
              <a:rPr lang="en-US">
                <a:latin typeface="Calibri" charset="0"/>
                <a:ea typeface="ＭＳ Ｐゴシック" charset="0"/>
                <a:cs typeface="ＭＳ Ｐゴシック" charset="0"/>
              </a:rPr>
              <a:t> – Southern SJV</a:t>
            </a:r>
          </a:p>
          <a:p>
            <a:pPr eaLnBrk="1" hangingPunct="1">
              <a:spcBef>
                <a:spcPct val="0"/>
              </a:spcBef>
            </a:pPr>
            <a:r>
              <a:rPr lang="en-US">
                <a:latin typeface="Calibri" charset="0"/>
                <a:ea typeface="ＭＳ Ｐゴシック" charset="0"/>
                <a:cs typeface="ＭＳ Ｐゴシック" charset="0"/>
              </a:rPr>
              <a:t>11</a:t>
            </a:r>
            <a:r>
              <a:rPr lang="en-US" baseline="30000">
                <a:latin typeface="Calibri" charset="0"/>
                <a:ea typeface="ＭＳ Ｐゴシック" charset="0"/>
                <a:cs typeface="ＭＳ Ｐゴシック" charset="0"/>
              </a:rPr>
              <a:t>th</a:t>
            </a:r>
            <a:r>
              <a:rPr lang="en-US">
                <a:latin typeface="Calibri" charset="0"/>
                <a:ea typeface="ＭＳ Ｐゴシック" charset="0"/>
                <a:cs typeface="ＭＳ Ｐゴシック" charset="0"/>
              </a:rPr>
              <a:t> – Sacramento, Rice</a:t>
            </a:r>
          </a:p>
          <a:p>
            <a:pPr eaLnBrk="1" hangingPunct="1">
              <a:spcBef>
                <a:spcPct val="0"/>
              </a:spcBef>
            </a:pPr>
            <a:r>
              <a:rPr lang="en-US">
                <a:latin typeface="Calibri" charset="0"/>
                <a:ea typeface="ＭＳ Ｐゴシック" charset="0"/>
                <a:cs typeface="ＭＳ Ｐゴシック" charset="0"/>
              </a:rPr>
              <a:t>12</a:t>
            </a:r>
            <a:r>
              <a:rPr lang="en-US" baseline="30000">
                <a:latin typeface="Calibri" charset="0"/>
                <a:ea typeface="ＭＳ Ｐゴシック" charset="0"/>
                <a:cs typeface="ＭＳ Ｐゴシック" charset="0"/>
              </a:rPr>
              <a:t>th</a:t>
            </a:r>
            <a:r>
              <a:rPr lang="en-US">
                <a:latin typeface="Calibri" charset="0"/>
                <a:ea typeface="ＭＳ Ｐゴシック" charset="0"/>
                <a:cs typeface="ＭＳ Ｐゴシック" charset="0"/>
              </a:rPr>
              <a:t> – Northern SJV</a:t>
            </a: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1A2257-E4DB-054A-BA1A-4B6D7787B112}" type="slidenum">
              <a:rPr lang="en-US" sz="1200">
                <a:latin typeface="Calibri" charset="0"/>
              </a:rPr>
              <a:pPr eaLnBrk="1" hangingPunct="1"/>
              <a:t>18</a:t>
            </a:fld>
            <a:endParaRPr lang="en-US" sz="1200">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15888" indent="-115888">
              <a:buFontTx/>
              <a:buChar char="•"/>
            </a:pPr>
            <a:r>
              <a:rPr lang="en-US">
                <a:solidFill>
                  <a:srgbClr val="FFFF00"/>
                </a:solidFill>
                <a:latin typeface="Times New Roman" charset="0"/>
                <a:ea typeface="ＭＳ Ｐゴシック" charset="0"/>
                <a:cs typeface="Times New Roman" charset="0"/>
              </a:rPr>
              <a:t>Point out low spot on 7</a:t>
            </a:r>
            <a:r>
              <a:rPr lang="en-US" baseline="30000">
                <a:solidFill>
                  <a:srgbClr val="FFFF00"/>
                </a:solidFill>
                <a:latin typeface="Times New Roman" charset="0"/>
                <a:ea typeface="ＭＳ Ｐゴシック" charset="0"/>
                <a:cs typeface="Times New Roman" charset="0"/>
              </a:rPr>
              <a:t>th</a:t>
            </a:r>
            <a:r>
              <a:rPr lang="en-US">
                <a:solidFill>
                  <a:srgbClr val="FFFF00"/>
                </a:solidFill>
                <a:latin typeface="Times New Roman" charset="0"/>
                <a:ea typeface="ＭＳ Ｐゴシック" charset="0"/>
                <a:cs typeface="Times New Roman" charset="0"/>
              </a:rPr>
              <a:t> with high NH3 and high NO3-</a:t>
            </a:r>
          </a:p>
          <a:p>
            <a:pPr marL="115888" indent="-115888">
              <a:buFontTx/>
              <a:buChar char="•"/>
            </a:pPr>
            <a:r>
              <a:rPr lang="en-US">
                <a:solidFill>
                  <a:srgbClr val="FFFF00"/>
                </a:solidFill>
                <a:latin typeface="Times New Roman" charset="0"/>
                <a:ea typeface="ＭＳ Ｐゴシック" charset="0"/>
                <a:cs typeface="Times New Roman" charset="0"/>
              </a:rPr>
              <a:t>Similar observations from June 14</a:t>
            </a:r>
            <a:r>
              <a:rPr lang="en-US" baseline="30000">
                <a:solidFill>
                  <a:srgbClr val="FFFF00"/>
                </a:solidFill>
                <a:latin typeface="Times New Roman" charset="0"/>
                <a:ea typeface="ＭＳ Ｐゴシック" charset="0"/>
                <a:cs typeface="Times New Roman" charset="0"/>
              </a:rPr>
              <a:t>th</a:t>
            </a:r>
            <a:r>
              <a:rPr lang="en-US">
                <a:solidFill>
                  <a:srgbClr val="FFFF00"/>
                </a:solidFill>
                <a:latin typeface="Times New Roman" charset="0"/>
                <a:ea typeface="ＭＳ Ｐゴシック" charset="0"/>
                <a:cs typeface="Times New Roman" charset="0"/>
              </a:rPr>
              <a:t>,16</a:t>
            </a:r>
            <a:r>
              <a:rPr lang="en-US" baseline="30000">
                <a:solidFill>
                  <a:srgbClr val="FFFF00"/>
                </a:solidFill>
                <a:latin typeface="Times New Roman" charset="0"/>
                <a:ea typeface="ＭＳ Ｐゴシック" charset="0"/>
                <a:cs typeface="Times New Roman" charset="0"/>
              </a:rPr>
              <a:t>th</a:t>
            </a:r>
            <a:r>
              <a:rPr lang="en-US">
                <a:solidFill>
                  <a:srgbClr val="FFFF00"/>
                </a:solidFill>
                <a:latin typeface="Times New Roman" charset="0"/>
                <a:ea typeface="ＭＳ Ｐゴシック" charset="0"/>
                <a:cs typeface="Times New Roman" charset="0"/>
              </a:rPr>
              <a:t>,18</a:t>
            </a:r>
            <a:r>
              <a:rPr lang="en-US" baseline="30000">
                <a:solidFill>
                  <a:srgbClr val="FFFF00"/>
                </a:solidFill>
                <a:latin typeface="Times New Roman" charset="0"/>
                <a:ea typeface="ＭＳ Ｐゴシック" charset="0"/>
                <a:cs typeface="Times New Roman" charset="0"/>
              </a:rPr>
              <a:t>th</a:t>
            </a:r>
            <a:r>
              <a:rPr lang="en-US">
                <a:solidFill>
                  <a:srgbClr val="FFFF00"/>
                </a:solidFill>
                <a:latin typeface="Times New Roman" charset="0"/>
                <a:ea typeface="ＭＳ Ｐゴシック" charset="0"/>
                <a:cs typeface="Times New Roman" charset="0"/>
              </a:rPr>
              <a:t> flights</a:t>
            </a:r>
          </a:p>
        </p:txBody>
      </p:sp>
      <p:sp>
        <p:nvSpPr>
          <p:cNvPr id="491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0B7C890-FCBB-7845-94BF-DF1450BA555F}" type="slidenum">
              <a:rPr lang="en-US" sz="1200">
                <a:latin typeface="Calibri" charset="0"/>
              </a:rPr>
              <a:pPr eaLnBrk="1" hangingPunct="1"/>
              <a:t>19</a:t>
            </a:fld>
            <a:endParaRPr lang="en-US" sz="12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EF86400-CC1C-0043-A1BF-CBCB39AC64A6}" type="slidenum">
              <a:rPr lang="en-US" sz="1200">
                <a:latin typeface="Calibri" charset="0"/>
              </a:rPr>
              <a:pPr eaLnBrk="1" hangingPunct="1"/>
              <a:t>2</a:t>
            </a:fld>
            <a:endParaRPr lang="en-US"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ea typeface="ＭＳ Ｐゴシック" charset="0"/>
                <a:cs typeface="ＭＳ Ｐゴシック" charset="0"/>
              </a:rPr>
              <a:t>And summer </a:t>
            </a:r>
            <a:r>
              <a:rPr lang="en-US" smtClean="0">
                <a:latin typeface="Calibri" charset="0"/>
                <a:ea typeface="ＭＳ Ｐゴシック" charset="0"/>
                <a:cs typeface="ＭＳ Ｐゴシック" charset="0"/>
              </a:rPr>
              <a:t>time conditions </a:t>
            </a:r>
            <a:r>
              <a:rPr lang="en-US" dirty="0" smtClean="0">
                <a:latin typeface="Calibri" charset="0"/>
                <a:ea typeface="ＭＳ Ｐゴシック" charset="0"/>
                <a:cs typeface="ＭＳ Ｐゴシック" charset="0"/>
              </a:rPr>
              <a:t>HNO3</a:t>
            </a:r>
            <a:r>
              <a:rPr lang="en-US" baseline="0" dirty="0" smtClean="0">
                <a:latin typeface="Calibri" charset="0"/>
                <a:ea typeface="ＭＳ Ｐゴシック" charset="0"/>
                <a:cs typeface="ＭＳ Ｐゴシック" charset="0"/>
              </a:rPr>
              <a:t> </a:t>
            </a:r>
            <a:r>
              <a:rPr lang="en-US" baseline="0" dirty="0" smtClean="0">
                <a:latin typeface="Calibri" charset="0"/>
                <a:ea typeface="ＭＳ Ｐゴシック" charset="0"/>
                <a:cs typeface="ＭＳ Ｐゴシック" charset="0"/>
              </a:rPr>
              <a:t>limiting seen before.</a:t>
            </a:r>
            <a:endParaRPr lang="en-US" dirty="0" smtClean="0">
              <a:latin typeface="Calibri" charset="0"/>
              <a:ea typeface="ＭＳ Ｐゴシック" charset="0"/>
              <a:cs typeface="ＭＳ Ｐゴシック" charset="0"/>
            </a:endParaRPr>
          </a:p>
          <a:p>
            <a:pPr eaLnBrk="1" hangingPunct="1">
              <a:spcBef>
                <a:spcPct val="0"/>
              </a:spcBef>
            </a:pPr>
            <a:r>
              <a:rPr lang="en-US" dirty="0" smtClean="0">
                <a:latin typeface="Calibri" charset="0"/>
                <a:ea typeface="ＭＳ Ｐゴシック" charset="0"/>
                <a:cs typeface="ＭＳ Ｐゴシック" charset="0"/>
              </a:rPr>
              <a:t>Different from winter, with lots</a:t>
            </a:r>
            <a:r>
              <a:rPr lang="en-US" baseline="0" dirty="0" smtClean="0">
                <a:latin typeface="Calibri" charset="0"/>
                <a:ea typeface="ＭＳ Ｐゴシック" charset="0"/>
                <a:cs typeface="ＭＳ Ｐゴシック" charset="0"/>
              </a:rPr>
              <a:t> of NO3- due to temperature shifting equilibrium and accumulation.</a:t>
            </a:r>
            <a:endParaRPr lang="en-US" dirty="0">
              <a:latin typeface="Calibri" charset="0"/>
              <a:ea typeface="ＭＳ Ｐゴシック" charset="0"/>
              <a:cs typeface="ＭＳ Ｐゴシック" charset="0"/>
            </a:endParaRP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4E1CAF1-DAC9-9C49-A84A-EBC6DB242000}" type="slidenum">
              <a:rPr lang="en-US" sz="1200">
                <a:latin typeface="Calibri" charset="0"/>
              </a:rPr>
              <a:pPr eaLnBrk="1" hangingPunct="1"/>
              <a:t>20</a:t>
            </a:fld>
            <a:endParaRPr lang="en-US" sz="1200">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ＭＳ Ｐゴシック" charset="0"/>
              <a:cs typeface="ＭＳ Ｐゴシック" charset="0"/>
            </a:endParaRP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3FF28D0-6229-EF4F-8562-79BA6FB68A31}" type="slidenum">
              <a:rPr lang="en-US" sz="1200">
                <a:latin typeface="Calibri" charset="0"/>
              </a:rPr>
              <a:pPr eaLnBrk="1" hangingPunct="1"/>
              <a:t>21</a:t>
            </a:fld>
            <a:endParaRPr lang="en-US" sz="1200">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ＭＳ Ｐゴシック" charset="0"/>
              <a:cs typeface="ＭＳ Ｐゴシック" charset="0"/>
            </a:endParaRPr>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708703-7EE7-2F49-AB09-6E69CEA5BF2B}" type="slidenum">
              <a:rPr lang="en-US" sz="1200">
                <a:latin typeface="Calibri" charset="0"/>
              </a:rPr>
              <a:pPr eaLnBrk="1" hangingPunct="1"/>
              <a:t>22</a:t>
            </a:fld>
            <a:endParaRPr lang="en-US" sz="1200">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4CFC80-9EBD-FA44-9769-342C62598B2C}" type="slidenum">
              <a:rPr lang="en-US" sz="1200">
                <a:latin typeface="Calibri" charset="0"/>
              </a:rPr>
              <a:pPr eaLnBrk="1" hangingPunct="1"/>
              <a:t>23</a:t>
            </a:fld>
            <a:endParaRPr lang="en-US" sz="1200">
              <a:latin typeface="Calibri" charset="0"/>
            </a:endParaRPr>
          </a:p>
        </p:txBody>
      </p:sp>
      <p:sp>
        <p:nvSpPr>
          <p:cNvPr id="55298"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5299"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Don</a:t>
            </a:r>
            <a:r>
              <a:rPr lang="ja-JP" altLang="en-US">
                <a:latin typeface="Calibri" charset="0"/>
                <a:ea typeface="ＭＳ Ｐゴシック" charset="0"/>
                <a:cs typeface="ＭＳ Ｐゴシック" charset="0"/>
              </a:rPr>
              <a:t>’</a:t>
            </a:r>
            <a:r>
              <a:rPr lang="en-US" altLang="ja-JP">
                <a:latin typeface="Calibri" charset="0"/>
                <a:ea typeface="ＭＳ Ｐゴシック" charset="0"/>
                <a:cs typeface="ＭＳ Ｐゴシック" charset="0"/>
              </a:rPr>
              <a:t>t forget Selective catalytic reduction in cars and power plants</a:t>
            </a:r>
            <a:endParaRPr lang="en-US">
              <a:latin typeface="Calibri"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Don</a:t>
            </a:r>
            <a:r>
              <a:rPr lang="ja-JP" altLang="en-US">
                <a:latin typeface="Calibri" charset="0"/>
                <a:ea typeface="ＭＳ Ｐゴシック" charset="0"/>
                <a:cs typeface="ＭＳ Ｐゴシック" charset="0"/>
              </a:rPr>
              <a:t>’</a:t>
            </a:r>
            <a:r>
              <a:rPr lang="en-US" altLang="ja-JP">
                <a:latin typeface="Calibri" charset="0"/>
                <a:ea typeface="ＭＳ Ｐゴシック" charset="0"/>
                <a:cs typeface="ＭＳ Ｐゴシック" charset="0"/>
              </a:rPr>
              <a:t>t dwell~ mention instruments fast time resolution, calibrated, zeroed</a:t>
            </a:r>
            <a:endParaRPr lang="en-US">
              <a:latin typeface="Calibri" charset="0"/>
              <a:ea typeface="ＭＳ Ｐゴシック" charset="0"/>
              <a:cs typeface="ＭＳ Ｐゴシック" charset="0"/>
            </a:endParaRPr>
          </a:p>
        </p:txBody>
      </p:sp>
      <p:sp>
        <p:nvSpPr>
          <p:cNvPr id="614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C61AAC-0ABA-9B4C-8962-69198DEA4D29}" type="slidenum">
              <a:rPr lang="en-US" sz="1200">
                <a:latin typeface="Calibri" charset="0"/>
              </a:rPr>
              <a:pPr eaLnBrk="1" hangingPunct="1"/>
              <a:t>24</a:t>
            </a:fld>
            <a:endParaRPr lang="en-US" sz="1200">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C169666-44DF-4D4C-89FF-9ECDA41BBCAB}" type="slidenum">
              <a:rPr lang="en-US" sz="1200">
                <a:latin typeface="Calibri" charset="0"/>
              </a:rPr>
              <a:pPr eaLnBrk="1" hangingPunct="1"/>
              <a:t>25</a:t>
            </a:fld>
            <a:endParaRPr lang="en-US" sz="1200">
              <a:latin typeface="Calibri" charset="0"/>
            </a:endParaRPr>
          </a:p>
        </p:txBody>
      </p:sp>
      <p:sp>
        <p:nvSpPr>
          <p:cNvPr id="6349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349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en-US" dirty="0" smtClean="0">
                <a:latin typeface="Calibri" charset="0"/>
                <a:ea typeface="ＭＳ Ｐゴシック" charset="0"/>
                <a:cs typeface="ＭＳ Ｐゴシック" charset="0"/>
              </a:rPr>
              <a:t>Also</a:t>
            </a:r>
            <a:r>
              <a:rPr lang="en-US" baseline="0" dirty="0" smtClean="0">
                <a:latin typeface="Calibri" charset="0"/>
                <a:ea typeface="ＭＳ Ｐゴシック" charset="0"/>
                <a:cs typeface="ＭＳ Ｐゴシック" charset="0"/>
              </a:rPr>
              <a:t> comes off of surfaces.</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0BD9E20-AE71-114D-AB91-C01DF1C27BB3}" type="slidenum">
              <a:rPr lang="en-US" sz="1200">
                <a:latin typeface="Calibri" charset="0"/>
              </a:rPr>
              <a:pPr eaLnBrk="1" hangingPunct="1"/>
              <a:t>3</a:t>
            </a:fld>
            <a:endParaRPr lang="en-US" sz="120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ea typeface="ＭＳ Ｐゴシック" charset="0"/>
                <a:cs typeface="ＭＳ Ｐゴシック" charset="0"/>
              </a:rPr>
              <a:t>Salas,␣William,␣Li,␣Changsheng,␣Mitloehner,␣Frank,␣and␣John␣Pisano.␣2008.␣Developing␣and␣ Applying␣Process␣Based␣Models␣for␣Estimating␣Greenhouse␣Gas␣and␣Air␣Emission␣From␣California␣ Dairies.␣California␣Energy␣Commission,␣PIER␣Energy␣Related␣Environmental␣Research.␣CEC␣ 500␣2008␣093␣</a:t>
            </a:r>
          </a:p>
          <a:p>
            <a:pPr eaLnBrk="1" hangingPunct="1">
              <a:spcBef>
                <a:spcPct val="0"/>
              </a:spcBef>
            </a:pPr>
            <a:endParaRPr lang="en-US" dirty="0">
              <a:latin typeface="Calibri" charset="0"/>
              <a:ea typeface="ＭＳ Ｐゴシック" charset="0"/>
              <a:cs typeface="ＭＳ Ｐゴシック" charset="0"/>
            </a:endParaRPr>
          </a:p>
          <a:p>
            <a:pPr eaLnBrk="1" hangingPunct="1">
              <a:spcBef>
                <a:spcPct val="0"/>
              </a:spcBef>
            </a:pPr>
            <a:r>
              <a:rPr lang="en-US" dirty="0">
                <a:latin typeface="Calibri" charset="0"/>
                <a:ea typeface="ＭＳ Ｐゴシック" charset="0"/>
                <a:cs typeface="ＭＳ Ｐゴシック" charset="0"/>
              </a:rPr>
              <a:t>PIER – Public Interest Energy Research</a:t>
            </a: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13AC779-04D9-1B40-8745-BA4BA2BA9F0F}" type="slidenum">
              <a:rPr lang="en-US" sz="1200">
                <a:latin typeface="Calibri" charset="0"/>
              </a:rPr>
              <a:pPr eaLnBrk="1" hangingPunct="1"/>
              <a:t>4</a:t>
            </a:fld>
            <a:endParaRPr lang="en-US"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Hot Spots also seen from Satellites, IASI NH3 Nature Geoscience 2009.</a:t>
            </a:r>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0DFEAB8-E860-D24E-9549-4C20023FB7E9}" type="slidenum">
              <a:rPr lang="en-US" sz="1200">
                <a:latin typeface="Calibri" charset="0"/>
              </a:rPr>
              <a:pPr eaLnBrk="1" hangingPunct="1"/>
              <a:t>5</a:t>
            </a:fld>
            <a:endParaRPr lang="en-US"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X axis, linear 0-90, logarithmic  100 -1000, begun collaborations with TES and IASI measurement teams</a:t>
            </a: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0540F44-F5DC-2A44-BC69-70252C8D4317}" type="slidenum">
              <a:rPr lang="en-US" sz="1200">
                <a:latin typeface="Calibri" charset="0"/>
              </a:rPr>
              <a:pPr eaLnBrk="1" hangingPunct="1"/>
              <a:t>6</a:t>
            </a:fld>
            <a:endParaRPr lang="en-US" sz="120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Note color scale values and wind </a:t>
            </a: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6DFCCE9-A096-8648-A4F7-ED7A49901D9E}" type="slidenum">
              <a:rPr lang="en-US" sz="1200">
                <a:latin typeface="Calibri" charset="0"/>
              </a:rPr>
              <a:pPr eaLnBrk="1" hangingPunct="1"/>
              <a:t>7</a:t>
            </a:fld>
            <a:endParaRPr lang="en-US" sz="120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The production of NH3 emissions is contingent upon the vehicle’s ability to produce NO in the presence of a catalytic convertor that has enough stored hydrogen to reduce the NO to NH3. Dynamometer studies have shown that these conditions are met during acceleration events, particularly when the catalyst surface is slightly fuel rich from a recent deceleration </a:t>
            </a: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B98D5B-8179-0C4D-8766-60829F0ABAC7}" type="slidenum">
              <a:rPr lang="en-US" sz="1200">
                <a:latin typeface="Calibri" charset="0"/>
              </a:rPr>
              <a:pPr eaLnBrk="1" hangingPunct="1"/>
              <a:t>8</a:t>
            </a:fld>
            <a:endParaRPr lang="en-US" sz="1200">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Point out location of Bishop west LA Sampling Location, mol/mol</a:t>
            </a: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93A60F-FB98-E04E-ACFC-BAAB2E7AD87A}" type="slidenum">
              <a:rPr lang="en-US" sz="1200">
                <a:latin typeface="Calibri" charset="0"/>
              </a:rPr>
              <a:pPr eaLnBrk="1" hangingPunct="1"/>
              <a:t>9</a:t>
            </a:fld>
            <a:endParaRPr lang="en-US"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5F1C538-3306-1644-9173-123FE6130110}" type="datetime1">
              <a:rPr lang="en-US"/>
              <a:pPr>
                <a:defRPr/>
              </a:pPr>
              <a:t>5/16/11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3987FD-3F76-AD43-9DC8-040A041A9856}" type="slidenum">
              <a:rPr lang="en-US"/>
              <a:pPr>
                <a:defRPr/>
              </a:pPr>
              <a:t>‹#›</a:t>
            </a:fld>
            <a:endParaRPr lang="en-US"/>
          </a:p>
        </p:txBody>
      </p:sp>
    </p:spTree>
    <p:extLst>
      <p:ext uri="{BB962C8B-B14F-4D97-AF65-F5344CB8AC3E}">
        <p14:creationId xmlns:p14="http://schemas.microsoft.com/office/powerpoint/2010/main" val="355923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26CD3F3-292C-B147-AEFE-1273FB0172C3}" type="datetime1">
              <a:rPr lang="en-US"/>
              <a:pPr>
                <a:defRPr/>
              </a:pPr>
              <a:t>5/16/11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EA8DD6-421D-0D47-BA5E-168E6F23303D}" type="slidenum">
              <a:rPr lang="en-US"/>
              <a:pPr>
                <a:defRPr/>
              </a:pPr>
              <a:t>‹#›</a:t>
            </a:fld>
            <a:endParaRPr lang="en-US"/>
          </a:p>
        </p:txBody>
      </p:sp>
    </p:spTree>
    <p:extLst>
      <p:ext uri="{BB962C8B-B14F-4D97-AF65-F5344CB8AC3E}">
        <p14:creationId xmlns:p14="http://schemas.microsoft.com/office/powerpoint/2010/main" val="1766076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3BBADA0-ADCD-5E4E-8A4C-A7F9B932A55A}" type="datetime1">
              <a:rPr lang="en-US"/>
              <a:pPr>
                <a:defRPr/>
              </a:pPr>
              <a:t>5/16/11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F367B0E-58E8-0A4D-A7C7-15064CCB80BA}" type="slidenum">
              <a:rPr lang="en-US"/>
              <a:pPr>
                <a:defRPr/>
              </a:pPr>
              <a:t>‹#›</a:t>
            </a:fld>
            <a:endParaRPr lang="en-US"/>
          </a:p>
        </p:txBody>
      </p:sp>
    </p:spTree>
    <p:extLst>
      <p:ext uri="{BB962C8B-B14F-4D97-AF65-F5344CB8AC3E}">
        <p14:creationId xmlns:p14="http://schemas.microsoft.com/office/powerpoint/2010/main" val="2070356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F18F9ED-5926-8346-A5EC-8BFF83947C7B}" type="datetime1">
              <a:rPr lang="en-US"/>
              <a:pPr>
                <a:defRPr/>
              </a:pPr>
              <a:t>5/16/11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5FC548-70D8-874B-877D-4F45C305050F}" type="slidenum">
              <a:rPr lang="en-US"/>
              <a:pPr>
                <a:defRPr/>
              </a:pPr>
              <a:t>‹#›</a:t>
            </a:fld>
            <a:endParaRPr lang="en-US"/>
          </a:p>
        </p:txBody>
      </p:sp>
    </p:spTree>
    <p:extLst>
      <p:ext uri="{BB962C8B-B14F-4D97-AF65-F5344CB8AC3E}">
        <p14:creationId xmlns:p14="http://schemas.microsoft.com/office/powerpoint/2010/main" val="401271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423FC44-9FA4-BB47-8441-AB84D7849047}" type="datetime1">
              <a:rPr lang="en-US"/>
              <a:pPr>
                <a:defRPr/>
              </a:pPr>
              <a:t>5/16/11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FE2EE9-C212-5A41-9ED3-239129C69FE1}" type="slidenum">
              <a:rPr lang="en-US"/>
              <a:pPr>
                <a:defRPr/>
              </a:pPr>
              <a:t>‹#›</a:t>
            </a:fld>
            <a:endParaRPr lang="en-US"/>
          </a:p>
        </p:txBody>
      </p:sp>
    </p:spTree>
    <p:extLst>
      <p:ext uri="{BB962C8B-B14F-4D97-AF65-F5344CB8AC3E}">
        <p14:creationId xmlns:p14="http://schemas.microsoft.com/office/powerpoint/2010/main" val="2665478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D93A16B-3416-3B4D-BC1B-E42B21C4BCEE}" type="datetime1">
              <a:rPr lang="en-US"/>
              <a:pPr>
                <a:defRPr/>
              </a:pPr>
              <a:t>5/16/11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375CC31-C5DC-E04F-A27A-4E26835E1094}" type="slidenum">
              <a:rPr lang="en-US"/>
              <a:pPr>
                <a:defRPr/>
              </a:pPr>
              <a:t>‹#›</a:t>
            </a:fld>
            <a:endParaRPr lang="en-US"/>
          </a:p>
        </p:txBody>
      </p:sp>
    </p:spTree>
    <p:extLst>
      <p:ext uri="{BB962C8B-B14F-4D97-AF65-F5344CB8AC3E}">
        <p14:creationId xmlns:p14="http://schemas.microsoft.com/office/powerpoint/2010/main" val="1769034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1DC52F2-2E0D-4F4A-A12F-424027566112}" type="datetime1">
              <a:rPr lang="en-US"/>
              <a:pPr>
                <a:defRPr/>
              </a:pPr>
              <a:t>5/16/11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CF71B37-2561-AC48-ACDD-BFDFA4DBEEEB}" type="slidenum">
              <a:rPr lang="en-US"/>
              <a:pPr>
                <a:defRPr/>
              </a:pPr>
              <a:t>‹#›</a:t>
            </a:fld>
            <a:endParaRPr lang="en-US"/>
          </a:p>
        </p:txBody>
      </p:sp>
    </p:spTree>
    <p:extLst>
      <p:ext uri="{BB962C8B-B14F-4D97-AF65-F5344CB8AC3E}">
        <p14:creationId xmlns:p14="http://schemas.microsoft.com/office/powerpoint/2010/main" val="3841107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44582B8-6C2C-9345-ACE1-4D62F76FBA8E}" type="datetime1">
              <a:rPr lang="en-US"/>
              <a:pPr>
                <a:defRPr/>
              </a:pPr>
              <a:t>5/16/11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B84DFFE-1807-0742-8CA6-549E1FD3980B}" type="slidenum">
              <a:rPr lang="en-US"/>
              <a:pPr>
                <a:defRPr/>
              </a:pPr>
              <a:t>‹#›</a:t>
            </a:fld>
            <a:endParaRPr lang="en-US"/>
          </a:p>
        </p:txBody>
      </p:sp>
    </p:spTree>
    <p:extLst>
      <p:ext uri="{BB962C8B-B14F-4D97-AF65-F5344CB8AC3E}">
        <p14:creationId xmlns:p14="http://schemas.microsoft.com/office/powerpoint/2010/main" val="3758066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07981B8-0695-BD48-B39F-9CDB1441FCD6}" type="datetime1">
              <a:rPr lang="en-US"/>
              <a:pPr>
                <a:defRPr/>
              </a:pPr>
              <a:t>5/16/11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C5E4DC6-CB7C-A24B-B0F3-52037E5C1D14}" type="slidenum">
              <a:rPr lang="en-US"/>
              <a:pPr>
                <a:defRPr/>
              </a:pPr>
              <a:t>‹#›</a:t>
            </a:fld>
            <a:endParaRPr lang="en-US"/>
          </a:p>
        </p:txBody>
      </p:sp>
    </p:spTree>
    <p:extLst>
      <p:ext uri="{BB962C8B-B14F-4D97-AF65-F5344CB8AC3E}">
        <p14:creationId xmlns:p14="http://schemas.microsoft.com/office/powerpoint/2010/main" val="1720046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551B4C7-99E7-024F-B271-E24250BF3942}" type="datetime1">
              <a:rPr lang="en-US"/>
              <a:pPr>
                <a:defRPr/>
              </a:pPr>
              <a:t>5/16/11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42CE215-EE4B-DD40-A5E9-75F08158314C}" type="slidenum">
              <a:rPr lang="en-US"/>
              <a:pPr>
                <a:defRPr/>
              </a:pPr>
              <a:t>‹#›</a:t>
            </a:fld>
            <a:endParaRPr lang="en-US"/>
          </a:p>
        </p:txBody>
      </p:sp>
    </p:spTree>
    <p:extLst>
      <p:ext uri="{BB962C8B-B14F-4D97-AF65-F5344CB8AC3E}">
        <p14:creationId xmlns:p14="http://schemas.microsoft.com/office/powerpoint/2010/main" val="339119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AEC659-BBFD-0C4F-AC8C-ED4FAD774EBF}" type="datetime1">
              <a:rPr lang="en-US"/>
              <a:pPr>
                <a:defRPr/>
              </a:pPr>
              <a:t>5/16/11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B33C8FC-397C-3D40-8146-8C1C820EE532}" type="slidenum">
              <a:rPr lang="en-US"/>
              <a:pPr>
                <a:defRPr/>
              </a:pPr>
              <a:t>‹#›</a:t>
            </a:fld>
            <a:endParaRPr lang="en-US"/>
          </a:p>
        </p:txBody>
      </p:sp>
    </p:spTree>
    <p:extLst>
      <p:ext uri="{BB962C8B-B14F-4D97-AF65-F5344CB8AC3E}">
        <p14:creationId xmlns:p14="http://schemas.microsoft.com/office/powerpoint/2010/main" val="131470383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90"/>
            </a:gs>
            <a:gs pos="53000">
              <a:srgbClr val="0000FF"/>
            </a:gs>
            <a:gs pos="100000">
              <a:srgbClr val="00009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latin typeface="Times New Roman" charset="0"/>
              </a:defRPr>
            </a:lvl1pPr>
          </a:lstStyle>
          <a:p>
            <a:pPr>
              <a:defRPr/>
            </a:pPr>
            <a:fld id="{749D88DE-F239-6A4E-A788-B552C3446ACF}" type="datetime1">
              <a:rPr lang="en-US"/>
              <a:pPr>
                <a:defRPr/>
              </a:pPr>
              <a:t>5/16/11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latin typeface="Times New Roman" charset="0"/>
              </a:defRPr>
            </a:lvl1pPr>
          </a:lstStyle>
          <a:p>
            <a:pPr>
              <a:defRPr/>
            </a:pPr>
            <a:fld id="{F91C0B3A-68D3-F549-8E20-A7AA7A039CEC}"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Arial"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emf"/><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jpeg"/><Relationship Id="rId10" Type="http://schemas.openxmlformats.org/officeDocument/2006/relationships/image" Target="../media/image20.png"/><Relationship Id="rId11"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a:xfrm>
            <a:off x="228600" y="282575"/>
            <a:ext cx="8686800" cy="2020888"/>
          </a:xfrm>
        </p:spPr>
        <p:txBody>
          <a:bodyPr/>
          <a:lstStyle/>
          <a:p>
            <a:pPr eaLnBrk="1" hangingPunct="1"/>
            <a:r>
              <a:rPr lang="en-US" sz="2800" dirty="0">
                <a:solidFill>
                  <a:srgbClr val="FFFF00"/>
                </a:solidFill>
                <a:latin typeface="Arial" charset="0"/>
                <a:ea typeface="ＭＳ Ｐゴシック" charset="0"/>
                <a:cs typeface="ＭＳ Ｐゴシック" charset="0"/>
              </a:rPr>
              <a:t>Airborne Measurements of Ammonia and Implications for Ammonium Nitrate Formation in the Central Valley and the South Coast Air Basin of California</a:t>
            </a:r>
            <a:r>
              <a:rPr lang="en-US" sz="2500" dirty="0">
                <a:solidFill>
                  <a:srgbClr val="FFFF00"/>
                </a:solidFill>
                <a:latin typeface="Arial" charset="0"/>
                <a:ea typeface="ＭＳ Ｐゴシック" charset="0"/>
                <a:cs typeface="ＭＳ Ｐゴシック" charset="0"/>
              </a:rPr>
              <a:t/>
            </a:r>
            <a:br>
              <a:rPr lang="en-US" sz="2500" dirty="0">
                <a:solidFill>
                  <a:srgbClr val="FFFF00"/>
                </a:solidFill>
                <a:latin typeface="Arial" charset="0"/>
                <a:ea typeface="ＭＳ Ｐゴシック" charset="0"/>
                <a:cs typeface="ＭＳ Ｐゴシック" charset="0"/>
              </a:rPr>
            </a:br>
            <a:endParaRPr lang="en-US" sz="2500" dirty="0">
              <a:solidFill>
                <a:srgbClr val="FFFF00"/>
              </a:solidFill>
              <a:latin typeface="Arial" charset="0"/>
              <a:ea typeface="ＭＳ Ｐゴシック" charset="0"/>
              <a:cs typeface="ＭＳ Ｐゴシック" charset="0"/>
            </a:endParaRPr>
          </a:p>
        </p:txBody>
      </p:sp>
      <p:sp>
        <p:nvSpPr>
          <p:cNvPr id="15362" name="Subtitle 2"/>
          <p:cNvSpPr>
            <a:spLocks noGrp="1"/>
          </p:cNvSpPr>
          <p:nvPr>
            <p:ph type="subTitle" idx="1"/>
          </p:nvPr>
        </p:nvSpPr>
        <p:spPr>
          <a:xfrm>
            <a:off x="4140436" y="2073276"/>
            <a:ext cx="4497376" cy="2264084"/>
          </a:xfrm>
        </p:spPr>
        <p:txBody>
          <a:bodyPr/>
          <a:lstStyle/>
          <a:p>
            <a:pPr marL="176213" indent="-176213" algn="l" eaLnBrk="1" hangingPunct="1">
              <a:lnSpc>
                <a:spcPct val="90000"/>
              </a:lnSpc>
              <a:buFont typeface="Arial" charset="0"/>
              <a:buChar char="•"/>
            </a:pPr>
            <a:r>
              <a:rPr lang="en-US" sz="2400" dirty="0" smtClean="0">
                <a:solidFill>
                  <a:srgbClr val="FFFF00"/>
                </a:solidFill>
                <a:latin typeface="+mj-lt"/>
                <a:ea typeface="ＭＳ Ｐゴシック" charset="0"/>
                <a:cs typeface="ＭＳ Ｐゴシック" charset="0"/>
              </a:rPr>
              <a:t>P</a:t>
            </a:r>
            <a:r>
              <a:rPr lang="en-US" sz="2400" dirty="0">
                <a:solidFill>
                  <a:srgbClr val="FFFF00"/>
                </a:solidFill>
                <a:latin typeface="+mj-lt"/>
                <a:ea typeface="ＭＳ Ｐゴシック" charset="0"/>
                <a:cs typeface="ＭＳ Ｐゴシック" charset="0"/>
              </a:rPr>
              <a:t>-3 </a:t>
            </a:r>
            <a:r>
              <a:rPr lang="en-US" sz="2400" dirty="0" smtClean="0">
                <a:solidFill>
                  <a:srgbClr val="FFFF00"/>
                </a:solidFill>
                <a:latin typeface="+mj-lt"/>
                <a:ea typeface="ＭＳ Ｐゴシック" charset="0"/>
                <a:cs typeface="ＭＳ Ｐゴシック" charset="0"/>
              </a:rPr>
              <a:t>NH</a:t>
            </a:r>
            <a:r>
              <a:rPr lang="en-US" sz="2400" baseline="-25000" dirty="0" smtClean="0">
                <a:solidFill>
                  <a:srgbClr val="FFFF00"/>
                </a:solidFill>
                <a:latin typeface="+mj-lt"/>
                <a:ea typeface="ＭＳ Ｐゴシック" charset="0"/>
                <a:cs typeface="ＭＳ Ｐゴシック" charset="0"/>
              </a:rPr>
              <a:t>3</a:t>
            </a:r>
            <a:r>
              <a:rPr lang="en-US" sz="2400" dirty="0" smtClean="0">
                <a:solidFill>
                  <a:srgbClr val="FFFF00"/>
                </a:solidFill>
                <a:latin typeface="+mj-lt"/>
                <a:ea typeface="ＭＳ Ｐゴシック" charset="0"/>
                <a:cs typeface="ＭＳ Ｐゴシック" charset="0"/>
              </a:rPr>
              <a:t> Observations</a:t>
            </a:r>
            <a:endParaRPr lang="en-US" sz="2400" dirty="0">
              <a:solidFill>
                <a:srgbClr val="FFFF00"/>
              </a:solidFill>
              <a:latin typeface="+mj-lt"/>
              <a:ea typeface="ＭＳ Ｐゴシック" charset="0"/>
              <a:cs typeface="ＭＳ Ｐゴシック" charset="0"/>
            </a:endParaRPr>
          </a:p>
          <a:p>
            <a:pPr marL="176213" indent="-176213" algn="l" eaLnBrk="1" hangingPunct="1">
              <a:lnSpc>
                <a:spcPct val="90000"/>
              </a:lnSpc>
              <a:buFont typeface="Arial" charset="0"/>
              <a:buChar char="•"/>
            </a:pPr>
            <a:r>
              <a:rPr lang="en-US" sz="2400" dirty="0" err="1" smtClean="0">
                <a:solidFill>
                  <a:srgbClr val="FFFF00"/>
                </a:solidFill>
                <a:latin typeface="+mj-lt"/>
                <a:ea typeface="ＭＳ Ｐゴシック" charset="0"/>
                <a:cs typeface="ＭＳ Ｐゴシック" charset="0"/>
              </a:rPr>
              <a:t>SoCAB</a:t>
            </a:r>
            <a:r>
              <a:rPr lang="en-US" sz="2400" dirty="0" smtClean="0">
                <a:solidFill>
                  <a:srgbClr val="FFFF00"/>
                </a:solidFill>
                <a:latin typeface="+mj-lt"/>
                <a:ea typeface="ＭＳ Ｐゴシック" charset="0"/>
                <a:cs typeface="ＭＳ Ｐゴシック" charset="0"/>
              </a:rPr>
              <a:t> NH</a:t>
            </a:r>
            <a:r>
              <a:rPr lang="en-US" sz="2400" baseline="-25000" dirty="0" smtClean="0">
                <a:solidFill>
                  <a:srgbClr val="FFFF00"/>
                </a:solidFill>
                <a:latin typeface="+mj-lt"/>
                <a:ea typeface="ＭＳ Ｐゴシック" charset="0"/>
                <a:cs typeface="ＭＳ Ｐゴシック" charset="0"/>
              </a:rPr>
              <a:t>3</a:t>
            </a:r>
            <a:r>
              <a:rPr lang="en-US" sz="2400" dirty="0" smtClean="0">
                <a:solidFill>
                  <a:srgbClr val="FFFF00"/>
                </a:solidFill>
                <a:latin typeface="+mj-lt"/>
                <a:ea typeface="ＭＳ Ｐゴシック" charset="0"/>
                <a:cs typeface="ＭＳ Ｐゴシック" charset="0"/>
              </a:rPr>
              <a:t> </a:t>
            </a:r>
            <a:r>
              <a:rPr lang="en-US" sz="2400" dirty="0">
                <a:solidFill>
                  <a:srgbClr val="FFFF00"/>
                </a:solidFill>
                <a:latin typeface="+mj-lt"/>
                <a:ea typeface="ＭＳ Ｐゴシック" charset="0"/>
                <a:cs typeface="ＭＳ Ｐゴシック" charset="0"/>
              </a:rPr>
              <a:t>: Cars </a:t>
            </a:r>
            <a:r>
              <a:rPr lang="en-US" sz="2400" dirty="0" smtClean="0">
                <a:solidFill>
                  <a:srgbClr val="FFFF00"/>
                </a:solidFill>
                <a:latin typeface="+mj-lt"/>
                <a:ea typeface="ＭＳ Ｐゴシック" charset="0"/>
                <a:cs typeface="ＭＳ Ｐゴシック" charset="0"/>
              </a:rPr>
              <a:t>and Cows</a:t>
            </a:r>
          </a:p>
          <a:p>
            <a:pPr marL="176213" indent="-176213" algn="l" eaLnBrk="1" hangingPunct="1">
              <a:lnSpc>
                <a:spcPct val="90000"/>
              </a:lnSpc>
              <a:buFont typeface="Arial" charset="0"/>
              <a:buChar char="•"/>
            </a:pPr>
            <a:r>
              <a:rPr lang="en-US" sz="2400" dirty="0" smtClean="0">
                <a:solidFill>
                  <a:srgbClr val="FFFF00"/>
                </a:solidFill>
                <a:latin typeface="+mj-lt"/>
                <a:ea typeface="ＭＳ Ｐゴシック" charset="0"/>
                <a:cs typeface="ＭＳ Ｐゴシック" charset="0"/>
              </a:rPr>
              <a:t>Central Valley Dairy NH</a:t>
            </a:r>
            <a:r>
              <a:rPr lang="en-US" sz="2400" baseline="-25000" dirty="0" smtClean="0">
                <a:solidFill>
                  <a:srgbClr val="FFFF00"/>
                </a:solidFill>
                <a:latin typeface="+mj-lt"/>
                <a:ea typeface="ＭＳ Ｐゴシック" charset="0"/>
                <a:cs typeface="ＭＳ Ｐゴシック" charset="0"/>
              </a:rPr>
              <a:t>3 </a:t>
            </a:r>
            <a:r>
              <a:rPr lang="en-US" sz="2400" dirty="0" smtClean="0">
                <a:solidFill>
                  <a:srgbClr val="FFFF00"/>
                </a:solidFill>
                <a:latin typeface="+mj-lt"/>
                <a:ea typeface="ＭＳ Ｐゴシック" charset="0"/>
                <a:cs typeface="ＭＳ Ｐゴシック" charset="0"/>
              </a:rPr>
              <a:t>Flux</a:t>
            </a:r>
            <a:endParaRPr lang="en-US" sz="2400" dirty="0">
              <a:solidFill>
                <a:srgbClr val="FFFF00"/>
              </a:solidFill>
              <a:latin typeface="+mj-lt"/>
              <a:ea typeface="ＭＳ Ｐゴシック" charset="0"/>
              <a:cs typeface="ＭＳ Ｐゴシック" charset="0"/>
            </a:endParaRPr>
          </a:p>
          <a:p>
            <a:pPr marL="176213" indent="-176213" algn="l" eaLnBrk="1" hangingPunct="1">
              <a:lnSpc>
                <a:spcPct val="90000"/>
              </a:lnSpc>
              <a:buFont typeface="Arial" charset="0"/>
              <a:buChar char="•"/>
            </a:pPr>
            <a:r>
              <a:rPr lang="en-US" sz="2400" dirty="0">
                <a:solidFill>
                  <a:srgbClr val="FFFF00"/>
                </a:solidFill>
                <a:latin typeface="+mj-lt"/>
                <a:ea typeface="ＭＳ Ｐゴシック" charset="0"/>
                <a:cs typeface="ＭＳ Ｐゴシック" charset="0"/>
              </a:rPr>
              <a:t>NH</a:t>
            </a:r>
            <a:r>
              <a:rPr lang="en-US" sz="2400" baseline="-25000" dirty="0">
                <a:solidFill>
                  <a:srgbClr val="FFFF00"/>
                </a:solidFill>
                <a:latin typeface="+mj-lt"/>
                <a:ea typeface="ＭＳ Ｐゴシック" charset="0"/>
                <a:cs typeface="ＭＳ Ｐゴシック" charset="0"/>
              </a:rPr>
              <a:t>4</a:t>
            </a:r>
            <a:r>
              <a:rPr lang="en-US" sz="2400" dirty="0">
                <a:solidFill>
                  <a:srgbClr val="FFFF00"/>
                </a:solidFill>
                <a:latin typeface="+mj-lt"/>
                <a:ea typeface="ＭＳ Ｐゴシック" charset="0"/>
                <a:cs typeface="ＭＳ Ｐゴシック" charset="0"/>
              </a:rPr>
              <a:t>NO</a:t>
            </a:r>
            <a:r>
              <a:rPr lang="en-US" sz="2400" baseline="-25000" dirty="0">
                <a:solidFill>
                  <a:srgbClr val="FFFF00"/>
                </a:solidFill>
                <a:latin typeface="+mj-lt"/>
                <a:ea typeface="ＭＳ Ｐゴシック" charset="0"/>
                <a:cs typeface="ＭＳ Ｐゴシック" charset="0"/>
              </a:rPr>
              <a:t>3</a:t>
            </a:r>
            <a:r>
              <a:rPr lang="en-US" sz="2400" dirty="0">
                <a:solidFill>
                  <a:srgbClr val="FFFF00"/>
                </a:solidFill>
                <a:latin typeface="+mj-lt"/>
                <a:ea typeface="ＭＳ Ｐゴシック" charset="0"/>
                <a:cs typeface="ＭＳ Ｐゴシック" charset="0"/>
              </a:rPr>
              <a:t> in Central Valley -</a:t>
            </a:r>
          </a:p>
          <a:p>
            <a:pPr marL="633413" lvl="1" indent="-176213" algn="l" eaLnBrk="1" hangingPunct="1">
              <a:lnSpc>
                <a:spcPct val="90000"/>
              </a:lnSpc>
            </a:pPr>
            <a:r>
              <a:rPr lang="en-US" sz="2400" dirty="0">
                <a:solidFill>
                  <a:srgbClr val="FFFF00"/>
                </a:solidFill>
                <a:latin typeface="+mj-lt"/>
                <a:ea typeface="ＭＳ Ｐゴシック" charset="0"/>
              </a:rPr>
              <a:t> NH</a:t>
            </a:r>
            <a:r>
              <a:rPr lang="en-US" sz="2400" baseline="-25000" dirty="0">
                <a:solidFill>
                  <a:srgbClr val="FFFF00"/>
                </a:solidFill>
                <a:latin typeface="+mj-lt"/>
                <a:ea typeface="ＭＳ Ｐゴシック" charset="0"/>
              </a:rPr>
              <a:t>3</a:t>
            </a:r>
            <a:r>
              <a:rPr lang="en-US" sz="2400" dirty="0">
                <a:solidFill>
                  <a:srgbClr val="FFFF00"/>
                </a:solidFill>
                <a:latin typeface="+mj-lt"/>
                <a:ea typeface="ＭＳ Ｐゴシック" charset="0"/>
              </a:rPr>
              <a:t> or HNO</a:t>
            </a:r>
            <a:r>
              <a:rPr lang="en-US" sz="2400" baseline="-25000" dirty="0">
                <a:solidFill>
                  <a:srgbClr val="FFFF00"/>
                </a:solidFill>
                <a:latin typeface="+mj-lt"/>
                <a:ea typeface="ＭＳ Ｐゴシック" charset="0"/>
              </a:rPr>
              <a:t>3</a:t>
            </a:r>
            <a:r>
              <a:rPr lang="en-US" sz="2400" dirty="0">
                <a:solidFill>
                  <a:srgbClr val="FFFF00"/>
                </a:solidFill>
                <a:latin typeface="+mj-lt"/>
                <a:ea typeface="ＭＳ Ｐゴシック" charset="0"/>
              </a:rPr>
              <a:t>?</a:t>
            </a:r>
          </a:p>
          <a:p>
            <a:pPr marL="176213" indent="-176213" algn="l" eaLnBrk="1" hangingPunct="1">
              <a:lnSpc>
                <a:spcPct val="90000"/>
              </a:lnSpc>
              <a:buFont typeface="Arial" charset="0"/>
              <a:buChar char="•"/>
            </a:pPr>
            <a:endParaRPr lang="en-US" sz="2600" dirty="0">
              <a:solidFill>
                <a:srgbClr val="FFFF00"/>
              </a:solidFill>
              <a:latin typeface="Times New Roman" charset="0"/>
              <a:ea typeface="ＭＳ Ｐゴシック" charset="0"/>
              <a:cs typeface="ＭＳ Ｐゴシック" charset="0"/>
            </a:endParaRPr>
          </a:p>
        </p:txBody>
      </p:sp>
      <p:sp>
        <p:nvSpPr>
          <p:cNvPr id="5" name="Rectangle 3"/>
          <p:cNvSpPr txBox="1">
            <a:spLocks noChangeArrowheads="1"/>
          </p:cNvSpPr>
          <p:nvPr/>
        </p:nvSpPr>
        <p:spPr bwMode="auto">
          <a:xfrm>
            <a:off x="457200" y="4724400"/>
            <a:ext cx="8229600" cy="1508125"/>
          </a:xfrm>
          <a:prstGeom prst="rect">
            <a:avLst/>
          </a:prstGeom>
          <a:noFill/>
          <a:ln w="9525">
            <a:noFill/>
            <a:miter lim="800000"/>
            <a:headEnd/>
            <a:tailEnd/>
          </a:ln>
        </p:spPr>
        <p:txBody>
          <a:bodyPr/>
          <a:lstStyle/>
          <a:p>
            <a:pPr algn="ctr" defTabSz="914400">
              <a:spcBef>
                <a:spcPct val="20000"/>
              </a:spcBef>
              <a:defRPr/>
            </a:pPr>
            <a:r>
              <a:rPr lang="en-US" b="1" kern="0" dirty="0">
                <a:solidFill>
                  <a:srgbClr val="FFFF00"/>
                </a:solidFill>
                <a:latin typeface="Times New Roman" charset="0"/>
                <a:ea typeface="+mn-ea"/>
                <a:cs typeface="+mn-cs"/>
              </a:rPr>
              <a:t>J.B. Nowak</a:t>
            </a:r>
            <a:r>
              <a:rPr lang="en-US" b="1" kern="0" baseline="30000" dirty="0">
                <a:solidFill>
                  <a:srgbClr val="FFFF00"/>
                </a:solidFill>
                <a:latin typeface="Times New Roman" charset="0"/>
                <a:ea typeface="+mn-ea"/>
                <a:cs typeface="+mn-cs"/>
              </a:rPr>
              <a:t>1,2</a:t>
            </a:r>
            <a:r>
              <a:rPr lang="en-US" kern="0" dirty="0">
                <a:solidFill>
                  <a:srgbClr val="FFFF00"/>
                </a:solidFill>
                <a:latin typeface="Times New Roman" charset="0"/>
                <a:ea typeface="+mn-ea"/>
                <a:cs typeface="+mn-cs"/>
              </a:rPr>
              <a:t>, J.A. Neuman</a:t>
            </a:r>
            <a:r>
              <a:rPr lang="en-US" kern="0" baseline="30000" dirty="0">
                <a:solidFill>
                  <a:srgbClr val="FFFF00"/>
                </a:solidFill>
                <a:latin typeface="Times New Roman" charset="0"/>
                <a:ea typeface="+mn-ea"/>
                <a:cs typeface="+mn-cs"/>
              </a:rPr>
              <a:t>1,2</a:t>
            </a:r>
            <a:r>
              <a:rPr lang="en-US" kern="0" dirty="0">
                <a:solidFill>
                  <a:srgbClr val="FFFF00"/>
                </a:solidFill>
                <a:latin typeface="Times New Roman" charset="0"/>
                <a:ea typeface="+mn-ea"/>
                <a:cs typeface="+mn-cs"/>
              </a:rPr>
              <a:t>, R. Bahreini</a:t>
            </a:r>
            <a:r>
              <a:rPr lang="en-US" kern="0" baseline="30000" dirty="0">
                <a:solidFill>
                  <a:srgbClr val="FFFF00"/>
                </a:solidFill>
                <a:latin typeface="Times New Roman" charset="0"/>
                <a:ea typeface="+mn-ea"/>
                <a:cs typeface="+mn-cs"/>
              </a:rPr>
              <a:t>1,2</a:t>
            </a:r>
            <a:r>
              <a:rPr lang="en-US" kern="0" dirty="0">
                <a:solidFill>
                  <a:srgbClr val="FFFF00"/>
                </a:solidFill>
                <a:latin typeface="Times New Roman" charset="0"/>
                <a:ea typeface="+mn-ea"/>
                <a:cs typeface="+mn-cs"/>
              </a:rPr>
              <a:t>, A. M. Middlebrook</a:t>
            </a:r>
            <a:r>
              <a:rPr lang="en-US" kern="0" baseline="30000" dirty="0">
                <a:solidFill>
                  <a:srgbClr val="FFFF00"/>
                </a:solidFill>
                <a:latin typeface="Times New Roman" charset="0"/>
                <a:ea typeface="+mn-ea"/>
                <a:cs typeface="+mn-cs"/>
              </a:rPr>
              <a:t>2</a:t>
            </a:r>
            <a:r>
              <a:rPr lang="en-US" kern="0" dirty="0">
                <a:solidFill>
                  <a:srgbClr val="FFFF00"/>
                </a:solidFill>
                <a:latin typeface="Times New Roman" charset="0"/>
                <a:ea typeface="+mn-ea"/>
                <a:cs typeface="+mn-cs"/>
              </a:rPr>
              <a:t>, C.A. Brock</a:t>
            </a:r>
            <a:r>
              <a:rPr lang="en-US" kern="0" baseline="30000" dirty="0">
                <a:solidFill>
                  <a:srgbClr val="FFFF00"/>
                </a:solidFill>
                <a:latin typeface="Times New Roman" charset="0"/>
                <a:ea typeface="+mn-ea"/>
                <a:cs typeface="+mn-cs"/>
              </a:rPr>
              <a:t>2</a:t>
            </a:r>
            <a:r>
              <a:rPr lang="en-US" kern="0" dirty="0">
                <a:solidFill>
                  <a:srgbClr val="FFFF00"/>
                </a:solidFill>
                <a:latin typeface="Times New Roman" charset="0"/>
                <a:ea typeface="+mn-ea"/>
                <a:cs typeface="+mn-cs"/>
              </a:rPr>
              <a:t>, G. J. Frost</a:t>
            </a:r>
            <a:r>
              <a:rPr lang="en-US" kern="0" baseline="30000" dirty="0">
                <a:solidFill>
                  <a:srgbClr val="FFFF00"/>
                </a:solidFill>
                <a:latin typeface="Times New Roman" charset="0"/>
                <a:ea typeface="+mn-ea"/>
                <a:cs typeface="+mn-cs"/>
              </a:rPr>
              <a:t>1,2</a:t>
            </a:r>
            <a:r>
              <a:rPr lang="en-US" kern="0" dirty="0">
                <a:solidFill>
                  <a:srgbClr val="FFFF00"/>
                </a:solidFill>
                <a:latin typeface="Times New Roman" charset="0"/>
                <a:ea typeface="+mn-ea"/>
                <a:cs typeface="+mn-cs"/>
              </a:rPr>
              <a:t>, J.S. Holloway</a:t>
            </a:r>
            <a:r>
              <a:rPr lang="en-US" kern="0" baseline="30000" dirty="0">
                <a:solidFill>
                  <a:srgbClr val="FFFF00"/>
                </a:solidFill>
                <a:latin typeface="Times New Roman" charset="0"/>
                <a:ea typeface="+mn-ea"/>
                <a:cs typeface="+mn-cs"/>
              </a:rPr>
              <a:t>1,2</a:t>
            </a:r>
            <a:r>
              <a:rPr lang="en-US" kern="0" dirty="0">
                <a:solidFill>
                  <a:srgbClr val="FFFF00"/>
                </a:solidFill>
                <a:latin typeface="Times New Roman" charset="0"/>
                <a:ea typeface="+mn-ea"/>
                <a:cs typeface="+mn-cs"/>
              </a:rPr>
              <a:t>, S.A. </a:t>
            </a:r>
            <a:r>
              <a:rPr lang="en-US" kern="0" dirty="0" err="1">
                <a:solidFill>
                  <a:srgbClr val="FFFF00"/>
                </a:solidFill>
                <a:latin typeface="Times New Roman" charset="0"/>
                <a:ea typeface="+mn-ea"/>
                <a:cs typeface="+mn-cs"/>
              </a:rPr>
              <a:t>McKeen</a:t>
            </a:r>
            <a:r>
              <a:rPr lang="en-US" kern="0" baseline="30000" dirty="0">
                <a:solidFill>
                  <a:srgbClr val="FFFF00"/>
                </a:solidFill>
                <a:latin typeface="Times New Roman" charset="0"/>
                <a:ea typeface="+mn-ea"/>
                <a:cs typeface="+mn-cs"/>
              </a:rPr>
              <a:t>1,2</a:t>
            </a:r>
            <a:r>
              <a:rPr lang="en-US" kern="0" dirty="0">
                <a:solidFill>
                  <a:srgbClr val="FFFF00"/>
                </a:solidFill>
                <a:latin typeface="Times New Roman" charset="0"/>
                <a:ea typeface="+mn-ea"/>
                <a:cs typeface="+mn-cs"/>
              </a:rPr>
              <a:t>, J. Peischl</a:t>
            </a:r>
            <a:r>
              <a:rPr lang="en-US" kern="0" baseline="30000" dirty="0">
                <a:solidFill>
                  <a:srgbClr val="FFFF00"/>
                </a:solidFill>
                <a:latin typeface="Times New Roman" charset="0"/>
                <a:ea typeface="+mn-ea"/>
                <a:cs typeface="+mn-cs"/>
              </a:rPr>
              <a:t>1,2</a:t>
            </a:r>
            <a:r>
              <a:rPr lang="en-US" kern="0" dirty="0">
                <a:solidFill>
                  <a:srgbClr val="FFFF00"/>
                </a:solidFill>
                <a:latin typeface="Times New Roman" charset="0"/>
                <a:ea typeface="+mn-ea"/>
                <a:cs typeface="+mn-cs"/>
              </a:rPr>
              <a:t>, I.B. Pollack</a:t>
            </a:r>
            <a:r>
              <a:rPr lang="en-US" kern="0" baseline="30000" dirty="0">
                <a:solidFill>
                  <a:srgbClr val="FFFF00"/>
                </a:solidFill>
                <a:latin typeface="Times New Roman" charset="0"/>
                <a:ea typeface="+mn-ea"/>
                <a:cs typeface="+mn-cs"/>
              </a:rPr>
              <a:t>1,2</a:t>
            </a:r>
            <a:r>
              <a:rPr lang="en-US" kern="0" dirty="0">
                <a:solidFill>
                  <a:srgbClr val="FFFF00"/>
                </a:solidFill>
                <a:latin typeface="Times New Roman" charset="0"/>
                <a:ea typeface="+mn-ea"/>
                <a:cs typeface="+mn-cs"/>
              </a:rPr>
              <a:t>, J.M. Roberts</a:t>
            </a:r>
            <a:r>
              <a:rPr lang="en-US" kern="0" baseline="30000" dirty="0">
                <a:solidFill>
                  <a:srgbClr val="FFFF00"/>
                </a:solidFill>
                <a:latin typeface="Times New Roman" charset="0"/>
                <a:ea typeface="+mn-ea"/>
                <a:cs typeface="+mn-cs"/>
              </a:rPr>
              <a:t>2</a:t>
            </a:r>
            <a:r>
              <a:rPr lang="en-US" kern="0" dirty="0">
                <a:solidFill>
                  <a:srgbClr val="FFFF00"/>
                </a:solidFill>
                <a:latin typeface="Times New Roman" charset="0"/>
                <a:ea typeface="+mn-ea"/>
                <a:cs typeface="+mn-cs"/>
              </a:rPr>
              <a:t>,</a:t>
            </a:r>
            <a:r>
              <a:rPr lang="en-US" kern="0" baseline="30000" dirty="0">
                <a:solidFill>
                  <a:srgbClr val="FFFF00"/>
                </a:solidFill>
                <a:latin typeface="Times New Roman" charset="0"/>
                <a:ea typeface="+mn-ea"/>
                <a:cs typeface="+mn-cs"/>
              </a:rPr>
              <a:t> </a:t>
            </a:r>
            <a:r>
              <a:rPr lang="en-US" kern="0" dirty="0">
                <a:solidFill>
                  <a:srgbClr val="FFFF00"/>
                </a:solidFill>
                <a:latin typeface="Times New Roman" charset="0"/>
                <a:ea typeface="+mn-ea"/>
                <a:cs typeface="+mn-cs"/>
              </a:rPr>
              <a:t>T.B. Ryerson</a:t>
            </a:r>
            <a:r>
              <a:rPr lang="en-US" kern="0" baseline="30000" dirty="0">
                <a:solidFill>
                  <a:srgbClr val="FFFF00"/>
                </a:solidFill>
                <a:latin typeface="Times New Roman" charset="0"/>
                <a:ea typeface="+mn-ea"/>
                <a:cs typeface="+mn-cs"/>
              </a:rPr>
              <a:t>2</a:t>
            </a:r>
            <a:r>
              <a:rPr lang="en-US" kern="0" dirty="0">
                <a:solidFill>
                  <a:srgbClr val="FFFF00"/>
                </a:solidFill>
                <a:latin typeface="Times New Roman" charset="0"/>
                <a:ea typeface="+mn-ea"/>
                <a:cs typeface="+mn-cs"/>
              </a:rPr>
              <a:t>, M. Trainer</a:t>
            </a:r>
            <a:r>
              <a:rPr lang="en-US" kern="0" baseline="30000" dirty="0">
                <a:solidFill>
                  <a:srgbClr val="FFFF00"/>
                </a:solidFill>
                <a:latin typeface="Times New Roman" charset="0"/>
                <a:ea typeface="+mn-ea"/>
                <a:cs typeface="+mn-cs"/>
              </a:rPr>
              <a:t>2</a:t>
            </a:r>
            <a:r>
              <a:rPr lang="en-US" kern="0" dirty="0">
                <a:solidFill>
                  <a:srgbClr val="FFFF00"/>
                </a:solidFill>
                <a:latin typeface="Times New Roman" charset="0"/>
                <a:ea typeface="+mn-ea"/>
                <a:cs typeface="+mn-cs"/>
              </a:rPr>
              <a:t>, and D.D. Parrish</a:t>
            </a:r>
            <a:r>
              <a:rPr lang="en-US" kern="0" baseline="30000" dirty="0">
                <a:solidFill>
                  <a:srgbClr val="FFFF00"/>
                </a:solidFill>
                <a:latin typeface="Times New Roman" charset="0"/>
                <a:ea typeface="+mn-ea"/>
                <a:cs typeface="+mn-cs"/>
              </a:rPr>
              <a:t>1,2</a:t>
            </a:r>
            <a:endParaRPr lang="en-US" kern="0" dirty="0">
              <a:solidFill>
                <a:srgbClr val="FFFF00"/>
              </a:solidFill>
              <a:latin typeface="Times New Roman" charset="0"/>
              <a:ea typeface="+mn-ea"/>
              <a:cs typeface="+mn-cs"/>
            </a:endParaRPr>
          </a:p>
          <a:p>
            <a:pPr algn="ctr" defTabSz="914400">
              <a:spcBef>
                <a:spcPct val="20000"/>
              </a:spcBef>
              <a:defRPr/>
            </a:pPr>
            <a:r>
              <a:rPr lang="en-US" sz="1600" i="1" kern="0" baseline="30000" dirty="0">
                <a:solidFill>
                  <a:srgbClr val="FFFF00"/>
                </a:solidFill>
                <a:latin typeface="Times New Roman" charset="0"/>
                <a:ea typeface="+mn-ea"/>
                <a:cs typeface="+mn-cs"/>
              </a:rPr>
              <a:t>1</a:t>
            </a:r>
            <a:r>
              <a:rPr lang="en-US" sz="1600" i="1" kern="0" dirty="0">
                <a:solidFill>
                  <a:srgbClr val="FFFF00"/>
                </a:solidFill>
                <a:latin typeface="Times New Roman" charset="0"/>
                <a:ea typeface="+mn-ea"/>
                <a:cs typeface="+mn-cs"/>
              </a:rPr>
              <a:t>CIRES, University of Colorado, Boulder, CO </a:t>
            </a:r>
          </a:p>
          <a:p>
            <a:pPr algn="ctr" defTabSz="914400">
              <a:spcBef>
                <a:spcPct val="20000"/>
              </a:spcBef>
              <a:defRPr/>
            </a:pPr>
            <a:r>
              <a:rPr lang="en-US" sz="1600" i="1" kern="0" dirty="0">
                <a:solidFill>
                  <a:srgbClr val="FFFF00"/>
                </a:solidFill>
                <a:latin typeface="Times New Roman" charset="0"/>
                <a:ea typeface="+mn-ea"/>
                <a:cs typeface="+mn-cs"/>
              </a:rPr>
              <a:t>	</a:t>
            </a:r>
            <a:r>
              <a:rPr lang="en-US" sz="1600" i="1" kern="0" baseline="30000" dirty="0">
                <a:solidFill>
                  <a:srgbClr val="FFFF00"/>
                </a:solidFill>
                <a:latin typeface="Times New Roman" charset="0"/>
                <a:ea typeface="+mn-ea"/>
                <a:cs typeface="+mn-cs"/>
              </a:rPr>
              <a:t>2</a:t>
            </a:r>
            <a:r>
              <a:rPr lang="en-US" sz="1600" i="1" kern="0" dirty="0">
                <a:solidFill>
                  <a:srgbClr val="FFFF00"/>
                </a:solidFill>
                <a:latin typeface="Times New Roman" charset="0"/>
                <a:ea typeface="+mn-ea"/>
                <a:cs typeface="+mn-cs"/>
              </a:rPr>
              <a:t>NOAA-ESRL, Chemical Sciences Division, Boulder, CO</a:t>
            </a:r>
          </a:p>
        </p:txBody>
      </p:sp>
      <p:sp>
        <p:nvSpPr>
          <p:cNvPr id="15364" name="Text Box 7"/>
          <p:cNvSpPr txBox="1">
            <a:spLocks noChangeArrowheads="1"/>
          </p:cNvSpPr>
          <p:nvPr/>
        </p:nvSpPr>
        <p:spPr bwMode="auto">
          <a:xfrm>
            <a:off x="227013" y="6294438"/>
            <a:ext cx="8683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FFFF00"/>
                </a:solidFill>
                <a:cs typeface="Arial" charset="0"/>
              </a:rPr>
              <a:t>http://www.esrl.noaa.gov/csd/calnex/</a:t>
            </a:r>
          </a:p>
        </p:txBody>
      </p:sp>
      <p:pic>
        <p:nvPicPr>
          <p:cNvPr id="15365" name="Picture 1" descr="Calnex_plan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9888" y="2073274"/>
            <a:ext cx="3657600" cy="244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ctrTitle"/>
          </p:nvPr>
        </p:nvSpPr>
        <p:spPr>
          <a:xfrm>
            <a:off x="228600" y="106363"/>
            <a:ext cx="8686800" cy="642937"/>
          </a:xfrm>
        </p:spPr>
        <p:txBody>
          <a:bodyPr anchor="t"/>
          <a:lstStyle/>
          <a:p>
            <a:pPr eaLnBrk="1" hangingPunct="1"/>
            <a:r>
              <a:rPr lang="en-US" sz="3200">
                <a:solidFill>
                  <a:srgbClr val="FFFF00"/>
                </a:solidFill>
                <a:latin typeface="Arial" charset="0"/>
                <a:ea typeface="ＭＳ Ｐゴシック" charset="0"/>
                <a:cs typeface="ＭＳ Ｐゴシック" charset="0"/>
              </a:rPr>
              <a:t>NH</a:t>
            </a:r>
            <a:r>
              <a:rPr lang="en-US" sz="3200" baseline="-25000">
                <a:solidFill>
                  <a:srgbClr val="FFFF00"/>
                </a:solidFill>
                <a:latin typeface="Arial" charset="0"/>
                <a:ea typeface="ＭＳ Ｐゴシック" charset="0"/>
                <a:cs typeface="ＭＳ Ｐゴシック" charset="0"/>
              </a:rPr>
              <a:t>3</a:t>
            </a:r>
            <a:r>
              <a:rPr lang="en-US" sz="3200">
                <a:solidFill>
                  <a:srgbClr val="FFFF00"/>
                </a:solidFill>
                <a:latin typeface="Arial" charset="0"/>
                <a:ea typeface="ＭＳ Ｐゴシック" charset="0"/>
                <a:cs typeface="ＭＳ Ｐゴシック" charset="0"/>
              </a:rPr>
              <a:t> Automobile Source</a:t>
            </a:r>
            <a:endParaRPr lang="en-US" sz="2800">
              <a:solidFill>
                <a:srgbClr val="FFFF00"/>
              </a:solidFill>
              <a:latin typeface="Arial" charset="0"/>
              <a:ea typeface="ＭＳ Ｐゴシック" charset="0"/>
              <a:cs typeface="ＭＳ Ｐゴシック" charset="0"/>
            </a:endParaRPr>
          </a:p>
        </p:txBody>
      </p:sp>
      <p:graphicFrame>
        <p:nvGraphicFramePr>
          <p:cNvPr id="8" name="Table 7"/>
          <p:cNvGraphicFramePr>
            <a:graphicFrameLocks noGrp="1"/>
          </p:cNvGraphicFramePr>
          <p:nvPr/>
        </p:nvGraphicFramePr>
        <p:xfrm>
          <a:off x="1092200" y="4348163"/>
          <a:ext cx="6959600" cy="1854200"/>
        </p:xfrm>
        <a:graphic>
          <a:graphicData uri="http://schemas.openxmlformats.org/drawingml/2006/table">
            <a:tbl>
              <a:tblPr firstRow="1">
                <a:effectLst/>
                <a:tableStyleId>{5C22544A-7EE6-4342-B048-85BDC9FD1C3A}</a:tableStyleId>
              </a:tblPr>
              <a:tblGrid>
                <a:gridCol w="2113262"/>
                <a:gridCol w="2423169"/>
                <a:gridCol w="2423169"/>
              </a:tblGrid>
              <a:tr h="370840">
                <a:tc gridSpan="3">
                  <a:txBody>
                    <a:bodyPr/>
                    <a:lstStyle/>
                    <a:p>
                      <a:pPr algn="ctr"/>
                      <a:r>
                        <a:rPr lang="en-US" sz="1800" dirty="0" smtClean="0">
                          <a:solidFill>
                            <a:srgbClr val="FFFF00"/>
                          </a:solidFill>
                          <a:latin typeface="Times New Roman"/>
                          <a:cs typeface="Times New Roman"/>
                        </a:rPr>
                        <a:t>Summary</a:t>
                      </a:r>
                      <a:r>
                        <a:rPr lang="en-US" sz="1800" baseline="0" dirty="0" smtClean="0">
                          <a:solidFill>
                            <a:srgbClr val="FFFF00"/>
                          </a:solidFill>
                          <a:latin typeface="Times New Roman"/>
                          <a:cs typeface="Times New Roman"/>
                        </a:rPr>
                        <a:t> of May 14 NH</a:t>
                      </a:r>
                      <a:r>
                        <a:rPr lang="en-US" sz="1800" baseline="-25000" dirty="0" smtClean="0">
                          <a:solidFill>
                            <a:srgbClr val="FFFF00"/>
                          </a:solidFill>
                          <a:latin typeface="Times New Roman"/>
                          <a:cs typeface="Times New Roman"/>
                        </a:rPr>
                        <a:t>3</a:t>
                      </a:r>
                      <a:r>
                        <a:rPr lang="en-US" sz="1800" baseline="0" dirty="0" smtClean="0">
                          <a:solidFill>
                            <a:srgbClr val="FFFF00"/>
                          </a:solidFill>
                          <a:latin typeface="Times New Roman"/>
                          <a:cs typeface="Times New Roman"/>
                        </a:rPr>
                        <a:t>:CO and </a:t>
                      </a:r>
                      <a:r>
                        <a:rPr lang="en-US" sz="1800" baseline="0" dirty="0" err="1" smtClean="0">
                          <a:solidFill>
                            <a:srgbClr val="FFFF00"/>
                          </a:solidFill>
                          <a:latin typeface="Times New Roman"/>
                          <a:cs typeface="Times New Roman"/>
                        </a:rPr>
                        <a:t>NH</a:t>
                      </a:r>
                      <a:r>
                        <a:rPr lang="en-US" sz="1800" baseline="-25000" dirty="0" err="1" smtClean="0">
                          <a:solidFill>
                            <a:srgbClr val="FFFF00"/>
                          </a:solidFill>
                          <a:latin typeface="Times New Roman"/>
                          <a:cs typeface="Times New Roman"/>
                        </a:rPr>
                        <a:t>x</a:t>
                      </a:r>
                      <a:r>
                        <a:rPr lang="en-US" sz="1800" baseline="0" dirty="0" err="1" smtClean="0">
                          <a:solidFill>
                            <a:srgbClr val="FFFF00"/>
                          </a:solidFill>
                          <a:latin typeface="Times New Roman"/>
                          <a:cs typeface="Times New Roman"/>
                        </a:rPr>
                        <a:t>:CO</a:t>
                      </a:r>
                      <a:r>
                        <a:rPr lang="en-US" sz="1800" baseline="0" dirty="0" smtClean="0">
                          <a:solidFill>
                            <a:srgbClr val="FFFF00"/>
                          </a:solidFill>
                          <a:latin typeface="Times New Roman"/>
                          <a:cs typeface="Times New Roman"/>
                        </a:rPr>
                        <a:t> Ratios</a:t>
                      </a:r>
                      <a:endParaRPr lang="en-US" sz="1800" dirty="0">
                        <a:solidFill>
                          <a:srgbClr val="FFFF00"/>
                        </a:solidFill>
                        <a:latin typeface="Times New Roman"/>
                        <a:cs typeface="Times New Roman"/>
                      </a:endParaRPr>
                    </a:p>
                  </a:txBody>
                  <a:tcPr marL="91439" marR="9143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000" dirty="0">
                        <a:solidFill>
                          <a:srgbClr val="000000"/>
                        </a:solidFill>
                        <a:latin typeface="Times New Roman"/>
                        <a:cs typeface="Times New Roman"/>
                      </a:endParaRPr>
                    </a:p>
                  </a:txBody>
                  <a:tcPr>
                    <a:lnB w="12700" cap="flat" cmpd="sng" algn="ctr">
                      <a:solidFill>
                        <a:scrgbClr r="0" g="0" b="0"/>
                      </a:solidFill>
                      <a:prstDash val="solid"/>
                      <a:round/>
                      <a:headEnd type="none" w="med" len="med"/>
                      <a:tailEnd type="none" w="med" len="med"/>
                    </a:lnB>
                    <a:noFill/>
                  </a:tcPr>
                </a:tc>
                <a:tc hMerge="1">
                  <a:txBody>
                    <a:bodyPr/>
                    <a:lstStyle/>
                    <a:p>
                      <a:pPr algn="ctr"/>
                      <a:endParaRPr lang="en-US" sz="2000" dirty="0">
                        <a:solidFill>
                          <a:srgbClr val="000000"/>
                        </a:solidFill>
                        <a:latin typeface="Times New Roman"/>
                        <a:cs typeface="Times New Roman"/>
                      </a:endParaRPr>
                    </a:p>
                  </a:txBody>
                  <a:tcPr>
                    <a:lnB w="12700" cap="flat" cmpd="sng" algn="ctr">
                      <a:solidFill>
                        <a:scrgbClr r="0" g="0" b="0"/>
                      </a:solidFill>
                      <a:prstDash val="solid"/>
                      <a:round/>
                      <a:headEnd type="none" w="med" len="med"/>
                      <a:tailEnd type="none" w="med" len="med"/>
                    </a:lnB>
                    <a:noFill/>
                  </a:tcPr>
                </a:tc>
              </a:tr>
              <a:tr h="370840">
                <a:tc>
                  <a:txBody>
                    <a:bodyPr/>
                    <a:lstStyle/>
                    <a:p>
                      <a:pPr algn="ctr"/>
                      <a:r>
                        <a:rPr lang="en-US" sz="1800" dirty="0" smtClean="0">
                          <a:solidFill>
                            <a:srgbClr val="FFFF00"/>
                          </a:solidFill>
                          <a:latin typeface="Times New Roman"/>
                          <a:cs typeface="Times New Roman"/>
                        </a:rPr>
                        <a:t>Transect</a:t>
                      </a:r>
                      <a:endParaRPr lang="en-US" sz="1800" dirty="0">
                        <a:solidFill>
                          <a:srgbClr val="FFFF00"/>
                        </a:solidFill>
                        <a:latin typeface="Times New Roman"/>
                        <a:cs typeface="Times New Roman"/>
                      </a:endParaRPr>
                    </a:p>
                  </a:txBody>
                  <a:tcPr marL="91439" marR="9143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solidFill>
                            <a:srgbClr val="FFFF00"/>
                          </a:solidFill>
                          <a:latin typeface="Times New Roman"/>
                          <a:cs typeface="Times New Roman"/>
                        </a:rPr>
                        <a:t>NH</a:t>
                      </a:r>
                      <a:r>
                        <a:rPr lang="en-US" sz="1800" baseline="-25000" dirty="0" smtClean="0">
                          <a:solidFill>
                            <a:srgbClr val="FFFF00"/>
                          </a:solidFill>
                          <a:latin typeface="Times New Roman"/>
                          <a:cs typeface="Times New Roman"/>
                        </a:rPr>
                        <a:t>3</a:t>
                      </a:r>
                      <a:r>
                        <a:rPr lang="en-US" sz="1800" dirty="0" smtClean="0">
                          <a:solidFill>
                            <a:srgbClr val="FFFF00"/>
                          </a:solidFill>
                          <a:latin typeface="Times New Roman"/>
                          <a:cs typeface="Times New Roman"/>
                        </a:rPr>
                        <a:t>:CO</a:t>
                      </a:r>
                      <a:endParaRPr lang="en-US" sz="1800" dirty="0">
                        <a:solidFill>
                          <a:srgbClr val="FFFF00"/>
                        </a:solidFill>
                        <a:latin typeface="Times New Roman"/>
                        <a:cs typeface="Times New Roman"/>
                      </a:endParaRPr>
                    </a:p>
                  </a:txBody>
                  <a:tcPr marL="91439" marR="9143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err="1" smtClean="0">
                          <a:solidFill>
                            <a:srgbClr val="FFFF00"/>
                          </a:solidFill>
                          <a:latin typeface="Times New Roman"/>
                          <a:cs typeface="Times New Roman"/>
                        </a:rPr>
                        <a:t>NH</a:t>
                      </a:r>
                      <a:r>
                        <a:rPr lang="en-US" sz="1800" baseline="-25000" dirty="0" err="1" smtClean="0">
                          <a:solidFill>
                            <a:srgbClr val="FFFF00"/>
                          </a:solidFill>
                          <a:latin typeface="Times New Roman"/>
                          <a:cs typeface="Times New Roman"/>
                        </a:rPr>
                        <a:t>x</a:t>
                      </a:r>
                      <a:r>
                        <a:rPr lang="en-US" sz="1800" dirty="0" err="1" smtClean="0">
                          <a:solidFill>
                            <a:srgbClr val="FFFF00"/>
                          </a:solidFill>
                          <a:latin typeface="Times New Roman"/>
                          <a:cs typeface="Times New Roman"/>
                        </a:rPr>
                        <a:t>:CO</a:t>
                      </a:r>
                      <a:endParaRPr lang="en-US" sz="1800" dirty="0">
                        <a:solidFill>
                          <a:srgbClr val="FFFF00"/>
                        </a:solidFill>
                        <a:latin typeface="Times New Roman"/>
                        <a:cs typeface="Times New Roman"/>
                      </a:endParaRPr>
                    </a:p>
                  </a:txBody>
                  <a:tcPr marL="91439" marR="9143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r>
                        <a:rPr lang="en-US" sz="1800" dirty="0" smtClean="0">
                          <a:solidFill>
                            <a:srgbClr val="FFFF00"/>
                          </a:solidFill>
                          <a:latin typeface="Times New Roman"/>
                          <a:cs typeface="Times New Roman"/>
                        </a:rPr>
                        <a:t>Red</a:t>
                      </a:r>
                    </a:p>
                  </a:txBody>
                  <a:tcPr marL="91439" marR="9143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solidFill>
                            <a:srgbClr val="FFFF00"/>
                          </a:solidFill>
                          <a:latin typeface="Times New Roman"/>
                          <a:cs typeface="Times New Roman"/>
                        </a:rPr>
                        <a:t>s = 0.024,</a:t>
                      </a:r>
                      <a:r>
                        <a:rPr lang="en-US" sz="1800" baseline="0" dirty="0" smtClean="0">
                          <a:solidFill>
                            <a:srgbClr val="FFFF00"/>
                          </a:solidFill>
                          <a:latin typeface="Times New Roman"/>
                          <a:cs typeface="Times New Roman"/>
                        </a:rPr>
                        <a:t> </a:t>
                      </a:r>
                      <a:r>
                        <a:rPr lang="en-US" sz="1800" dirty="0" smtClean="0">
                          <a:solidFill>
                            <a:srgbClr val="FFFF00"/>
                          </a:solidFill>
                          <a:latin typeface="Times New Roman"/>
                          <a:cs typeface="Times New Roman"/>
                        </a:rPr>
                        <a:t>r</a:t>
                      </a:r>
                      <a:r>
                        <a:rPr lang="en-US" sz="1800" baseline="30000" dirty="0" smtClean="0">
                          <a:solidFill>
                            <a:srgbClr val="FFFF00"/>
                          </a:solidFill>
                          <a:latin typeface="Times New Roman"/>
                          <a:cs typeface="Times New Roman"/>
                        </a:rPr>
                        <a:t>2</a:t>
                      </a:r>
                      <a:r>
                        <a:rPr lang="en-US" sz="1800" dirty="0" smtClean="0">
                          <a:solidFill>
                            <a:srgbClr val="FFFF00"/>
                          </a:solidFill>
                          <a:latin typeface="Times New Roman"/>
                          <a:cs typeface="Times New Roman"/>
                        </a:rPr>
                        <a:t> = 0.72</a:t>
                      </a:r>
                      <a:endParaRPr lang="en-US" sz="1800" dirty="0">
                        <a:solidFill>
                          <a:srgbClr val="FFFF00"/>
                        </a:solidFill>
                        <a:latin typeface="Times New Roman"/>
                        <a:cs typeface="Times New Roman"/>
                      </a:endParaRPr>
                    </a:p>
                  </a:txBody>
                  <a:tcPr marL="91439" marR="9143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2194560" rtl="0" eaLnBrk="1" fontAlgn="auto" latinLnBrk="0" hangingPunct="1">
                        <a:lnSpc>
                          <a:spcPct val="100000"/>
                        </a:lnSpc>
                        <a:spcBef>
                          <a:spcPts val="0"/>
                        </a:spcBef>
                        <a:spcAft>
                          <a:spcPts val="0"/>
                        </a:spcAft>
                        <a:buClrTx/>
                        <a:buSzTx/>
                        <a:buFontTx/>
                        <a:buNone/>
                        <a:tabLst/>
                        <a:defRPr/>
                      </a:pPr>
                      <a:r>
                        <a:rPr lang="en-US" sz="1800" dirty="0" smtClean="0">
                          <a:solidFill>
                            <a:srgbClr val="FFFF00"/>
                          </a:solidFill>
                          <a:latin typeface="Times New Roman"/>
                          <a:cs typeface="Times New Roman"/>
                        </a:rPr>
                        <a:t>s = 0.031,</a:t>
                      </a:r>
                      <a:r>
                        <a:rPr lang="en-US" sz="1800" baseline="0" dirty="0" smtClean="0">
                          <a:solidFill>
                            <a:srgbClr val="FFFF00"/>
                          </a:solidFill>
                          <a:latin typeface="Times New Roman"/>
                          <a:cs typeface="Times New Roman"/>
                        </a:rPr>
                        <a:t> </a:t>
                      </a:r>
                      <a:r>
                        <a:rPr lang="en-US" sz="1800" dirty="0" smtClean="0">
                          <a:solidFill>
                            <a:srgbClr val="FFFF00"/>
                          </a:solidFill>
                          <a:latin typeface="+mn-lt"/>
                          <a:cs typeface="Times New Roman"/>
                        </a:rPr>
                        <a:t>r</a:t>
                      </a:r>
                      <a:r>
                        <a:rPr lang="en-US" sz="1800" baseline="30000" dirty="0" smtClean="0">
                          <a:solidFill>
                            <a:srgbClr val="FFFF00"/>
                          </a:solidFill>
                          <a:latin typeface="+mn-lt"/>
                          <a:cs typeface="Times New Roman"/>
                        </a:rPr>
                        <a:t>2</a:t>
                      </a:r>
                      <a:r>
                        <a:rPr lang="en-US" sz="1800" dirty="0" smtClean="0">
                          <a:solidFill>
                            <a:srgbClr val="FFFF00"/>
                          </a:solidFill>
                          <a:latin typeface="Times New Roman"/>
                          <a:cs typeface="Times New Roman"/>
                        </a:rPr>
                        <a:t> = 0.81</a:t>
                      </a:r>
                    </a:p>
                  </a:txBody>
                  <a:tcPr marL="91439" marR="9143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r>
                        <a:rPr lang="en-US" sz="1800" dirty="0" smtClean="0">
                          <a:solidFill>
                            <a:srgbClr val="FFFF00"/>
                          </a:solidFill>
                          <a:latin typeface="Times New Roman"/>
                          <a:cs typeface="Times New Roman"/>
                        </a:rPr>
                        <a:t>Blue</a:t>
                      </a:r>
                      <a:endParaRPr lang="en-US" sz="1800" dirty="0">
                        <a:solidFill>
                          <a:srgbClr val="FFFF00"/>
                        </a:solidFill>
                        <a:latin typeface="Times New Roman"/>
                        <a:cs typeface="Times New Roman"/>
                      </a:endParaRPr>
                    </a:p>
                  </a:txBody>
                  <a:tcPr marL="91439" marR="9143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solidFill>
                            <a:srgbClr val="FFFF00"/>
                          </a:solidFill>
                          <a:latin typeface="Times New Roman"/>
                          <a:cs typeface="Times New Roman"/>
                        </a:rPr>
                        <a:t>s = 0.032, </a:t>
                      </a:r>
                      <a:r>
                        <a:rPr lang="en-US" sz="1800" dirty="0" smtClean="0">
                          <a:solidFill>
                            <a:srgbClr val="FFFF00"/>
                          </a:solidFill>
                          <a:latin typeface="+mn-lt"/>
                          <a:cs typeface="Times New Roman"/>
                        </a:rPr>
                        <a:t>r</a:t>
                      </a:r>
                      <a:r>
                        <a:rPr lang="en-US" sz="1800" baseline="30000" dirty="0" smtClean="0">
                          <a:solidFill>
                            <a:srgbClr val="FFFF00"/>
                          </a:solidFill>
                          <a:latin typeface="+mn-lt"/>
                          <a:cs typeface="Times New Roman"/>
                        </a:rPr>
                        <a:t>2</a:t>
                      </a:r>
                      <a:r>
                        <a:rPr lang="en-US" sz="1800" dirty="0" smtClean="0">
                          <a:solidFill>
                            <a:srgbClr val="FFFF00"/>
                          </a:solidFill>
                          <a:latin typeface="Times New Roman"/>
                          <a:cs typeface="Times New Roman"/>
                        </a:rPr>
                        <a:t> = 0.82</a:t>
                      </a:r>
                      <a:endParaRPr lang="en-US" sz="1800" dirty="0">
                        <a:solidFill>
                          <a:srgbClr val="FFFF00"/>
                        </a:solidFill>
                        <a:latin typeface="Times New Roman"/>
                        <a:cs typeface="Times New Roman"/>
                      </a:endParaRPr>
                    </a:p>
                  </a:txBody>
                  <a:tcPr marL="91439" marR="9143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solidFill>
                            <a:srgbClr val="FFFF00"/>
                          </a:solidFill>
                          <a:latin typeface="Times New Roman"/>
                          <a:cs typeface="Times New Roman"/>
                        </a:rPr>
                        <a:t>s = 0.038, </a:t>
                      </a:r>
                      <a:r>
                        <a:rPr lang="en-US" sz="1800" dirty="0" smtClean="0">
                          <a:solidFill>
                            <a:srgbClr val="FFFF00"/>
                          </a:solidFill>
                          <a:latin typeface="+mn-lt"/>
                          <a:cs typeface="Times New Roman"/>
                        </a:rPr>
                        <a:t>r</a:t>
                      </a:r>
                      <a:r>
                        <a:rPr lang="en-US" sz="1800" baseline="30000" dirty="0" smtClean="0">
                          <a:solidFill>
                            <a:srgbClr val="FFFF00"/>
                          </a:solidFill>
                          <a:latin typeface="+mn-lt"/>
                          <a:cs typeface="Times New Roman"/>
                        </a:rPr>
                        <a:t>2</a:t>
                      </a:r>
                      <a:r>
                        <a:rPr lang="en-US" sz="1800" dirty="0" smtClean="0">
                          <a:solidFill>
                            <a:srgbClr val="FFFF00"/>
                          </a:solidFill>
                          <a:latin typeface="Times New Roman"/>
                          <a:cs typeface="Times New Roman"/>
                        </a:rPr>
                        <a:t> = 0.89</a:t>
                      </a:r>
                      <a:endParaRPr lang="en-US" sz="1800" dirty="0">
                        <a:solidFill>
                          <a:srgbClr val="FFFF00"/>
                        </a:solidFill>
                        <a:latin typeface="Times New Roman"/>
                        <a:cs typeface="Times New Roman"/>
                      </a:endParaRPr>
                    </a:p>
                  </a:txBody>
                  <a:tcPr marL="91439" marR="9143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ctr"/>
                      <a:r>
                        <a:rPr lang="en-US" sz="1800" dirty="0" smtClean="0">
                          <a:solidFill>
                            <a:srgbClr val="FFFF00"/>
                          </a:solidFill>
                          <a:latin typeface="Times New Roman"/>
                          <a:cs typeface="Times New Roman"/>
                        </a:rPr>
                        <a:t>Green</a:t>
                      </a:r>
                      <a:endParaRPr lang="en-US" sz="1800" dirty="0">
                        <a:solidFill>
                          <a:srgbClr val="FFFF00"/>
                        </a:solidFill>
                        <a:latin typeface="Times New Roman"/>
                        <a:cs typeface="Times New Roman"/>
                      </a:endParaRPr>
                    </a:p>
                  </a:txBody>
                  <a:tcPr marL="91439" marR="9143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solidFill>
                            <a:srgbClr val="FFFF00"/>
                          </a:solidFill>
                          <a:latin typeface="Times New Roman"/>
                          <a:cs typeface="Times New Roman"/>
                        </a:rPr>
                        <a:t>s = 0.031, </a:t>
                      </a:r>
                      <a:r>
                        <a:rPr lang="en-US" sz="1800" dirty="0" smtClean="0">
                          <a:solidFill>
                            <a:srgbClr val="FFFF00"/>
                          </a:solidFill>
                          <a:latin typeface="+mn-lt"/>
                          <a:cs typeface="Times New Roman"/>
                        </a:rPr>
                        <a:t>r</a:t>
                      </a:r>
                      <a:r>
                        <a:rPr lang="en-US" sz="1800" baseline="30000" dirty="0" smtClean="0">
                          <a:solidFill>
                            <a:srgbClr val="FFFF00"/>
                          </a:solidFill>
                          <a:latin typeface="+mn-lt"/>
                          <a:cs typeface="Times New Roman"/>
                        </a:rPr>
                        <a:t>2</a:t>
                      </a:r>
                      <a:r>
                        <a:rPr lang="en-US" sz="1800" dirty="0" smtClean="0">
                          <a:solidFill>
                            <a:srgbClr val="FFFF00"/>
                          </a:solidFill>
                          <a:latin typeface="Times New Roman"/>
                          <a:cs typeface="Times New Roman"/>
                        </a:rPr>
                        <a:t> = 0.80</a:t>
                      </a:r>
                      <a:endParaRPr lang="en-US" sz="1800" dirty="0">
                        <a:solidFill>
                          <a:srgbClr val="FFFF00"/>
                        </a:solidFill>
                        <a:latin typeface="Times New Roman"/>
                        <a:cs typeface="Times New Roman"/>
                      </a:endParaRPr>
                    </a:p>
                  </a:txBody>
                  <a:tcPr marL="91439" marR="9143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solidFill>
                            <a:srgbClr val="FFFF00"/>
                          </a:solidFill>
                          <a:latin typeface="Times New Roman"/>
                          <a:cs typeface="Times New Roman"/>
                        </a:rPr>
                        <a:t>s = 0.037,</a:t>
                      </a:r>
                      <a:r>
                        <a:rPr lang="en-US" sz="1800" baseline="0" dirty="0" smtClean="0">
                          <a:solidFill>
                            <a:srgbClr val="FFFF00"/>
                          </a:solidFill>
                          <a:latin typeface="Times New Roman"/>
                          <a:cs typeface="Times New Roman"/>
                        </a:rPr>
                        <a:t> </a:t>
                      </a:r>
                      <a:r>
                        <a:rPr lang="en-US" sz="1800" dirty="0" smtClean="0">
                          <a:solidFill>
                            <a:srgbClr val="FFFF00"/>
                          </a:solidFill>
                          <a:latin typeface="+mn-lt"/>
                          <a:cs typeface="Times New Roman"/>
                        </a:rPr>
                        <a:t>r</a:t>
                      </a:r>
                      <a:r>
                        <a:rPr lang="en-US" sz="1800" baseline="30000" dirty="0" smtClean="0">
                          <a:solidFill>
                            <a:srgbClr val="FFFF00"/>
                          </a:solidFill>
                          <a:latin typeface="+mn-lt"/>
                          <a:cs typeface="Times New Roman"/>
                        </a:rPr>
                        <a:t>2</a:t>
                      </a:r>
                      <a:r>
                        <a:rPr lang="en-US" sz="1800" baseline="0" dirty="0" smtClean="0">
                          <a:solidFill>
                            <a:srgbClr val="FFFF00"/>
                          </a:solidFill>
                          <a:latin typeface="Times New Roman"/>
                          <a:cs typeface="Times New Roman"/>
                        </a:rPr>
                        <a:t> = 0.75</a:t>
                      </a:r>
                      <a:endParaRPr lang="en-US" sz="1800" dirty="0">
                        <a:solidFill>
                          <a:srgbClr val="FFFF00"/>
                        </a:solidFill>
                        <a:latin typeface="Times New Roman"/>
                        <a:cs typeface="Times New Roman"/>
                      </a:endParaRPr>
                    </a:p>
                  </a:txBody>
                  <a:tcPr marL="91439" marR="9143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5" name="Group 4"/>
          <p:cNvGrpSpPr/>
          <p:nvPr/>
        </p:nvGrpSpPr>
        <p:grpSpPr>
          <a:xfrm>
            <a:off x="310896" y="749808"/>
            <a:ext cx="8531352" cy="3429453"/>
            <a:chOff x="310896" y="749808"/>
            <a:chExt cx="8531352" cy="3429453"/>
          </a:xfrm>
        </p:grpSpPr>
        <p:pic>
          <p:nvPicPr>
            <p:cNvPr id="3" name="Picture 2" descr="NH3_vs_CO_CARB_auto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96" y="749808"/>
              <a:ext cx="4187952" cy="3429453"/>
            </a:xfrm>
            <a:prstGeom prst="rect">
              <a:avLst/>
            </a:prstGeom>
          </p:spPr>
        </p:pic>
        <p:pic>
          <p:nvPicPr>
            <p:cNvPr id="4" name="Picture 3" descr="NHx_vs_CO_CARB_auto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4296" y="749808"/>
              <a:ext cx="4187952" cy="3429453"/>
            </a:xfrm>
            <a:prstGeom prst="rect">
              <a:avLst/>
            </a:prstGeom>
          </p:spPr>
        </p:pic>
      </p:gr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ctrTitle"/>
          </p:nvPr>
        </p:nvSpPr>
        <p:spPr>
          <a:xfrm>
            <a:off x="228600" y="106363"/>
            <a:ext cx="8686800" cy="642937"/>
          </a:xfrm>
        </p:spPr>
        <p:txBody>
          <a:bodyPr anchor="t"/>
          <a:lstStyle/>
          <a:p>
            <a:pPr eaLnBrk="1" hangingPunct="1"/>
            <a:r>
              <a:rPr lang="en-US" sz="3200">
                <a:solidFill>
                  <a:srgbClr val="FFFF00"/>
                </a:solidFill>
                <a:latin typeface="Arial" charset="0"/>
                <a:ea typeface="ＭＳ Ｐゴシック" charset="0"/>
                <a:cs typeface="ＭＳ Ｐゴシック" charset="0"/>
              </a:rPr>
              <a:t>NH</a:t>
            </a:r>
            <a:r>
              <a:rPr lang="en-US" sz="3200" baseline="-25000">
                <a:solidFill>
                  <a:srgbClr val="FFFF00"/>
                </a:solidFill>
                <a:latin typeface="Arial" charset="0"/>
                <a:ea typeface="ＭＳ Ｐゴシック" charset="0"/>
                <a:cs typeface="ＭＳ Ｐゴシック" charset="0"/>
              </a:rPr>
              <a:t>3</a:t>
            </a:r>
            <a:r>
              <a:rPr lang="en-US" sz="3200">
                <a:solidFill>
                  <a:srgbClr val="FFFF00"/>
                </a:solidFill>
                <a:latin typeface="Arial" charset="0"/>
                <a:ea typeface="ＭＳ Ｐゴシック" charset="0"/>
                <a:cs typeface="ＭＳ Ｐゴシック" charset="0"/>
              </a:rPr>
              <a:t> Automobile Source</a:t>
            </a:r>
            <a:endParaRPr lang="en-US" sz="2800">
              <a:solidFill>
                <a:srgbClr val="FFFF00"/>
              </a:solidFill>
              <a:latin typeface="Arial" charset="0"/>
              <a:ea typeface="ＭＳ Ｐゴシック" charset="0"/>
              <a:cs typeface="ＭＳ Ｐゴシック" charset="0"/>
            </a:endParaRPr>
          </a:p>
        </p:txBody>
      </p:sp>
      <p:sp>
        <p:nvSpPr>
          <p:cNvPr id="7" name="Rectangle 9"/>
          <p:cNvSpPr>
            <a:spLocks noChangeArrowheads="1"/>
          </p:cNvSpPr>
          <p:nvPr/>
        </p:nvSpPr>
        <p:spPr bwMode="auto">
          <a:xfrm>
            <a:off x="228599" y="4294188"/>
            <a:ext cx="919993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15888" indent="-115888">
              <a:buFontTx/>
              <a:buChar char="•"/>
            </a:pPr>
            <a:r>
              <a:rPr lang="en-US" sz="2400" dirty="0" err="1" smtClean="0">
                <a:solidFill>
                  <a:srgbClr val="FFFF00"/>
                </a:solidFill>
                <a:latin typeface="Times New Roman" charset="0"/>
                <a:cs typeface="Times New Roman" charset="0"/>
              </a:rPr>
              <a:t>NH</a:t>
            </a:r>
            <a:r>
              <a:rPr lang="en-US" sz="2400" baseline="-25000" dirty="0" err="1" smtClean="0">
                <a:solidFill>
                  <a:srgbClr val="FFFF00"/>
                </a:solidFill>
                <a:latin typeface="Times New Roman" charset="0"/>
                <a:cs typeface="Times New Roman" charset="0"/>
              </a:rPr>
              <a:t>x</a:t>
            </a:r>
            <a:r>
              <a:rPr lang="en-US" sz="2400" dirty="0" err="1" smtClean="0">
                <a:solidFill>
                  <a:srgbClr val="FFFF00"/>
                </a:solidFill>
                <a:latin typeface="Times New Roman" charset="0"/>
                <a:cs typeface="Times New Roman" charset="0"/>
              </a:rPr>
              <a:t>:CO</a:t>
            </a:r>
            <a:r>
              <a:rPr lang="en-US" sz="2400" dirty="0" smtClean="0">
                <a:solidFill>
                  <a:srgbClr val="FFFF00"/>
                </a:solidFill>
                <a:latin typeface="Times New Roman" charset="0"/>
                <a:cs typeface="Times New Roman" charset="0"/>
              </a:rPr>
              <a:t> within factor of two of Bishop, 2010</a:t>
            </a:r>
          </a:p>
          <a:p>
            <a:pPr marL="115888" indent="-115888">
              <a:buFontTx/>
              <a:buChar char="•"/>
            </a:pPr>
            <a:r>
              <a:rPr lang="en-US" sz="2400" dirty="0" smtClean="0">
                <a:solidFill>
                  <a:srgbClr val="FFFF00"/>
                </a:solidFill>
                <a:latin typeface="Times New Roman" charset="0"/>
                <a:cs typeface="Times New Roman" charset="0"/>
              </a:rPr>
              <a:t>2010 estimated </a:t>
            </a:r>
            <a:r>
              <a:rPr lang="en-US" sz="2400" dirty="0" err="1" smtClean="0">
                <a:solidFill>
                  <a:srgbClr val="FFFF00"/>
                </a:solidFill>
                <a:latin typeface="Times New Roman" charset="0"/>
                <a:cs typeface="Times New Roman" charset="0"/>
              </a:rPr>
              <a:t>SoCAB</a:t>
            </a:r>
            <a:r>
              <a:rPr lang="en-US" sz="2400" dirty="0" smtClean="0">
                <a:solidFill>
                  <a:srgbClr val="FFFF00"/>
                </a:solidFill>
                <a:latin typeface="Times New Roman" charset="0"/>
                <a:cs typeface="Times New Roman" charset="0"/>
              </a:rPr>
              <a:t> </a:t>
            </a:r>
            <a:r>
              <a:rPr lang="en-US" sz="2400" dirty="0" smtClean="0">
                <a:solidFill>
                  <a:srgbClr val="FFFF00"/>
                </a:solidFill>
                <a:latin typeface="Times New Roman" charset="0"/>
                <a:cs typeface="Times New Roman" charset="0"/>
              </a:rPr>
              <a:t>CO emissions ~ 2.68 x 10</a:t>
            </a:r>
            <a:r>
              <a:rPr lang="en-US" sz="2400" baseline="30000" dirty="0" smtClean="0">
                <a:solidFill>
                  <a:srgbClr val="FFFF00"/>
                </a:solidFill>
                <a:latin typeface="Times New Roman" charset="0"/>
                <a:cs typeface="Times New Roman" charset="0"/>
              </a:rPr>
              <a:t>9 </a:t>
            </a:r>
            <a:r>
              <a:rPr lang="en-US" sz="2400" dirty="0" smtClean="0">
                <a:solidFill>
                  <a:srgbClr val="FFFF00"/>
                </a:solidFill>
                <a:latin typeface="Times New Roman" charset="0"/>
                <a:cs typeface="Times New Roman" charset="0"/>
              </a:rPr>
              <a:t>g/</a:t>
            </a:r>
            <a:r>
              <a:rPr lang="en-US" sz="2400" dirty="0" smtClean="0">
                <a:solidFill>
                  <a:srgbClr val="FFFF00"/>
                </a:solidFill>
                <a:latin typeface="Times New Roman" charset="0"/>
                <a:cs typeface="Times New Roman" charset="0"/>
              </a:rPr>
              <a:t>day</a:t>
            </a:r>
          </a:p>
          <a:p>
            <a:r>
              <a:rPr lang="en-US" sz="2400" dirty="0" smtClean="0">
                <a:solidFill>
                  <a:srgbClr val="FFFF00"/>
                </a:solidFill>
                <a:latin typeface="Times New Roman" charset="0"/>
                <a:cs typeface="Times New Roman" charset="0"/>
              </a:rPr>
              <a:t>	(</a:t>
            </a:r>
            <a:r>
              <a:rPr lang="en-US" sz="1200" dirty="0" err="1" smtClean="0">
                <a:solidFill>
                  <a:srgbClr val="FFFF00"/>
                </a:solidFill>
                <a:latin typeface="Times New Roman" charset="0"/>
                <a:cs typeface="Times New Roman" charset="0"/>
              </a:rPr>
              <a:t>www.arb.ca.gov</a:t>
            </a:r>
            <a:r>
              <a:rPr lang="en-US" sz="1200" dirty="0" smtClean="0">
                <a:solidFill>
                  <a:srgbClr val="FFFF00"/>
                </a:solidFill>
                <a:latin typeface="Times New Roman" charset="0"/>
                <a:cs typeface="Times New Roman" charset="0"/>
              </a:rPr>
              <a:t>/app/</a:t>
            </a:r>
            <a:r>
              <a:rPr lang="en-US" sz="1200" dirty="0" err="1" smtClean="0">
                <a:solidFill>
                  <a:srgbClr val="FFFF00"/>
                </a:solidFill>
                <a:latin typeface="Times New Roman" charset="0"/>
                <a:cs typeface="Times New Roman" charset="0"/>
              </a:rPr>
              <a:t>emsinv</a:t>
            </a:r>
            <a:r>
              <a:rPr lang="en-US" sz="1200" dirty="0" smtClean="0">
                <a:solidFill>
                  <a:srgbClr val="FFFF00"/>
                </a:solidFill>
                <a:latin typeface="Times New Roman" charset="0"/>
                <a:cs typeface="Times New Roman" charset="0"/>
              </a:rPr>
              <a:t>/</a:t>
            </a:r>
            <a:r>
              <a:rPr lang="en-US" sz="1200" dirty="0" err="1" smtClean="0">
                <a:solidFill>
                  <a:srgbClr val="FFFF00"/>
                </a:solidFill>
                <a:latin typeface="Times New Roman" charset="0"/>
                <a:cs typeface="Times New Roman" charset="0"/>
              </a:rPr>
              <a:t>emssumcat.php</a:t>
            </a:r>
            <a:r>
              <a:rPr lang="en-US" sz="2400" dirty="0" smtClean="0">
                <a:solidFill>
                  <a:srgbClr val="FFFF00"/>
                </a:solidFill>
                <a:latin typeface="Times New Roman" charset="0"/>
                <a:cs typeface="Times New Roman" charset="0"/>
              </a:rPr>
              <a:t>)</a:t>
            </a:r>
            <a:endParaRPr lang="en-US" sz="2400" baseline="30000" dirty="0" smtClean="0">
              <a:solidFill>
                <a:srgbClr val="FFFF00"/>
              </a:solidFill>
              <a:latin typeface="Times New Roman" charset="0"/>
              <a:cs typeface="Times New Roman" charset="0"/>
            </a:endParaRPr>
          </a:p>
          <a:p>
            <a:pPr marL="115888" indent="-115888">
              <a:buFontTx/>
              <a:buChar char="•"/>
            </a:pPr>
            <a:r>
              <a:rPr lang="en-US" sz="2400" dirty="0" smtClean="0">
                <a:solidFill>
                  <a:srgbClr val="FFFF00"/>
                </a:solidFill>
                <a:latin typeface="Times New Roman" charset="0"/>
                <a:cs typeface="Times New Roman" charset="0"/>
              </a:rPr>
              <a:t>For </a:t>
            </a:r>
            <a:r>
              <a:rPr lang="en-US" sz="2400" dirty="0">
                <a:solidFill>
                  <a:srgbClr val="FFFF00"/>
                </a:solidFill>
                <a:latin typeface="Times New Roman" charset="0"/>
                <a:cs typeface="Times New Roman" charset="0"/>
              </a:rPr>
              <a:t>May 14, 83 – 101 metric </a:t>
            </a:r>
            <a:r>
              <a:rPr lang="en-US" sz="2400" dirty="0" smtClean="0">
                <a:solidFill>
                  <a:srgbClr val="FFFF00"/>
                </a:solidFill>
                <a:latin typeface="Times New Roman" charset="0"/>
                <a:cs typeface="Times New Roman" charset="0"/>
              </a:rPr>
              <a:t>tons</a:t>
            </a:r>
            <a:r>
              <a:rPr lang="en-US" sz="2400" dirty="0">
                <a:solidFill>
                  <a:srgbClr val="FFFF00"/>
                </a:solidFill>
                <a:latin typeface="Times New Roman" charset="0"/>
                <a:cs typeface="Times New Roman" charset="0"/>
              </a:rPr>
              <a:t>/day</a:t>
            </a:r>
          </a:p>
          <a:p>
            <a:pPr marL="115888" indent="-115888">
              <a:buFontTx/>
              <a:buChar char="•"/>
            </a:pPr>
            <a:r>
              <a:rPr lang="en-US" sz="2400" dirty="0">
                <a:solidFill>
                  <a:srgbClr val="FFFF00"/>
                </a:solidFill>
                <a:latin typeface="Times New Roman" charset="0"/>
                <a:cs typeface="Times New Roman" charset="0"/>
              </a:rPr>
              <a:t>All </a:t>
            </a:r>
            <a:r>
              <a:rPr lang="en-US" sz="2400" dirty="0" err="1">
                <a:solidFill>
                  <a:srgbClr val="FFFF00"/>
                </a:solidFill>
                <a:latin typeface="Times New Roman" charset="0"/>
                <a:cs typeface="Times New Roman" charset="0"/>
              </a:rPr>
              <a:t>CalNex</a:t>
            </a:r>
            <a:r>
              <a:rPr lang="en-US" sz="2400" dirty="0">
                <a:solidFill>
                  <a:srgbClr val="FFFF00"/>
                </a:solidFill>
                <a:latin typeface="Times New Roman" charset="0"/>
                <a:cs typeface="Times New Roman" charset="0"/>
              </a:rPr>
              <a:t>, 67 – 101 metric </a:t>
            </a:r>
            <a:r>
              <a:rPr lang="en-US" sz="2400" dirty="0" smtClean="0">
                <a:solidFill>
                  <a:srgbClr val="FFFF00"/>
                </a:solidFill>
                <a:latin typeface="Times New Roman" charset="0"/>
                <a:cs typeface="Times New Roman" charset="0"/>
              </a:rPr>
              <a:t>tons</a:t>
            </a:r>
            <a:r>
              <a:rPr lang="en-US" sz="2400" dirty="0">
                <a:solidFill>
                  <a:srgbClr val="FFFF00"/>
                </a:solidFill>
                <a:latin typeface="Times New Roman" charset="0"/>
                <a:cs typeface="Times New Roman" charset="0"/>
              </a:rPr>
              <a:t>/day</a:t>
            </a:r>
          </a:p>
          <a:p>
            <a:pPr marL="115888" indent="-115888">
              <a:buFontTx/>
              <a:buChar char="•"/>
            </a:pPr>
            <a:r>
              <a:rPr lang="en-US" sz="2400" dirty="0" smtClean="0">
                <a:solidFill>
                  <a:srgbClr val="FFFF00"/>
                </a:solidFill>
                <a:latin typeface="Times New Roman" charset="0"/>
                <a:cs typeface="Times New Roman" charset="0"/>
              </a:rPr>
              <a:t>Compare </a:t>
            </a:r>
            <a:r>
              <a:rPr lang="en-US" sz="2400" dirty="0">
                <a:solidFill>
                  <a:srgbClr val="FFFF00"/>
                </a:solidFill>
                <a:latin typeface="Times New Roman" charset="0"/>
                <a:cs typeface="Times New Roman" charset="0"/>
              </a:rPr>
              <a:t>to NH</a:t>
            </a:r>
            <a:r>
              <a:rPr lang="en-US" sz="2400" baseline="-25000" dirty="0">
                <a:solidFill>
                  <a:srgbClr val="FFFF00"/>
                </a:solidFill>
                <a:latin typeface="Times New Roman" charset="0"/>
                <a:cs typeface="Times New Roman" charset="0"/>
              </a:rPr>
              <a:t>3 </a:t>
            </a:r>
            <a:r>
              <a:rPr lang="en-US" sz="2400" dirty="0">
                <a:solidFill>
                  <a:srgbClr val="FFFF00"/>
                </a:solidFill>
                <a:latin typeface="Times New Roman" charset="0"/>
                <a:cs typeface="Times New Roman" charset="0"/>
              </a:rPr>
              <a:t>flux from </a:t>
            </a:r>
            <a:r>
              <a:rPr lang="en-US" sz="2400" dirty="0" err="1" smtClean="0">
                <a:solidFill>
                  <a:srgbClr val="FFFF00"/>
                </a:solidFill>
                <a:latin typeface="Times New Roman" charset="0"/>
                <a:cs typeface="Times New Roman" charset="0"/>
              </a:rPr>
              <a:t>SoCAB</a:t>
            </a:r>
            <a:r>
              <a:rPr lang="en-US" sz="2400" dirty="0" smtClean="0">
                <a:solidFill>
                  <a:srgbClr val="FFFF00"/>
                </a:solidFill>
                <a:latin typeface="Times New Roman" charset="0"/>
                <a:cs typeface="Times New Roman" charset="0"/>
              </a:rPr>
              <a:t> </a:t>
            </a:r>
            <a:r>
              <a:rPr lang="en-US" sz="2400" dirty="0">
                <a:solidFill>
                  <a:srgbClr val="FFFF00"/>
                </a:solidFill>
                <a:latin typeface="Times New Roman" charset="0"/>
                <a:cs typeface="Times New Roman" charset="0"/>
              </a:rPr>
              <a:t>dairy farms </a:t>
            </a:r>
          </a:p>
        </p:txBody>
      </p:sp>
      <p:grpSp>
        <p:nvGrpSpPr>
          <p:cNvPr id="8" name="Group 7"/>
          <p:cNvGrpSpPr/>
          <p:nvPr/>
        </p:nvGrpSpPr>
        <p:grpSpPr>
          <a:xfrm>
            <a:off x="310896" y="749808"/>
            <a:ext cx="8531352" cy="3429453"/>
            <a:chOff x="310896" y="749808"/>
            <a:chExt cx="8531352" cy="3429453"/>
          </a:xfrm>
        </p:grpSpPr>
        <p:pic>
          <p:nvPicPr>
            <p:cNvPr id="9" name="Picture 8" descr="NH3_vs_CO_CARB_auto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96" y="749808"/>
              <a:ext cx="4187952" cy="3429453"/>
            </a:xfrm>
            <a:prstGeom prst="rect">
              <a:avLst/>
            </a:prstGeom>
          </p:spPr>
        </p:pic>
        <p:pic>
          <p:nvPicPr>
            <p:cNvPr id="10" name="Picture 9" descr="NHx_vs_CO_CARB_auto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4296" y="749808"/>
              <a:ext cx="4187952" cy="3429453"/>
            </a:xfrm>
            <a:prstGeom prst="rect">
              <a:avLst/>
            </a:prstGeom>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ctrTitle"/>
          </p:nvPr>
        </p:nvSpPr>
        <p:spPr>
          <a:xfrm>
            <a:off x="228600" y="106363"/>
            <a:ext cx="8686800" cy="642937"/>
          </a:xfrm>
        </p:spPr>
        <p:txBody>
          <a:bodyPr anchor="t"/>
          <a:lstStyle/>
          <a:p>
            <a:pPr eaLnBrk="1" hangingPunct="1"/>
            <a:r>
              <a:rPr lang="en-US" sz="3200">
                <a:solidFill>
                  <a:srgbClr val="FFFF00"/>
                </a:solidFill>
                <a:latin typeface="Arial" charset="0"/>
                <a:ea typeface="ＭＳ Ｐゴシック" charset="0"/>
                <a:cs typeface="ＭＳ Ｐゴシック" charset="0"/>
              </a:rPr>
              <a:t>Dairy Farm NH</a:t>
            </a:r>
            <a:r>
              <a:rPr lang="en-US" sz="3200" baseline="-25000">
                <a:solidFill>
                  <a:srgbClr val="FFFF00"/>
                </a:solidFill>
                <a:latin typeface="Arial" charset="0"/>
                <a:ea typeface="ＭＳ Ｐゴシック" charset="0"/>
                <a:cs typeface="ＭＳ Ｐゴシック" charset="0"/>
              </a:rPr>
              <a:t>3</a:t>
            </a:r>
            <a:r>
              <a:rPr lang="en-US" sz="3200">
                <a:solidFill>
                  <a:srgbClr val="FFFF00"/>
                </a:solidFill>
                <a:latin typeface="Arial" charset="0"/>
                <a:ea typeface="ＭＳ Ｐゴシック" charset="0"/>
                <a:cs typeface="ＭＳ Ｐゴシック" charset="0"/>
              </a:rPr>
              <a:t> Mass Flux Calculation</a:t>
            </a:r>
            <a:endParaRPr lang="en-US" sz="2800">
              <a:solidFill>
                <a:srgbClr val="FFFF00"/>
              </a:solidFill>
              <a:latin typeface="Arial" charset="0"/>
              <a:ea typeface="ＭＳ Ｐゴシック" charset="0"/>
              <a:cs typeface="ＭＳ Ｐゴシック" charset="0"/>
            </a:endParaRPr>
          </a:p>
        </p:txBody>
      </p:sp>
      <p:sp>
        <p:nvSpPr>
          <p:cNvPr id="43011" name="Rectangle 9"/>
          <p:cNvSpPr>
            <a:spLocks noChangeArrowheads="1"/>
          </p:cNvSpPr>
          <p:nvPr/>
        </p:nvSpPr>
        <p:spPr bwMode="auto">
          <a:xfrm>
            <a:off x="228600" y="5122863"/>
            <a:ext cx="8610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15888" indent="-115888">
              <a:buFontTx/>
              <a:buChar char="•"/>
            </a:pPr>
            <a:r>
              <a:rPr lang="en-US" sz="2400" dirty="0">
                <a:solidFill>
                  <a:srgbClr val="FFFF00"/>
                </a:solidFill>
                <a:latin typeface="Times New Roman" charset="0"/>
                <a:cs typeface="Times New Roman" charset="0"/>
              </a:rPr>
              <a:t>May 14 </a:t>
            </a:r>
          </a:p>
          <a:p>
            <a:pPr marL="573088" lvl="1" indent="-115888">
              <a:buFontTx/>
              <a:buChar char="•"/>
            </a:pPr>
            <a:r>
              <a:rPr lang="en-US" sz="2400" dirty="0">
                <a:solidFill>
                  <a:srgbClr val="FFFF00"/>
                </a:solidFill>
                <a:latin typeface="Times New Roman" charset="0"/>
                <a:cs typeface="Times New Roman" charset="0"/>
              </a:rPr>
              <a:t>Dairy farm flux ~ 115 metric tons/</a:t>
            </a:r>
            <a:r>
              <a:rPr lang="en-US" sz="2400" dirty="0" smtClean="0">
                <a:solidFill>
                  <a:srgbClr val="FFFF00"/>
                </a:solidFill>
                <a:latin typeface="Times New Roman" charset="0"/>
                <a:cs typeface="Times New Roman" charset="0"/>
              </a:rPr>
              <a:t>day (± 50%)</a:t>
            </a:r>
          </a:p>
        </p:txBody>
      </p:sp>
      <p:sp>
        <p:nvSpPr>
          <p:cNvPr id="37892" name="TextBox 6"/>
          <p:cNvSpPr txBox="1">
            <a:spLocks noChangeArrowheads="1"/>
          </p:cNvSpPr>
          <p:nvPr/>
        </p:nvSpPr>
        <p:spPr bwMode="auto">
          <a:xfrm>
            <a:off x="5027613" y="749300"/>
            <a:ext cx="4133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FFF00"/>
                </a:solidFill>
                <a:latin typeface="Times New Roman" charset="0"/>
              </a:rPr>
              <a:t>flux</a:t>
            </a:r>
            <a:r>
              <a:rPr lang="en-US" sz="2000" baseline="-25000">
                <a:solidFill>
                  <a:srgbClr val="FFFF00"/>
                </a:solidFill>
                <a:latin typeface="Times New Roman" charset="0"/>
              </a:rPr>
              <a:t>m</a:t>
            </a:r>
            <a:r>
              <a:rPr lang="en-US" sz="2000">
                <a:solidFill>
                  <a:srgbClr val="FFFF00"/>
                </a:solidFill>
                <a:latin typeface="Times New Roman" charset="0"/>
              </a:rPr>
              <a:t> =v</a:t>
            </a:r>
            <a:r>
              <a:rPr lang="en-US" sz="2000">
                <a:solidFill>
                  <a:srgbClr val="FFFF00"/>
                </a:solidFill>
                <a:latin typeface="Wingdings" charset="0"/>
                <a:cs typeface="Wingdings" charset="0"/>
              </a:rPr>
              <a:t></a:t>
            </a:r>
            <a:r>
              <a:rPr lang="en-US" sz="2000">
                <a:solidFill>
                  <a:srgbClr val="FFFF00"/>
                </a:solidFill>
                <a:latin typeface="Times New Roman" charset="0"/>
              </a:rPr>
              <a:t>cos(α)• ∫n(z)dz• ∫ X</a:t>
            </a:r>
            <a:r>
              <a:rPr lang="en-US" sz="2000" baseline="-25000">
                <a:solidFill>
                  <a:srgbClr val="FFFF00"/>
                </a:solidFill>
                <a:latin typeface="Times New Roman" charset="0"/>
              </a:rPr>
              <a:t>m</a:t>
            </a:r>
            <a:r>
              <a:rPr lang="en-US" sz="2000">
                <a:solidFill>
                  <a:srgbClr val="FFFF00"/>
                </a:solidFill>
                <a:latin typeface="Times New Roman" charset="0"/>
              </a:rPr>
              <a:t>(y)dy</a:t>
            </a:r>
          </a:p>
        </p:txBody>
      </p:sp>
      <p:sp>
        <p:nvSpPr>
          <p:cNvPr id="6" name="TextBox 5"/>
          <p:cNvSpPr txBox="1"/>
          <p:nvPr/>
        </p:nvSpPr>
        <p:spPr>
          <a:xfrm>
            <a:off x="5029200" y="1301750"/>
            <a:ext cx="4133850" cy="2862263"/>
          </a:xfrm>
          <a:prstGeom prst="rect">
            <a:avLst/>
          </a:prstGeom>
          <a:noFill/>
        </p:spPr>
        <p:txBody>
          <a:bodyPr>
            <a:spAutoFit/>
          </a:bodyPr>
          <a:lstStyle/>
          <a:p>
            <a:pPr marL="114300" indent="-114300">
              <a:buFont typeface="Arial"/>
              <a:buChar char="•"/>
              <a:defRPr/>
            </a:pPr>
            <a:r>
              <a:rPr lang="en-US" sz="2000" dirty="0">
                <a:solidFill>
                  <a:srgbClr val="FFFF00"/>
                </a:solidFill>
                <a:latin typeface="+mn-lt"/>
                <a:ea typeface="ＭＳ Ｐゴシック" charset="-128"/>
                <a:cs typeface="ＭＳ Ｐゴシック" charset="-128"/>
              </a:rPr>
              <a:t>Standard method, White et al., </a:t>
            </a:r>
            <a:r>
              <a:rPr lang="en-US" sz="2000" i="1" dirty="0">
                <a:solidFill>
                  <a:srgbClr val="FFFF00"/>
                </a:solidFill>
                <a:latin typeface="+mn-lt"/>
                <a:ea typeface="ＭＳ Ｐゴシック" charset="-128"/>
                <a:cs typeface="ＭＳ Ｐゴシック" charset="-128"/>
              </a:rPr>
              <a:t>Science,</a:t>
            </a:r>
            <a:r>
              <a:rPr lang="en-US" sz="2000" dirty="0">
                <a:solidFill>
                  <a:srgbClr val="FFFF00"/>
                </a:solidFill>
                <a:latin typeface="+mn-lt"/>
                <a:ea typeface="ＭＳ Ｐゴシック" charset="-128"/>
                <a:cs typeface="ＭＳ Ｐゴシック" charset="-128"/>
              </a:rPr>
              <a:t> 1976</a:t>
            </a:r>
            <a:endParaRPr lang="en-US" sz="2000" i="1" dirty="0">
              <a:solidFill>
                <a:srgbClr val="FFFF00"/>
              </a:solidFill>
              <a:latin typeface="+mn-lt"/>
              <a:ea typeface="ＭＳ Ｐゴシック" charset="-128"/>
              <a:cs typeface="ＭＳ Ｐゴシック" charset="-128"/>
            </a:endParaRPr>
          </a:p>
          <a:p>
            <a:pPr marL="114300" indent="-114300">
              <a:buFont typeface="Arial"/>
              <a:buChar char="•"/>
              <a:defRPr/>
            </a:pPr>
            <a:r>
              <a:rPr lang="en-US" sz="2000" dirty="0">
                <a:solidFill>
                  <a:srgbClr val="FFFF00"/>
                </a:solidFill>
                <a:latin typeface="+mn-lt"/>
                <a:ea typeface="ＭＳ Ｐゴシック" charset="-128"/>
                <a:cs typeface="ＭＳ Ｐゴシック" charset="-128"/>
              </a:rPr>
              <a:t>Wind speed</a:t>
            </a:r>
          </a:p>
          <a:p>
            <a:pPr marL="114300" indent="-114300">
              <a:buFont typeface="Arial"/>
              <a:buChar char="•"/>
              <a:defRPr/>
            </a:pPr>
            <a:r>
              <a:rPr lang="en-US" sz="2000" dirty="0">
                <a:solidFill>
                  <a:srgbClr val="FFFF00"/>
                </a:solidFill>
                <a:latin typeface="+mn-lt"/>
                <a:ea typeface="ＭＳ Ｐゴシック" charset="-128"/>
                <a:cs typeface="ＭＳ Ｐゴシック" charset="-128"/>
              </a:rPr>
              <a:t>Aircraft track correction</a:t>
            </a:r>
          </a:p>
          <a:p>
            <a:pPr marL="114300" indent="-114300">
              <a:buFont typeface="Arial"/>
              <a:buChar char="•"/>
              <a:defRPr/>
            </a:pPr>
            <a:r>
              <a:rPr lang="en-US" sz="2000" dirty="0">
                <a:solidFill>
                  <a:srgbClr val="FFFF00"/>
                </a:solidFill>
                <a:latin typeface="+mn-lt"/>
                <a:ea typeface="ＭＳ Ｐゴシック" charset="-128"/>
                <a:cs typeface="ＭＳ Ｐゴシック" charset="-128"/>
              </a:rPr>
              <a:t>Atmospheric number density over the boundary layer height</a:t>
            </a:r>
          </a:p>
          <a:p>
            <a:pPr marL="114300" indent="-114300">
              <a:buFont typeface="Arial"/>
              <a:buChar char="•"/>
              <a:defRPr/>
            </a:pPr>
            <a:r>
              <a:rPr lang="en-US" sz="2000" dirty="0">
                <a:solidFill>
                  <a:srgbClr val="FFFF00"/>
                </a:solidFill>
                <a:latin typeface="+mn-lt"/>
                <a:ea typeface="ＭＳ Ｐゴシック" charset="-128"/>
                <a:cs typeface="ＭＳ Ｐゴシック" charset="-128"/>
              </a:rPr>
              <a:t>Integral of the observed plume</a:t>
            </a:r>
          </a:p>
          <a:p>
            <a:pPr marL="114300" indent="-114300">
              <a:buFont typeface="Arial"/>
              <a:buChar char="•"/>
              <a:defRPr/>
            </a:pPr>
            <a:r>
              <a:rPr lang="en-US" sz="2000" dirty="0">
                <a:solidFill>
                  <a:srgbClr val="FFFF00"/>
                </a:solidFill>
                <a:latin typeface="+mn-lt"/>
                <a:ea typeface="ＭＳ Ｐゴシック" charset="-128"/>
                <a:cs typeface="ＭＳ Ｐゴシック" charset="-128"/>
              </a:rPr>
              <a:t>Factor of 2 uncertainty</a:t>
            </a:r>
          </a:p>
          <a:p>
            <a:pPr marL="114300" indent="-114300">
              <a:buFont typeface="Arial"/>
              <a:buChar char="•"/>
              <a:defRPr/>
            </a:pPr>
            <a:r>
              <a:rPr lang="en-US" sz="2000" dirty="0">
                <a:solidFill>
                  <a:srgbClr val="FFFF00"/>
                </a:solidFill>
                <a:latin typeface="+mn-lt"/>
                <a:ea typeface="ＭＳ Ｐゴシック" charset="-128"/>
                <a:cs typeface="ＭＳ Ｐゴシック" charset="-128"/>
              </a:rPr>
              <a:t>Two crosswind transects</a:t>
            </a:r>
          </a:p>
        </p:txBody>
      </p:sp>
      <p:pic>
        <p:nvPicPr>
          <p:cNvPr id="2" name="Picture 1" descr="NH3_Flux_CARB_fin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49808"/>
            <a:ext cx="4572000" cy="4359865"/>
          </a:xfrm>
          <a:prstGeom prst="rect">
            <a:avLst/>
          </a:prstGeom>
        </p:spPr>
      </p:pic>
      <p:pic>
        <p:nvPicPr>
          <p:cNvPr id="3" name="Picture 2" descr="NH3_Flux_CARB2_fina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749808"/>
            <a:ext cx="4572000" cy="4359865"/>
          </a:xfrm>
          <a:prstGeom prst="rect">
            <a:avLst/>
          </a:prstGeom>
        </p:spPr>
      </p:pic>
      <p:sp>
        <p:nvSpPr>
          <p:cNvPr id="9" name="Rectangle 9"/>
          <p:cNvSpPr>
            <a:spLocks noChangeArrowheads="1"/>
          </p:cNvSpPr>
          <p:nvPr/>
        </p:nvSpPr>
        <p:spPr bwMode="auto">
          <a:xfrm>
            <a:off x="228600" y="5120640"/>
            <a:ext cx="8610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15888" indent="-115888">
              <a:buFontTx/>
              <a:buChar char="•"/>
            </a:pPr>
            <a:endParaRPr lang="en-US" sz="2400" dirty="0" smtClean="0">
              <a:solidFill>
                <a:srgbClr val="FFFF00"/>
              </a:solidFill>
              <a:latin typeface="Times New Roman" charset="0"/>
              <a:cs typeface="Times New Roman" charset="0"/>
            </a:endParaRPr>
          </a:p>
          <a:p>
            <a:pPr marL="115888" indent="-115888">
              <a:buFontTx/>
              <a:buChar char="•"/>
            </a:pPr>
            <a:endParaRPr lang="en-US" sz="2400" dirty="0">
              <a:solidFill>
                <a:srgbClr val="FFFF00"/>
              </a:solidFill>
              <a:latin typeface="Times New Roman" charset="0"/>
              <a:cs typeface="Times New Roman" charset="0"/>
            </a:endParaRPr>
          </a:p>
          <a:p>
            <a:pPr marL="115888" indent="-115888">
              <a:buFontTx/>
              <a:buChar char="•"/>
            </a:pPr>
            <a:r>
              <a:rPr lang="en-US" sz="2400" dirty="0" smtClean="0">
                <a:solidFill>
                  <a:srgbClr val="FFFF00"/>
                </a:solidFill>
                <a:latin typeface="Times New Roman" charset="0"/>
                <a:cs typeface="Times New Roman" charset="0"/>
              </a:rPr>
              <a:t>May 16</a:t>
            </a:r>
          </a:p>
          <a:p>
            <a:pPr marL="573088" lvl="1" indent="-115888">
              <a:buFontTx/>
              <a:buChar char="•"/>
            </a:pPr>
            <a:r>
              <a:rPr lang="en-US" sz="2400" dirty="0" smtClean="0">
                <a:solidFill>
                  <a:srgbClr val="FFFF00"/>
                </a:solidFill>
                <a:latin typeface="Times New Roman" charset="0"/>
                <a:cs typeface="Times New Roman" charset="0"/>
              </a:rPr>
              <a:t>Dairy farm flux ~ 33 metric tons/day (± 50%)</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0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P spid="6"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ctrTitle"/>
          </p:nvPr>
        </p:nvSpPr>
        <p:spPr>
          <a:xfrm>
            <a:off x="228600" y="106363"/>
            <a:ext cx="8686800" cy="642937"/>
          </a:xfrm>
        </p:spPr>
        <p:txBody>
          <a:bodyPr anchor="t"/>
          <a:lstStyle/>
          <a:p>
            <a:pPr eaLnBrk="1" hangingPunct="1"/>
            <a:r>
              <a:rPr lang="en-US" sz="3200" dirty="0" err="1" smtClean="0">
                <a:solidFill>
                  <a:srgbClr val="FFFF00"/>
                </a:solidFill>
                <a:latin typeface="Arial" charset="0"/>
                <a:ea typeface="ＭＳ Ｐゴシック" charset="0"/>
                <a:cs typeface="ＭＳ Ｐゴシック" charset="0"/>
              </a:rPr>
              <a:t>SoCAB</a:t>
            </a:r>
            <a:r>
              <a:rPr lang="en-US" sz="3200" dirty="0" smtClean="0">
                <a:solidFill>
                  <a:srgbClr val="FFFF00"/>
                </a:solidFill>
                <a:latin typeface="Arial" charset="0"/>
                <a:ea typeface="ＭＳ Ｐゴシック" charset="0"/>
                <a:cs typeface="ＭＳ Ｐゴシック" charset="0"/>
              </a:rPr>
              <a:t> NH</a:t>
            </a:r>
            <a:r>
              <a:rPr lang="en-US" sz="3200" baseline="-25000" dirty="0" smtClean="0">
                <a:solidFill>
                  <a:srgbClr val="FFFF00"/>
                </a:solidFill>
                <a:latin typeface="Arial" charset="0"/>
                <a:ea typeface="ＭＳ Ｐゴシック" charset="0"/>
                <a:cs typeface="ＭＳ Ｐゴシック" charset="0"/>
              </a:rPr>
              <a:t>3</a:t>
            </a:r>
            <a:r>
              <a:rPr lang="en-US" sz="3200" dirty="0" smtClean="0">
                <a:solidFill>
                  <a:srgbClr val="FFFF00"/>
                </a:solidFill>
                <a:latin typeface="Arial" charset="0"/>
                <a:ea typeface="ＭＳ Ｐゴシック" charset="0"/>
                <a:cs typeface="ＭＳ Ｐゴシック" charset="0"/>
              </a:rPr>
              <a:t> Sources</a:t>
            </a:r>
            <a:endParaRPr lang="en-US" sz="2800" dirty="0">
              <a:solidFill>
                <a:srgbClr val="FFFF00"/>
              </a:solidFill>
              <a:latin typeface="Arial" charset="0"/>
              <a:ea typeface="ＭＳ Ｐゴシック" charset="0"/>
              <a:cs typeface="ＭＳ Ｐゴシック" charset="0"/>
            </a:endParaRPr>
          </a:p>
        </p:txBody>
      </p:sp>
      <p:pic>
        <p:nvPicPr>
          <p:cNvPr id="39938" name="Picture 1" descr="car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49300"/>
            <a:ext cx="41290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7713" y="749300"/>
            <a:ext cx="43767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90500" y="3575050"/>
            <a:ext cx="8686800" cy="830997"/>
          </a:xfrm>
          <a:prstGeom prst="rect">
            <a:avLst/>
          </a:prstGeom>
          <a:noFill/>
        </p:spPr>
        <p:txBody>
          <a:bodyPr>
            <a:spAutoFit/>
          </a:bodyPr>
          <a:lstStyle/>
          <a:p>
            <a:pPr>
              <a:defRPr/>
            </a:pPr>
            <a:r>
              <a:rPr lang="en-US" sz="2400" dirty="0">
                <a:solidFill>
                  <a:srgbClr val="FFFF00"/>
                </a:solidFill>
                <a:latin typeface="+mn-lt"/>
              </a:rPr>
              <a:t>May 14  ~ 83 – 101 </a:t>
            </a:r>
            <a:r>
              <a:rPr lang="en-US" sz="2000" dirty="0">
                <a:solidFill>
                  <a:srgbClr val="FFFF00"/>
                </a:solidFill>
                <a:latin typeface="+mn-lt"/>
              </a:rPr>
              <a:t>(metric tons/day)			</a:t>
            </a:r>
            <a:r>
              <a:rPr lang="en-US" sz="2400" dirty="0">
                <a:solidFill>
                  <a:srgbClr val="FFFF00"/>
                </a:solidFill>
                <a:latin typeface="+mn-lt"/>
              </a:rPr>
              <a:t>~ 115 </a:t>
            </a:r>
            <a:r>
              <a:rPr lang="en-US" sz="2000" dirty="0">
                <a:solidFill>
                  <a:srgbClr val="FFFF00"/>
                </a:solidFill>
                <a:latin typeface="+mn-lt"/>
              </a:rPr>
              <a:t>(metric tons/day)</a:t>
            </a:r>
          </a:p>
          <a:p>
            <a:pPr>
              <a:defRPr/>
            </a:pPr>
            <a:r>
              <a:rPr lang="en-US" sz="2400" dirty="0">
                <a:solidFill>
                  <a:srgbClr val="FFFF00"/>
                </a:solidFill>
                <a:latin typeface="+mn-lt"/>
              </a:rPr>
              <a:t>May 16  ~ 61 – 65 </a:t>
            </a:r>
            <a:r>
              <a:rPr lang="en-US" sz="2000" dirty="0">
                <a:solidFill>
                  <a:srgbClr val="FFFF00"/>
                </a:solidFill>
                <a:latin typeface="+mn-lt"/>
              </a:rPr>
              <a:t>(metric tons/day)				</a:t>
            </a:r>
            <a:r>
              <a:rPr lang="en-US" sz="2400" dirty="0">
                <a:solidFill>
                  <a:srgbClr val="FFFF00"/>
                </a:solidFill>
                <a:latin typeface="+mn-lt"/>
              </a:rPr>
              <a:t>~ 33 </a:t>
            </a:r>
            <a:r>
              <a:rPr lang="en-US" sz="2000" dirty="0">
                <a:solidFill>
                  <a:srgbClr val="FFFF00"/>
                </a:solidFill>
                <a:latin typeface="+mn-lt"/>
              </a:rPr>
              <a:t>(metric tons/day</a:t>
            </a:r>
            <a:r>
              <a:rPr lang="en-US" sz="2000" dirty="0" smtClean="0">
                <a:solidFill>
                  <a:srgbClr val="FFFF00"/>
                </a:solidFill>
                <a:latin typeface="+mn-lt"/>
              </a:rPr>
              <a:t>)</a:t>
            </a:r>
            <a:endParaRPr lang="en-US" sz="2000" dirty="0">
              <a:solidFill>
                <a:srgbClr val="FFFF00"/>
              </a:solidFill>
              <a:latin typeface="+mn-lt"/>
            </a:endParaRPr>
          </a:p>
        </p:txBody>
      </p:sp>
      <p:sp>
        <p:nvSpPr>
          <p:cNvPr id="2" name="TextBox 1"/>
          <p:cNvSpPr txBox="1"/>
          <p:nvPr/>
        </p:nvSpPr>
        <p:spPr>
          <a:xfrm>
            <a:off x="499512" y="4541528"/>
            <a:ext cx="8144976" cy="1354217"/>
          </a:xfrm>
          <a:prstGeom prst="rect">
            <a:avLst/>
          </a:prstGeom>
          <a:noFill/>
        </p:spPr>
        <p:txBody>
          <a:bodyPr wrap="square" rtlCol="0">
            <a:spAutoFit/>
          </a:bodyPr>
          <a:lstStyle/>
          <a:p>
            <a:pPr algn="ctr"/>
            <a:r>
              <a:rPr lang="en-US" sz="4000" dirty="0" smtClean="0">
                <a:solidFill>
                  <a:srgbClr val="FFFF00"/>
                </a:solidFill>
                <a:latin typeface="+mn-lt"/>
              </a:rPr>
              <a:t>Cars </a:t>
            </a:r>
            <a:r>
              <a:rPr lang="en-US" sz="4000" dirty="0">
                <a:solidFill>
                  <a:srgbClr val="FFFF00"/>
                </a:solidFill>
                <a:latin typeface="ＭＳ ゴシック"/>
                <a:ea typeface="ＭＳ ゴシック"/>
                <a:cs typeface="ＭＳ ゴシック"/>
              </a:rPr>
              <a:t>≅</a:t>
            </a:r>
            <a:r>
              <a:rPr lang="en-US" sz="4000" dirty="0" smtClean="0">
                <a:solidFill>
                  <a:srgbClr val="FFFF00"/>
                </a:solidFill>
                <a:latin typeface="+mn-lt"/>
              </a:rPr>
              <a:t> Cows </a:t>
            </a:r>
          </a:p>
          <a:p>
            <a:pPr algn="ctr"/>
            <a:r>
              <a:rPr lang="en-US" sz="2400" dirty="0" smtClean="0">
                <a:solidFill>
                  <a:srgbClr val="FFFF00"/>
                </a:solidFill>
                <a:latin typeface="+mn-lt"/>
              </a:rPr>
              <a:t>(within factor 2)</a:t>
            </a:r>
            <a:endParaRPr lang="en-US" sz="2400" dirty="0">
              <a:solidFill>
                <a:srgbClr val="FFFF00"/>
              </a:solidFill>
              <a:latin typeface="+mn-lt"/>
            </a:endParaRPr>
          </a:p>
          <a:p>
            <a:endParaRPr lang="en-US" dirty="0"/>
          </a:p>
        </p:txBody>
      </p:sp>
      <p:sp>
        <p:nvSpPr>
          <p:cNvPr id="7" name="TextBox 6"/>
          <p:cNvSpPr txBox="1"/>
          <p:nvPr/>
        </p:nvSpPr>
        <p:spPr>
          <a:xfrm>
            <a:off x="228600" y="5741444"/>
            <a:ext cx="8686800" cy="461665"/>
          </a:xfrm>
          <a:prstGeom prst="rect">
            <a:avLst/>
          </a:prstGeom>
          <a:noFill/>
        </p:spPr>
        <p:txBody>
          <a:bodyPr>
            <a:spAutoFit/>
          </a:bodyPr>
          <a:lstStyle/>
          <a:p>
            <a:pPr algn="ctr">
              <a:defRPr/>
            </a:pPr>
            <a:r>
              <a:rPr lang="en-US" sz="2400" dirty="0" smtClean="0">
                <a:solidFill>
                  <a:srgbClr val="FFFF00"/>
                </a:solidFill>
                <a:latin typeface="+mn-lt"/>
              </a:rPr>
              <a:t>Cows geographically concentrated      higher mixing ratios </a:t>
            </a:r>
            <a:endParaRPr lang="en-US" sz="2400" dirty="0">
              <a:solidFill>
                <a:srgbClr val="FFFF00"/>
              </a:solidFill>
              <a:latin typeface="+mn-lt"/>
            </a:endParaRPr>
          </a:p>
        </p:txBody>
      </p:sp>
      <p:sp>
        <p:nvSpPr>
          <p:cNvPr id="3" name="Right Arrow 2"/>
          <p:cNvSpPr/>
          <p:nvPr/>
        </p:nvSpPr>
        <p:spPr>
          <a:xfrm>
            <a:off x="5337821" y="5945351"/>
            <a:ext cx="228197" cy="125089"/>
          </a:xfrm>
          <a:prstGeom prst="rightArrow">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ctrTitle"/>
          </p:nvPr>
        </p:nvSpPr>
        <p:spPr>
          <a:xfrm>
            <a:off x="228600" y="106363"/>
            <a:ext cx="8686800" cy="2020887"/>
          </a:xfrm>
        </p:spPr>
        <p:txBody>
          <a:bodyPr anchor="t"/>
          <a:lstStyle/>
          <a:p>
            <a:pPr eaLnBrk="1" hangingPunct="1"/>
            <a:r>
              <a:rPr lang="en-US" sz="3200" dirty="0" smtClean="0">
                <a:solidFill>
                  <a:srgbClr val="FFFF00"/>
                </a:solidFill>
                <a:latin typeface="Arial" charset="0"/>
                <a:ea typeface="ＭＳ Ｐゴシック" charset="0"/>
                <a:cs typeface="ＭＳ Ｐゴシック" charset="0"/>
              </a:rPr>
              <a:t>Consequence of NH</a:t>
            </a:r>
            <a:r>
              <a:rPr lang="en-US" sz="3200" baseline="-25000" dirty="0" smtClean="0">
                <a:solidFill>
                  <a:srgbClr val="FFFF00"/>
                </a:solidFill>
                <a:latin typeface="Arial" charset="0"/>
                <a:ea typeface="ＭＳ Ｐゴシック" charset="0"/>
                <a:cs typeface="ＭＳ Ｐゴシック" charset="0"/>
              </a:rPr>
              <a:t>3</a:t>
            </a:r>
            <a:r>
              <a:rPr lang="en-US" sz="3200" dirty="0" smtClean="0">
                <a:solidFill>
                  <a:srgbClr val="FFFF00"/>
                </a:solidFill>
                <a:latin typeface="Arial" charset="0"/>
                <a:ea typeface="ＭＳ Ｐゴシック" charset="0"/>
                <a:cs typeface="ＭＳ Ｐゴシック" charset="0"/>
              </a:rPr>
              <a:t> emissions - NH</a:t>
            </a:r>
            <a:r>
              <a:rPr lang="en-US" sz="3200" baseline="-25000" dirty="0" smtClean="0">
                <a:solidFill>
                  <a:srgbClr val="FFFF00"/>
                </a:solidFill>
                <a:latin typeface="Arial" charset="0"/>
                <a:ea typeface="ＭＳ Ｐゴシック" charset="0"/>
                <a:cs typeface="ＭＳ Ｐゴシック" charset="0"/>
              </a:rPr>
              <a:t>4</a:t>
            </a:r>
            <a:r>
              <a:rPr lang="en-US" sz="3200" dirty="0" smtClean="0">
                <a:solidFill>
                  <a:srgbClr val="FFFF00"/>
                </a:solidFill>
                <a:latin typeface="Arial" charset="0"/>
                <a:ea typeface="ＭＳ Ｐゴシック" charset="0"/>
                <a:cs typeface="ＭＳ Ｐゴシック" charset="0"/>
              </a:rPr>
              <a:t>NO</a:t>
            </a:r>
            <a:r>
              <a:rPr lang="en-US" sz="3200" baseline="-25000" dirty="0" smtClean="0">
                <a:solidFill>
                  <a:srgbClr val="FFFF00"/>
                </a:solidFill>
                <a:latin typeface="Arial" charset="0"/>
                <a:ea typeface="ＭＳ Ｐゴシック" charset="0"/>
                <a:cs typeface="ＭＳ Ｐゴシック" charset="0"/>
              </a:rPr>
              <a:t>3</a:t>
            </a:r>
            <a:r>
              <a:rPr lang="en-US" sz="3200" dirty="0">
                <a:solidFill>
                  <a:srgbClr val="FFFF00"/>
                </a:solidFill>
                <a:latin typeface="Arial" charset="0"/>
                <a:ea typeface="ＭＳ Ｐゴシック" charset="0"/>
                <a:cs typeface="ＭＳ Ｐゴシック" charset="0"/>
              </a:rPr>
              <a:t/>
            </a:r>
            <a:br>
              <a:rPr lang="en-US" sz="3200" dirty="0">
                <a:solidFill>
                  <a:srgbClr val="FFFF00"/>
                </a:solidFill>
                <a:latin typeface="Arial" charset="0"/>
                <a:ea typeface="ＭＳ Ｐゴシック" charset="0"/>
                <a:cs typeface="ＭＳ Ｐゴシック" charset="0"/>
              </a:rPr>
            </a:br>
            <a:endParaRPr lang="en-US" sz="2800" dirty="0">
              <a:solidFill>
                <a:srgbClr val="FFFF00"/>
              </a:solidFill>
              <a:latin typeface="Arial" charset="0"/>
              <a:ea typeface="ＭＳ Ｐゴシック" charset="0"/>
              <a:cs typeface="ＭＳ Ｐゴシック" charset="0"/>
            </a:endParaRPr>
          </a:p>
        </p:txBody>
      </p:sp>
      <p:pic>
        <p:nvPicPr>
          <p:cNvPr id="5" name="Picture 9" descr="map_NH3_AGU_0514_v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49300"/>
            <a:ext cx="5943600" cy="529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p:cNvSpPr txBox="1">
            <a:spLocks noChangeArrowheads="1"/>
          </p:cNvSpPr>
          <p:nvPr/>
        </p:nvSpPr>
        <p:spPr bwMode="auto">
          <a:xfrm>
            <a:off x="6395509" y="758948"/>
            <a:ext cx="2743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5888" indent="-11588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2000" dirty="0" smtClean="0">
                <a:solidFill>
                  <a:srgbClr val="FFFF00"/>
                </a:solidFill>
                <a:latin typeface="Times New Roman" charset="0"/>
              </a:rPr>
              <a:t>NH</a:t>
            </a:r>
            <a:r>
              <a:rPr lang="en-US" sz="2000" baseline="-25000" dirty="0" smtClean="0">
                <a:solidFill>
                  <a:srgbClr val="FFFF00"/>
                </a:solidFill>
                <a:latin typeface="Times New Roman" charset="0"/>
              </a:rPr>
              <a:t>4</a:t>
            </a:r>
            <a:r>
              <a:rPr lang="en-US" sz="2000" dirty="0" smtClean="0">
                <a:solidFill>
                  <a:srgbClr val="FFFF00"/>
                </a:solidFill>
                <a:latin typeface="Times New Roman" charset="0"/>
              </a:rPr>
              <a:t>NO</a:t>
            </a:r>
            <a:r>
              <a:rPr lang="en-US" sz="2000" baseline="-25000" dirty="0" smtClean="0">
                <a:solidFill>
                  <a:srgbClr val="FFFF00"/>
                </a:solidFill>
                <a:latin typeface="Times New Roman" charset="0"/>
              </a:rPr>
              <a:t>3</a:t>
            </a:r>
            <a:r>
              <a:rPr lang="en-US" sz="2000" dirty="0" smtClean="0">
                <a:solidFill>
                  <a:srgbClr val="FFFF00"/>
                </a:solidFill>
                <a:latin typeface="Times New Roman" charset="0"/>
              </a:rPr>
              <a:t> Formation</a:t>
            </a:r>
            <a:endParaRPr lang="en-US" sz="2000" dirty="0">
              <a:solidFill>
                <a:srgbClr val="FFFF00"/>
              </a:solidFill>
              <a:latin typeface="Times New Roman" charset="0"/>
            </a:endParaRPr>
          </a:p>
        </p:txBody>
      </p:sp>
      <p:sp>
        <p:nvSpPr>
          <p:cNvPr id="7" name="Oval 6"/>
          <p:cNvSpPr/>
          <p:nvPr/>
        </p:nvSpPr>
        <p:spPr>
          <a:xfrm>
            <a:off x="4791489" y="2922200"/>
            <a:ext cx="336751" cy="371624"/>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ctrTitle"/>
          </p:nvPr>
        </p:nvSpPr>
        <p:spPr>
          <a:xfrm>
            <a:off x="228600" y="106363"/>
            <a:ext cx="8686800" cy="2020887"/>
          </a:xfrm>
        </p:spPr>
        <p:txBody>
          <a:bodyPr anchor="t"/>
          <a:lstStyle/>
          <a:p>
            <a:pPr eaLnBrk="1" hangingPunct="1"/>
            <a:r>
              <a:rPr lang="en-US" sz="3200" dirty="0" smtClean="0">
                <a:solidFill>
                  <a:srgbClr val="FFFF00"/>
                </a:solidFill>
                <a:latin typeface="Arial" charset="0"/>
                <a:ea typeface="ＭＳ Ｐゴシック" charset="0"/>
                <a:cs typeface="ＭＳ Ｐゴシック" charset="0"/>
              </a:rPr>
              <a:t>Consequence of NH</a:t>
            </a:r>
            <a:r>
              <a:rPr lang="en-US" sz="3200" baseline="-25000" dirty="0" smtClean="0">
                <a:solidFill>
                  <a:srgbClr val="FFFF00"/>
                </a:solidFill>
                <a:latin typeface="Arial" charset="0"/>
                <a:ea typeface="ＭＳ Ｐゴシック" charset="0"/>
                <a:cs typeface="ＭＳ Ｐゴシック" charset="0"/>
              </a:rPr>
              <a:t>3</a:t>
            </a:r>
            <a:r>
              <a:rPr lang="en-US" sz="3200" dirty="0" smtClean="0">
                <a:solidFill>
                  <a:srgbClr val="FFFF00"/>
                </a:solidFill>
                <a:latin typeface="Arial" charset="0"/>
                <a:ea typeface="ＭＳ Ｐゴシック" charset="0"/>
                <a:cs typeface="ＭＳ Ｐゴシック" charset="0"/>
              </a:rPr>
              <a:t> emissions - NH</a:t>
            </a:r>
            <a:r>
              <a:rPr lang="en-US" sz="3200" baseline="-25000" dirty="0" smtClean="0">
                <a:solidFill>
                  <a:srgbClr val="FFFF00"/>
                </a:solidFill>
                <a:latin typeface="Arial" charset="0"/>
                <a:ea typeface="ＭＳ Ｐゴシック" charset="0"/>
                <a:cs typeface="ＭＳ Ｐゴシック" charset="0"/>
              </a:rPr>
              <a:t>4</a:t>
            </a:r>
            <a:r>
              <a:rPr lang="en-US" sz="3200" dirty="0" smtClean="0">
                <a:solidFill>
                  <a:srgbClr val="FFFF00"/>
                </a:solidFill>
                <a:latin typeface="Arial" charset="0"/>
                <a:ea typeface="ＭＳ Ｐゴシック" charset="0"/>
                <a:cs typeface="ＭＳ Ｐゴシック" charset="0"/>
              </a:rPr>
              <a:t>NO</a:t>
            </a:r>
            <a:r>
              <a:rPr lang="en-US" sz="3200" baseline="-25000" dirty="0" smtClean="0">
                <a:solidFill>
                  <a:srgbClr val="FFFF00"/>
                </a:solidFill>
                <a:latin typeface="Arial" charset="0"/>
                <a:ea typeface="ＭＳ Ｐゴシック" charset="0"/>
                <a:cs typeface="ＭＳ Ｐゴシック" charset="0"/>
              </a:rPr>
              <a:t>3</a:t>
            </a:r>
            <a:r>
              <a:rPr lang="en-US" sz="3200" dirty="0">
                <a:solidFill>
                  <a:srgbClr val="FFFF00"/>
                </a:solidFill>
                <a:latin typeface="Arial" charset="0"/>
                <a:ea typeface="ＭＳ Ｐゴシック" charset="0"/>
                <a:cs typeface="ＭＳ Ｐゴシック" charset="0"/>
              </a:rPr>
              <a:t/>
            </a:r>
            <a:br>
              <a:rPr lang="en-US" sz="3200" dirty="0">
                <a:solidFill>
                  <a:srgbClr val="FFFF00"/>
                </a:solidFill>
                <a:latin typeface="Arial" charset="0"/>
                <a:ea typeface="ＭＳ Ｐゴシック" charset="0"/>
                <a:cs typeface="ＭＳ Ｐゴシック" charset="0"/>
              </a:rPr>
            </a:br>
            <a:endParaRPr lang="en-US" sz="2800" dirty="0">
              <a:solidFill>
                <a:srgbClr val="FFFF00"/>
              </a:solidFill>
              <a:latin typeface="Arial" charset="0"/>
              <a:ea typeface="ＭＳ Ｐゴシック" charset="0"/>
              <a:cs typeface="ＭＳ Ｐゴシック" charset="0"/>
            </a:endParaRPr>
          </a:p>
        </p:txBody>
      </p:sp>
      <p:sp>
        <p:nvSpPr>
          <p:cNvPr id="68610" name="Rectangle 11"/>
          <p:cNvSpPr>
            <a:spLocks noChangeArrowheads="1"/>
          </p:cNvSpPr>
          <p:nvPr/>
        </p:nvSpPr>
        <p:spPr bwMode="auto">
          <a:xfrm>
            <a:off x="274638" y="5264186"/>
            <a:ext cx="86106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15888" indent="-115888">
              <a:buFontTx/>
              <a:buChar char="•"/>
            </a:pPr>
            <a:r>
              <a:rPr lang="en-US" sz="2400" dirty="0" smtClean="0">
                <a:solidFill>
                  <a:srgbClr val="FFFF00"/>
                </a:solidFill>
                <a:latin typeface="Times New Roman" charset="0"/>
                <a:cs typeface="Times New Roman" charset="0"/>
              </a:rPr>
              <a:t>NH</a:t>
            </a:r>
            <a:r>
              <a:rPr lang="en-US" sz="2400" baseline="-25000" dirty="0" smtClean="0">
                <a:solidFill>
                  <a:srgbClr val="FFFF00"/>
                </a:solidFill>
                <a:latin typeface="Times New Roman" charset="0"/>
                <a:cs typeface="Times New Roman" charset="0"/>
              </a:rPr>
              <a:t>3</a:t>
            </a:r>
            <a:r>
              <a:rPr lang="en-US" sz="2400" dirty="0" smtClean="0">
                <a:solidFill>
                  <a:srgbClr val="FFFF00"/>
                </a:solidFill>
                <a:latin typeface="Times New Roman" charset="0"/>
                <a:cs typeface="Times New Roman" charset="0"/>
              </a:rPr>
              <a:t> and HNO</a:t>
            </a:r>
            <a:r>
              <a:rPr lang="en-US" sz="2400" baseline="-25000" dirty="0" smtClean="0">
                <a:solidFill>
                  <a:srgbClr val="FFFF00"/>
                </a:solidFill>
                <a:latin typeface="Times New Roman" charset="0"/>
                <a:cs typeface="Times New Roman" charset="0"/>
              </a:rPr>
              <a:t>3</a:t>
            </a:r>
            <a:r>
              <a:rPr lang="en-US" sz="2400" dirty="0" smtClean="0">
                <a:solidFill>
                  <a:srgbClr val="FFFF00"/>
                </a:solidFill>
                <a:latin typeface="Times New Roman" charset="0"/>
                <a:cs typeface="Times New Roman" charset="0"/>
              </a:rPr>
              <a:t> anti-correlated</a:t>
            </a:r>
          </a:p>
          <a:p>
            <a:pPr marL="115888" indent="-115888">
              <a:buFontTx/>
              <a:buChar char="•"/>
            </a:pPr>
            <a:r>
              <a:rPr lang="en-US" sz="2400" dirty="0" smtClean="0">
                <a:solidFill>
                  <a:srgbClr val="FFFF00"/>
                </a:solidFill>
                <a:latin typeface="Times New Roman" charset="0"/>
                <a:cs typeface="Times New Roman" charset="0"/>
              </a:rPr>
              <a:t>NO</a:t>
            </a:r>
            <a:r>
              <a:rPr lang="en-US" sz="2400" baseline="-25000" dirty="0" smtClean="0">
                <a:solidFill>
                  <a:srgbClr val="FFFF00"/>
                </a:solidFill>
                <a:latin typeface="Times New Roman" charset="0"/>
                <a:cs typeface="Times New Roman" charset="0"/>
              </a:rPr>
              <a:t>3</a:t>
            </a:r>
            <a:r>
              <a:rPr lang="en-US" sz="2400" baseline="30000" dirty="0">
                <a:solidFill>
                  <a:srgbClr val="FFFF00"/>
                </a:solidFill>
                <a:latin typeface="Times New Roman" charset="0"/>
                <a:cs typeface="Times New Roman" charset="0"/>
              </a:rPr>
              <a:t>-</a:t>
            </a:r>
            <a:r>
              <a:rPr lang="en-US" sz="2400" dirty="0">
                <a:solidFill>
                  <a:srgbClr val="FFFF00"/>
                </a:solidFill>
                <a:latin typeface="Times New Roman" charset="0"/>
                <a:cs typeface="Times New Roman" charset="0"/>
              </a:rPr>
              <a:t> increased indicating NH</a:t>
            </a:r>
            <a:r>
              <a:rPr lang="en-US" sz="2400" baseline="-25000" dirty="0">
                <a:solidFill>
                  <a:srgbClr val="FFFF00"/>
                </a:solidFill>
                <a:latin typeface="Times New Roman" charset="0"/>
                <a:cs typeface="Times New Roman" charset="0"/>
              </a:rPr>
              <a:t>4</a:t>
            </a:r>
            <a:r>
              <a:rPr lang="en-US" sz="2400" dirty="0">
                <a:solidFill>
                  <a:srgbClr val="FFFF00"/>
                </a:solidFill>
                <a:latin typeface="Times New Roman" charset="0"/>
                <a:cs typeface="Times New Roman" charset="0"/>
              </a:rPr>
              <a:t>NO</a:t>
            </a:r>
            <a:r>
              <a:rPr lang="en-US" sz="2400" baseline="-25000" dirty="0">
                <a:solidFill>
                  <a:srgbClr val="FFFF00"/>
                </a:solidFill>
                <a:latin typeface="Times New Roman" charset="0"/>
                <a:cs typeface="Times New Roman" charset="0"/>
              </a:rPr>
              <a:t>3</a:t>
            </a:r>
            <a:r>
              <a:rPr lang="en-US" sz="2400" dirty="0">
                <a:solidFill>
                  <a:srgbClr val="FFFF00"/>
                </a:solidFill>
                <a:latin typeface="Times New Roman" charset="0"/>
                <a:cs typeface="Times New Roman" charset="0"/>
              </a:rPr>
              <a:t> </a:t>
            </a:r>
            <a:r>
              <a:rPr lang="en-US" sz="2400" dirty="0" smtClean="0">
                <a:solidFill>
                  <a:srgbClr val="FFFF00"/>
                </a:solidFill>
                <a:latin typeface="Times New Roman" charset="0"/>
                <a:cs typeface="Times New Roman" charset="0"/>
              </a:rPr>
              <a:t>formed</a:t>
            </a:r>
            <a:endParaRPr lang="en-US" sz="2400" dirty="0">
              <a:solidFill>
                <a:srgbClr val="FFFF00"/>
              </a:solidFill>
              <a:latin typeface="Times New Roman" charset="0"/>
              <a:cs typeface="Times New Roman" charset="0"/>
            </a:endParaRPr>
          </a:p>
          <a:p>
            <a:pPr marL="115888" indent="-115888">
              <a:buFontTx/>
              <a:buChar char="•"/>
            </a:pPr>
            <a:r>
              <a:rPr lang="en-US" sz="2400" dirty="0" smtClean="0">
                <a:solidFill>
                  <a:srgbClr val="FFFF00"/>
                </a:solidFill>
                <a:latin typeface="Times New Roman" charset="0"/>
                <a:cs typeface="Times New Roman" charset="0"/>
              </a:rPr>
              <a:t>~10x more NO</a:t>
            </a:r>
            <a:r>
              <a:rPr lang="en-US" sz="2400" baseline="-25000" dirty="0" smtClean="0">
                <a:solidFill>
                  <a:srgbClr val="FFFF00"/>
                </a:solidFill>
                <a:latin typeface="Times New Roman" charset="0"/>
                <a:cs typeface="Times New Roman" charset="0"/>
              </a:rPr>
              <a:t>3</a:t>
            </a:r>
            <a:r>
              <a:rPr lang="en-US" sz="2400" baseline="30000" dirty="0" smtClean="0">
                <a:solidFill>
                  <a:srgbClr val="FFFF00"/>
                </a:solidFill>
                <a:latin typeface="Times New Roman" charset="0"/>
                <a:cs typeface="Times New Roman" charset="0"/>
              </a:rPr>
              <a:t>-</a:t>
            </a:r>
            <a:r>
              <a:rPr lang="en-US" sz="2400" dirty="0" smtClean="0">
                <a:solidFill>
                  <a:srgbClr val="FFFF00"/>
                </a:solidFill>
                <a:latin typeface="Times New Roman" charset="0"/>
                <a:cs typeface="Times New Roman" charset="0"/>
              </a:rPr>
              <a:t> than in car transects</a:t>
            </a:r>
            <a:endParaRPr lang="en-US" sz="2400" dirty="0">
              <a:solidFill>
                <a:srgbClr val="FFFF00"/>
              </a:solidFill>
              <a:latin typeface="Times New Roman" charset="0"/>
              <a:cs typeface="Times New Roman" charset="0"/>
              <a:sym typeface="Symbol" charset="0"/>
            </a:endParaRPr>
          </a:p>
        </p:txBody>
      </p:sp>
      <p:pic>
        <p:nvPicPr>
          <p:cNvPr id="2" name="Picture 1" descr="NH3_HNO3_NO3_time_CIRES_ppb_r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749808"/>
            <a:ext cx="8686800" cy="4506626"/>
          </a:xfrm>
          <a:prstGeom prst="rect">
            <a:avLst/>
          </a:prstGeom>
        </p:spPr>
      </p:pic>
    </p:spTree>
    <p:extLst>
      <p:ext uri="{BB962C8B-B14F-4D97-AF65-F5344CB8AC3E}">
        <p14:creationId xmlns:p14="http://schemas.microsoft.com/office/powerpoint/2010/main" val="183375982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ctrTitle"/>
          </p:nvPr>
        </p:nvSpPr>
        <p:spPr>
          <a:xfrm>
            <a:off x="228600" y="106363"/>
            <a:ext cx="8686800" cy="639762"/>
          </a:xfrm>
        </p:spPr>
        <p:txBody>
          <a:bodyPr anchor="t"/>
          <a:lstStyle/>
          <a:p>
            <a:pPr eaLnBrk="1" hangingPunct="1"/>
            <a:r>
              <a:rPr lang="en-US" sz="3200" dirty="0">
                <a:solidFill>
                  <a:srgbClr val="FFFF00"/>
                </a:solidFill>
                <a:latin typeface="Arial" charset="0"/>
                <a:ea typeface="ＭＳ Ｐゴシック" charset="0"/>
                <a:cs typeface="ＭＳ Ｐゴシック" charset="0"/>
              </a:rPr>
              <a:t>Central Valley NH</a:t>
            </a:r>
            <a:r>
              <a:rPr lang="en-US" sz="3200" baseline="-25000" dirty="0">
                <a:solidFill>
                  <a:srgbClr val="FFFF00"/>
                </a:solidFill>
                <a:latin typeface="Arial" charset="0"/>
                <a:ea typeface="ＭＳ Ｐゴシック" charset="0"/>
                <a:cs typeface="ＭＳ Ｐゴシック" charset="0"/>
              </a:rPr>
              <a:t>3</a:t>
            </a:r>
            <a:r>
              <a:rPr lang="en-US" sz="3200" dirty="0">
                <a:solidFill>
                  <a:srgbClr val="FFFF00"/>
                </a:solidFill>
                <a:latin typeface="Arial" charset="0"/>
                <a:ea typeface="ＭＳ Ｐゴシック" charset="0"/>
                <a:cs typeface="ＭＳ Ｐゴシック" charset="0"/>
              </a:rPr>
              <a:t> </a:t>
            </a:r>
            <a:r>
              <a:rPr lang="en-US" sz="3200" dirty="0" smtClean="0">
                <a:solidFill>
                  <a:srgbClr val="FFFF00"/>
                </a:solidFill>
                <a:latin typeface="Arial" charset="0"/>
                <a:ea typeface="ＭＳ Ｐゴシック" charset="0"/>
                <a:cs typeface="ＭＳ Ｐゴシック" charset="0"/>
              </a:rPr>
              <a:t>Dairy Farm Flux</a:t>
            </a:r>
            <a:endParaRPr lang="en-US" sz="2800" dirty="0">
              <a:solidFill>
                <a:srgbClr val="FFFF00"/>
              </a:solidFill>
              <a:latin typeface="Arial" charset="0"/>
              <a:ea typeface="ＭＳ Ｐゴシック" charset="0"/>
              <a:cs typeface="ＭＳ Ｐゴシック" charset="0"/>
            </a:endParaRPr>
          </a:p>
        </p:txBody>
      </p:sp>
      <p:sp>
        <p:nvSpPr>
          <p:cNvPr id="41986" name="TextBox 4"/>
          <p:cNvSpPr txBox="1">
            <a:spLocks noChangeArrowheads="1"/>
          </p:cNvSpPr>
          <p:nvPr/>
        </p:nvSpPr>
        <p:spPr bwMode="auto">
          <a:xfrm>
            <a:off x="5943600" y="746125"/>
            <a:ext cx="3200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5888" indent="-115888" eaLnBrk="0" hangingPunct="0">
              <a:defRPr sz="2400">
                <a:solidFill>
                  <a:schemeClr val="tx1"/>
                </a:solidFill>
                <a:latin typeface="Arial" charset="0"/>
                <a:ea typeface="ＭＳ Ｐゴシック" charset="0"/>
                <a:cs typeface="ＭＳ Ｐゴシック" charset="0"/>
              </a:defRPr>
            </a:lvl1pPr>
            <a:lvl2pPr marL="573088" indent="-11588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dirty="0" smtClean="0">
                <a:solidFill>
                  <a:srgbClr val="FFFF00"/>
                </a:solidFill>
                <a:latin typeface="Times New Roman" charset="0"/>
              </a:rPr>
              <a:t>Estimate flux from dairy farms</a:t>
            </a:r>
            <a:endParaRPr lang="en-US" sz="2000" dirty="0">
              <a:solidFill>
                <a:srgbClr val="FFFF00"/>
              </a:solidFill>
              <a:latin typeface="Times New Roman" charset="0"/>
            </a:endParaRPr>
          </a:p>
        </p:txBody>
      </p:sp>
      <p:pic>
        <p:nvPicPr>
          <p:cNvPr id="41987" name="Picture 1" descr="May7_CA_map_CIR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49300"/>
            <a:ext cx="5486400" cy="491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2732496" y="1982110"/>
            <a:ext cx="346372" cy="325692"/>
          </a:xfrm>
          <a:prstGeom prst="ellipse">
            <a:avLst/>
          </a:prstGeom>
          <a:noFill/>
          <a:ln w="317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ctrTitle"/>
          </p:nvPr>
        </p:nvSpPr>
        <p:spPr>
          <a:xfrm>
            <a:off x="228600" y="106363"/>
            <a:ext cx="8686800" cy="639762"/>
          </a:xfrm>
        </p:spPr>
        <p:txBody>
          <a:bodyPr anchor="t"/>
          <a:lstStyle/>
          <a:p>
            <a:pPr eaLnBrk="1" hangingPunct="1"/>
            <a:r>
              <a:rPr lang="en-US" sz="3200" dirty="0">
                <a:solidFill>
                  <a:srgbClr val="FFFF00"/>
                </a:solidFill>
                <a:latin typeface="Arial" charset="0"/>
                <a:ea typeface="ＭＳ Ｐゴシック" charset="0"/>
                <a:cs typeface="ＭＳ Ｐゴシック" charset="0"/>
              </a:rPr>
              <a:t>Central Valley NH</a:t>
            </a:r>
            <a:r>
              <a:rPr lang="en-US" sz="3200" baseline="-25000" dirty="0">
                <a:solidFill>
                  <a:srgbClr val="FFFF00"/>
                </a:solidFill>
                <a:latin typeface="Arial" charset="0"/>
                <a:ea typeface="ＭＳ Ｐゴシック" charset="0"/>
                <a:cs typeface="ＭＳ Ｐゴシック" charset="0"/>
              </a:rPr>
              <a:t>3</a:t>
            </a:r>
            <a:r>
              <a:rPr lang="en-US" sz="3200" dirty="0">
                <a:solidFill>
                  <a:srgbClr val="FFFF00"/>
                </a:solidFill>
                <a:latin typeface="Arial" charset="0"/>
                <a:ea typeface="ＭＳ Ｐゴシック" charset="0"/>
                <a:cs typeface="ＭＳ Ｐゴシック" charset="0"/>
              </a:rPr>
              <a:t> </a:t>
            </a:r>
            <a:r>
              <a:rPr lang="en-US" sz="3200" dirty="0" smtClean="0">
                <a:solidFill>
                  <a:srgbClr val="FFFF00"/>
                </a:solidFill>
                <a:latin typeface="Arial" charset="0"/>
                <a:ea typeface="ＭＳ Ｐゴシック" charset="0"/>
                <a:cs typeface="ＭＳ Ｐゴシック" charset="0"/>
              </a:rPr>
              <a:t>Dairy Farm Flux</a:t>
            </a:r>
            <a:endParaRPr lang="en-US" sz="2800" dirty="0">
              <a:solidFill>
                <a:srgbClr val="FFFF00"/>
              </a:solidFill>
              <a:latin typeface="Arial" charset="0"/>
              <a:ea typeface="ＭＳ Ｐゴシック" charset="0"/>
              <a:cs typeface="ＭＳ Ｐゴシック" charset="0"/>
            </a:endParaRPr>
          </a:p>
        </p:txBody>
      </p:sp>
      <p:sp>
        <p:nvSpPr>
          <p:cNvPr id="41986" name="TextBox 4"/>
          <p:cNvSpPr txBox="1">
            <a:spLocks noChangeArrowheads="1"/>
          </p:cNvSpPr>
          <p:nvPr/>
        </p:nvSpPr>
        <p:spPr bwMode="auto">
          <a:xfrm>
            <a:off x="5943600" y="746125"/>
            <a:ext cx="32004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5888" indent="-115888" eaLnBrk="0" hangingPunct="0">
              <a:defRPr sz="2400">
                <a:solidFill>
                  <a:schemeClr val="tx1"/>
                </a:solidFill>
                <a:latin typeface="Arial" charset="0"/>
                <a:ea typeface="ＭＳ Ｐゴシック" charset="0"/>
                <a:cs typeface="ＭＳ Ｐゴシック" charset="0"/>
              </a:defRPr>
            </a:lvl1pPr>
            <a:lvl2pPr marL="573088" indent="-11588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dirty="0" smtClean="0">
                <a:solidFill>
                  <a:srgbClr val="FFFF00"/>
                </a:solidFill>
                <a:latin typeface="Times New Roman" charset="0"/>
                <a:cs typeface="Times New Roman" charset="0"/>
              </a:rPr>
              <a:t>Same flux calculation</a:t>
            </a:r>
            <a:endParaRPr lang="en-US" dirty="0">
              <a:solidFill>
                <a:srgbClr val="FFFF00"/>
              </a:solidFill>
              <a:latin typeface="Times New Roman" charset="0"/>
              <a:cs typeface="Times New Roman" charset="0"/>
            </a:endParaRPr>
          </a:p>
          <a:p>
            <a:pPr eaLnBrk="1" hangingPunct="1">
              <a:buFontTx/>
              <a:buChar char="•"/>
            </a:pPr>
            <a:r>
              <a:rPr lang="en-US" dirty="0" smtClean="0">
                <a:solidFill>
                  <a:srgbClr val="FFFF00"/>
                </a:solidFill>
                <a:latin typeface="Times New Roman" charset="0"/>
                <a:cs typeface="Times New Roman" charset="0"/>
              </a:rPr>
              <a:t>636 metric tons/day</a:t>
            </a:r>
          </a:p>
          <a:p>
            <a:pPr eaLnBrk="1" hangingPunct="1">
              <a:buFontTx/>
              <a:buChar char="•"/>
            </a:pPr>
            <a:r>
              <a:rPr lang="en-US" dirty="0" smtClean="0">
                <a:solidFill>
                  <a:srgbClr val="FFFF00"/>
                </a:solidFill>
                <a:latin typeface="Times New Roman" charset="0"/>
                <a:cs typeface="Times New Roman" charset="0"/>
              </a:rPr>
              <a:t>~6-20 times greater than </a:t>
            </a:r>
            <a:r>
              <a:rPr lang="en-US" dirty="0" err="1" smtClean="0">
                <a:solidFill>
                  <a:srgbClr val="FFFF00"/>
                </a:solidFill>
                <a:latin typeface="Times New Roman" charset="0"/>
                <a:cs typeface="Times New Roman" charset="0"/>
              </a:rPr>
              <a:t>SoCAB</a:t>
            </a:r>
            <a:r>
              <a:rPr lang="en-US" dirty="0" smtClean="0">
                <a:solidFill>
                  <a:srgbClr val="FFFF00"/>
                </a:solidFill>
                <a:latin typeface="Times New Roman" charset="0"/>
                <a:cs typeface="Times New Roman" charset="0"/>
              </a:rPr>
              <a:t> dairies </a:t>
            </a:r>
          </a:p>
          <a:p>
            <a:pPr eaLnBrk="1" hangingPunct="1">
              <a:buFontTx/>
              <a:buChar char="•"/>
            </a:pPr>
            <a:r>
              <a:rPr lang="en-US" dirty="0" smtClean="0">
                <a:solidFill>
                  <a:srgbClr val="FFFF00"/>
                </a:solidFill>
                <a:latin typeface="Times New Roman" charset="0"/>
                <a:cs typeface="Times New Roman" charset="0"/>
              </a:rPr>
              <a:t>Higher density of cows</a:t>
            </a:r>
            <a:endParaRPr lang="en-US" dirty="0">
              <a:solidFill>
                <a:srgbClr val="FFFF00"/>
              </a:solidFill>
              <a:latin typeface="Times New Roman" charset="0"/>
              <a:cs typeface="Times New Roman" charset="0"/>
            </a:endParaRPr>
          </a:p>
          <a:p>
            <a:pPr eaLnBrk="1" hangingPunct="1">
              <a:buFont typeface="Arial" charset="0"/>
              <a:buChar char="•"/>
            </a:pPr>
            <a:endParaRPr lang="en-US" sz="2000" dirty="0">
              <a:solidFill>
                <a:srgbClr val="FFFF00"/>
              </a:solidFill>
              <a:latin typeface="Times New Roman" charset="0"/>
            </a:endParaRPr>
          </a:p>
          <a:p>
            <a:pPr lvl="1" eaLnBrk="1" hangingPunct="1">
              <a:buFont typeface="Arial" charset="0"/>
              <a:buChar char="•"/>
            </a:pPr>
            <a:endParaRPr lang="en-US" sz="2000" dirty="0">
              <a:solidFill>
                <a:srgbClr val="FFFF00"/>
              </a:solidFill>
              <a:latin typeface="Times New Roman" charset="0"/>
            </a:endParaRPr>
          </a:p>
        </p:txBody>
      </p:sp>
      <p:pic>
        <p:nvPicPr>
          <p:cNvPr id="3" name="Picture 2" descr="May7_NH3_Flux_AG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49808"/>
            <a:ext cx="5486400" cy="5224358"/>
          </a:xfrm>
          <a:prstGeom prst="rect">
            <a:avLst/>
          </a:prstGeom>
        </p:spPr>
      </p:pic>
    </p:spTree>
    <p:extLst>
      <p:ext uri="{BB962C8B-B14F-4D97-AF65-F5344CB8AC3E}">
        <p14:creationId xmlns:p14="http://schemas.microsoft.com/office/powerpoint/2010/main" val="120118177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_Central_Valley_map_711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49808"/>
            <a:ext cx="5486400" cy="4912509"/>
          </a:xfrm>
          <a:prstGeom prst="rect">
            <a:avLst/>
          </a:prstGeom>
        </p:spPr>
      </p:pic>
      <p:sp>
        <p:nvSpPr>
          <p:cNvPr id="44033" name="Title 1"/>
          <p:cNvSpPr>
            <a:spLocks noGrp="1"/>
          </p:cNvSpPr>
          <p:nvPr>
            <p:ph type="ctrTitle"/>
          </p:nvPr>
        </p:nvSpPr>
        <p:spPr>
          <a:xfrm>
            <a:off x="228600" y="106363"/>
            <a:ext cx="8686800" cy="639762"/>
          </a:xfrm>
        </p:spPr>
        <p:txBody>
          <a:bodyPr anchor="t"/>
          <a:lstStyle/>
          <a:p>
            <a:pPr eaLnBrk="1" hangingPunct="1"/>
            <a:r>
              <a:rPr lang="en-US" sz="3200" dirty="0">
                <a:solidFill>
                  <a:srgbClr val="FFFF00"/>
                </a:solidFill>
                <a:latin typeface="Arial" charset="0"/>
                <a:ea typeface="ＭＳ Ｐゴシック" charset="0"/>
                <a:cs typeface="ＭＳ Ｐゴシック" charset="0"/>
              </a:rPr>
              <a:t>Central Valley NH</a:t>
            </a:r>
            <a:r>
              <a:rPr lang="en-US" sz="3200" baseline="-25000" dirty="0">
                <a:solidFill>
                  <a:srgbClr val="FFFF00"/>
                </a:solidFill>
                <a:latin typeface="Arial" charset="0"/>
                <a:ea typeface="ＭＳ Ｐゴシック" charset="0"/>
                <a:cs typeface="ＭＳ Ｐゴシック" charset="0"/>
              </a:rPr>
              <a:t>3</a:t>
            </a:r>
            <a:r>
              <a:rPr lang="en-US" sz="3200" dirty="0">
                <a:solidFill>
                  <a:srgbClr val="FFFF00"/>
                </a:solidFill>
                <a:latin typeface="Arial" charset="0"/>
                <a:ea typeface="ＭＳ Ｐゴシック" charset="0"/>
                <a:cs typeface="ＭＳ Ｐゴシック" charset="0"/>
              </a:rPr>
              <a:t> Observations</a:t>
            </a:r>
            <a:endParaRPr lang="en-US" sz="2800" dirty="0">
              <a:solidFill>
                <a:srgbClr val="FFFF00"/>
              </a:solidFill>
              <a:latin typeface="Arial" charset="0"/>
              <a:ea typeface="ＭＳ Ｐゴシック" charset="0"/>
              <a:cs typeface="ＭＳ Ｐゴシック" charset="0"/>
            </a:endParaRPr>
          </a:p>
        </p:txBody>
      </p:sp>
      <p:sp>
        <p:nvSpPr>
          <p:cNvPr id="44034" name="TextBox 4"/>
          <p:cNvSpPr txBox="1">
            <a:spLocks noChangeArrowheads="1"/>
          </p:cNvSpPr>
          <p:nvPr/>
        </p:nvSpPr>
        <p:spPr bwMode="auto">
          <a:xfrm>
            <a:off x="5943600" y="746125"/>
            <a:ext cx="3200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5888" indent="-115888" eaLnBrk="0" hangingPunct="0">
              <a:defRPr sz="2400">
                <a:solidFill>
                  <a:schemeClr val="tx1"/>
                </a:solidFill>
                <a:latin typeface="Arial" charset="0"/>
                <a:ea typeface="ＭＳ Ｐゴシック" charset="0"/>
                <a:cs typeface="ＭＳ Ｐゴシック" charset="0"/>
              </a:defRPr>
            </a:lvl1pPr>
            <a:lvl2pPr marL="573088" indent="-11588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dirty="0">
                <a:solidFill>
                  <a:srgbClr val="FFFF00"/>
                </a:solidFill>
                <a:latin typeface="Times New Roman" charset="0"/>
                <a:cs typeface="Times New Roman" charset="0"/>
              </a:rPr>
              <a:t>May 7</a:t>
            </a:r>
            <a:r>
              <a:rPr lang="en-US" dirty="0" smtClean="0">
                <a:solidFill>
                  <a:srgbClr val="FFFF00"/>
                </a:solidFill>
                <a:latin typeface="Times New Roman" charset="0"/>
                <a:cs typeface="Times New Roman" charset="0"/>
              </a:rPr>
              <a:t>, 11, 12</a:t>
            </a:r>
            <a:endParaRPr lang="en-US" dirty="0">
              <a:solidFill>
                <a:srgbClr val="FFFF00"/>
              </a:solidFill>
              <a:latin typeface="Times New Roman" charset="0"/>
              <a:cs typeface="Times New Roman" charset="0"/>
            </a:endParaRPr>
          </a:p>
          <a:p>
            <a:pPr eaLnBrk="1" hangingPunct="1">
              <a:buFontTx/>
              <a:buChar char="•"/>
            </a:pPr>
            <a:r>
              <a:rPr lang="en-US" dirty="0" smtClean="0">
                <a:solidFill>
                  <a:srgbClr val="FFFF00"/>
                </a:solidFill>
                <a:latin typeface="Times New Roman" charset="0"/>
                <a:cs typeface="Times New Roman" charset="0"/>
              </a:rPr>
              <a:t>NH</a:t>
            </a:r>
            <a:r>
              <a:rPr lang="en-US" baseline="-25000" dirty="0" smtClean="0">
                <a:solidFill>
                  <a:srgbClr val="FFFF00"/>
                </a:solidFill>
                <a:latin typeface="Times New Roman" charset="0"/>
                <a:cs typeface="Times New Roman" charset="0"/>
              </a:rPr>
              <a:t>3</a:t>
            </a:r>
            <a:r>
              <a:rPr lang="en-US" b="1" dirty="0" smtClean="0">
                <a:solidFill>
                  <a:srgbClr val="FFFF00"/>
                </a:solidFill>
                <a:latin typeface="Times New Roman" charset="0"/>
                <a:cs typeface="Times New Roman" charset="0"/>
              </a:rPr>
              <a:t> </a:t>
            </a:r>
            <a:r>
              <a:rPr lang="en-US" dirty="0">
                <a:solidFill>
                  <a:srgbClr val="FFFF00"/>
                </a:solidFill>
                <a:latin typeface="Times New Roman" charset="0"/>
                <a:cs typeface="Times New Roman" charset="0"/>
              </a:rPr>
              <a:t>peaks at 963 </a:t>
            </a:r>
            <a:r>
              <a:rPr lang="en-US" dirty="0" err="1" smtClean="0">
                <a:solidFill>
                  <a:srgbClr val="FFFF00"/>
                </a:solidFill>
                <a:latin typeface="Times New Roman" charset="0"/>
                <a:cs typeface="Times New Roman" charset="0"/>
              </a:rPr>
              <a:t>ppbv</a:t>
            </a:r>
            <a:endParaRPr lang="en-US" sz="2000" dirty="0">
              <a:solidFill>
                <a:srgbClr val="FFFF00"/>
              </a:solidFill>
              <a:latin typeface="Times New Roman" charset="0"/>
            </a:endParaRPr>
          </a:p>
        </p:txBody>
      </p:sp>
      <p:sp>
        <p:nvSpPr>
          <p:cNvPr id="3" name="Oval 2"/>
          <p:cNvSpPr/>
          <p:nvPr/>
        </p:nvSpPr>
        <p:spPr>
          <a:xfrm>
            <a:off x="3954424" y="3574530"/>
            <a:ext cx="769718" cy="702398"/>
          </a:xfrm>
          <a:prstGeom prst="ellipse">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ctrTitle"/>
          </p:nvPr>
        </p:nvSpPr>
        <p:spPr>
          <a:xfrm>
            <a:off x="228600" y="106363"/>
            <a:ext cx="8686800" cy="2020887"/>
          </a:xfrm>
        </p:spPr>
        <p:txBody>
          <a:bodyPr anchor="t"/>
          <a:lstStyle/>
          <a:p>
            <a:pPr eaLnBrk="1" hangingPunct="1"/>
            <a:r>
              <a:rPr lang="en-US" sz="3200">
                <a:solidFill>
                  <a:srgbClr val="FFFF00"/>
                </a:solidFill>
                <a:latin typeface="Arial" charset="0"/>
                <a:ea typeface="ＭＳ Ｐゴシック" charset="0"/>
                <a:cs typeface="ＭＳ Ｐゴシック" charset="0"/>
              </a:rPr>
              <a:t>Central Valley HNO</a:t>
            </a:r>
            <a:r>
              <a:rPr lang="en-US" sz="3200" baseline="-25000">
                <a:solidFill>
                  <a:srgbClr val="FFFF00"/>
                </a:solidFill>
                <a:latin typeface="Arial" charset="0"/>
                <a:ea typeface="ＭＳ Ｐゴシック" charset="0"/>
                <a:cs typeface="ＭＳ Ｐゴシック" charset="0"/>
              </a:rPr>
              <a:t>3</a:t>
            </a:r>
            <a:r>
              <a:rPr lang="en-US" sz="3200">
                <a:solidFill>
                  <a:srgbClr val="FFFF00"/>
                </a:solidFill>
                <a:latin typeface="Arial" charset="0"/>
                <a:ea typeface="ＭＳ Ｐゴシック" charset="0"/>
                <a:cs typeface="ＭＳ Ｐゴシック" charset="0"/>
              </a:rPr>
              <a:t> Observations</a:t>
            </a:r>
            <a:endParaRPr lang="en-US" sz="2800">
              <a:solidFill>
                <a:srgbClr val="FFFF00"/>
              </a:solidFill>
              <a:latin typeface="Arial" charset="0"/>
              <a:ea typeface="ＭＳ Ｐゴシック" charset="0"/>
              <a:cs typeface="ＭＳ Ｐゴシック" charset="0"/>
            </a:endParaRPr>
          </a:p>
        </p:txBody>
      </p:sp>
      <p:sp>
        <p:nvSpPr>
          <p:cNvPr id="48130" name="TextBox 4"/>
          <p:cNvSpPr txBox="1">
            <a:spLocks noChangeArrowheads="1"/>
          </p:cNvSpPr>
          <p:nvPr/>
        </p:nvSpPr>
        <p:spPr bwMode="auto">
          <a:xfrm>
            <a:off x="5943600" y="746125"/>
            <a:ext cx="32004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5888" indent="-115888" eaLnBrk="0" hangingPunct="0">
              <a:defRPr sz="2400">
                <a:solidFill>
                  <a:schemeClr val="tx1"/>
                </a:solidFill>
                <a:latin typeface="Arial" charset="0"/>
                <a:ea typeface="ＭＳ Ｐゴシック" charset="0"/>
                <a:cs typeface="ＭＳ Ｐゴシック" charset="0"/>
              </a:defRPr>
            </a:lvl1pPr>
            <a:lvl2pPr marL="573088" indent="-11588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dirty="0">
                <a:solidFill>
                  <a:srgbClr val="FFFF00"/>
                </a:solidFill>
                <a:latin typeface="Times New Roman" charset="0"/>
                <a:cs typeface="Times New Roman" charset="0"/>
              </a:rPr>
              <a:t>May </a:t>
            </a:r>
            <a:r>
              <a:rPr lang="en-US" dirty="0" smtClean="0">
                <a:solidFill>
                  <a:srgbClr val="FFFF00"/>
                </a:solidFill>
                <a:latin typeface="Times New Roman" charset="0"/>
                <a:cs typeface="Times New Roman" charset="0"/>
              </a:rPr>
              <a:t>7, 11, 12</a:t>
            </a:r>
            <a:endParaRPr lang="en-US" dirty="0">
              <a:solidFill>
                <a:srgbClr val="FFFF00"/>
              </a:solidFill>
              <a:latin typeface="Times New Roman" charset="0"/>
              <a:cs typeface="Times New Roman" charset="0"/>
            </a:endParaRPr>
          </a:p>
          <a:p>
            <a:pPr eaLnBrk="1" hangingPunct="1">
              <a:buFontTx/>
              <a:buChar char="•"/>
            </a:pPr>
            <a:r>
              <a:rPr lang="en-US" dirty="0">
                <a:solidFill>
                  <a:srgbClr val="FFFF00"/>
                </a:solidFill>
                <a:latin typeface="Times New Roman" charset="0"/>
                <a:cs typeface="Times New Roman" charset="0"/>
              </a:rPr>
              <a:t>HNO</a:t>
            </a:r>
            <a:r>
              <a:rPr lang="en-US" baseline="-25000" dirty="0">
                <a:solidFill>
                  <a:srgbClr val="FFFF00"/>
                </a:solidFill>
                <a:latin typeface="Times New Roman" charset="0"/>
                <a:cs typeface="Times New Roman" charset="0"/>
              </a:rPr>
              <a:t>3</a:t>
            </a:r>
            <a:r>
              <a:rPr lang="en-US" dirty="0">
                <a:solidFill>
                  <a:srgbClr val="FFFF00"/>
                </a:solidFill>
                <a:latin typeface="Times New Roman" charset="0"/>
                <a:cs typeface="Times New Roman" charset="0"/>
              </a:rPr>
              <a:t> peaks at 3 </a:t>
            </a:r>
            <a:r>
              <a:rPr lang="en-US" dirty="0" err="1">
                <a:solidFill>
                  <a:srgbClr val="FFFF00"/>
                </a:solidFill>
                <a:latin typeface="Times New Roman" charset="0"/>
                <a:cs typeface="Times New Roman" charset="0"/>
              </a:rPr>
              <a:t>ppbv</a:t>
            </a:r>
            <a:endParaRPr lang="en-US" dirty="0">
              <a:solidFill>
                <a:srgbClr val="FFFF00"/>
              </a:solidFill>
              <a:latin typeface="Times New Roman" charset="0"/>
              <a:cs typeface="Times New Roman" charset="0"/>
            </a:endParaRPr>
          </a:p>
          <a:p>
            <a:pPr eaLnBrk="1" hangingPunct="1">
              <a:buFont typeface="Arial" charset="0"/>
              <a:buChar char="•"/>
            </a:pPr>
            <a:endParaRPr lang="en-US" sz="2000" dirty="0">
              <a:solidFill>
                <a:srgbClr val="FFFF00"/>
              </a:solidFill>
              <a:latin typeface="Times New Roman" charset="0"/>
            </a:endParaRPr>
          </a:p>
          <a:p>
            <a:pPr lvl="1" eaLnBrk="1" hangingPunct="1">
              <a:buFont typeface="Arial" charset="0"/>
              <a:buChar char="•"/>
            </a:pPr>
            <a:endParaRPr lang="en-US" sz="2000" dirty="0">
              <a:solidFill>
                <a:srgbClr val="FFFF00"/>
              </a:solidFill>
              <a:latin typeface="Times New Roman" charset="0"/>
            </a:endParaRPr>
          </a:p>
        </p:txBody>
      </p:sp>
      <p:pic>
        <p:nvPicPr>
          <p:cNvPr id="6" name="Picture 5" descr="CA_Central_Valley_71112_HNO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49808"/>
            <a:ext cx="5486400" cy="4912509"/>
          </a:xfrm>
          <a:prstGeom prst="rect">
            <a:avLst/>
          </a:prstGeom>
        </p:spPr>
      </p:pic>
      <p:sp>
        <p:nvSpPr>
          <p:cNvPr id="7" name="Oval 6"/>
          <p:cNvSpPr/>
          <p:nvPr/>
        </p:nvSpPr>
        <p:spPr>
          <a:xfrm>
            <a:off x="3954424" y="3574530"/>
            <a:ext cx="769718" cy="702398"/>
          </a:xfrm>
          <a:prstGeom prst="ellipse">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_NH3_AGU_2v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49808"/>
            <a:ext cx="5943600" cy="5578162"/>
          </a:xfrm>
          <a:prstGeom prst="rect">
            <a:avLst/>
          </a:prstGeom>
        </p:spPr>
      </p:pic>
      <p:sp>
        <p:nvSpPr>
          <p:cNvPr id="17410" name="Title 1"/>
          <p:cNvSpPr>
            <a:spLocks noGrp="1"/>
          </p:cNvSpPr>
          <p:nvPr>
            <p:ph type="ctrTitle"/>
          </p:nvPr>
        </p:nvSpPr>
        <p:spPr>
          <a:xfrm>
            <a:off x="228600" y="106363"/>
            <a:ext cx="8686800" cy="2020887"/>
          </a:xfrm>
        </p:spPr>
        <p:txBody>
          <a:bodyPr anchor="t"/>
          <a:lstStyle/>
          <a:p>
            <a:pPr eaLnBrk="1" hangingPunct="1"/>
            <a:r>
              <a:rPr lang="en-US" sz="3200">
                <a:solidFill>
                  <a:srgbClr val="FFFF00"/>
                </a:solidFill>
                <a:latin typeface="Arial" charset="0"/>
                <a:ea typeface="ＭＳ Ｐゴシック" charset="0"/>
                <a:cs typeface="ＭＳ Ｐゴシック" charset="0"/>
              </a:rPr>
              <a:t>California NH</a:t>
            </a:r>
            <a:r>
              <a:rPr lang="en-US" sz="3200" baseline="-25000">
                <a:solidFill>
                  <a:srgbClr val="FFFF00"/>
                </a:solidFill>
                <a:latin typeface="Arial" charset="0"/>
                <a:ea typeface="ＭＳ Ｐゴシック" charset="0"/>
                <a:cs typeface="ＭＳ Ｐゴシック" charset="0"/>
              </a:rPr>
              <a:t>3</a:t>
            </a:r>
            <a:r>
              <a:rPr lang="en-US" sz="3200">
                <a:solidFill>
                  <a:srgbClr val="FFFF00"/>
                </a:solidFill>
                <a:latin typeface="Arial" charset="0"/>
                <a:ea typeface="ＭＳ Ｐゴシック" charset="0"/>
                <a:cs typeface="ＭＳ Ｐゴシック" charset="0"/>
              </a:rPr>
              <a:t> Area Emissions</a:t>
            </a:r>
            <a:endParaRPr lang="en-US" sz="2800">
              <a:solidFill>
                <a:srgbClr val="FFFF00"/>
              </a:solidFill>
              <a:latin typeface="Arial" charset="0"/>
              <a:ea typeface="ＭＳ Ｐゴシック" charset="0"/>
              <a:cs typeface="ＭＳ Ｐゴシック" charset="0"/>
            </a:endParaRPr>
          </a:p>
        </p:txBody>
      </p:sp>
      <p:sp>
        <p:nvSpPr>
          <p:cNvPr id="18436" name="TextBox 4"/>
          <p:cNvSpPr txBox="1">
            <a:spLocks noChangeArrowheads="1"/>
          </p:cNvSpPr>
          <p:nvPr/>
        </p:nvSpPr>
        <p:spPr bwMode="auto">
          <a:xfrm>
            <a:off x="6400800" y="746125"/>
            <a:ext cx="2743200" cy="2246769"/>
          </a:xfrm>
          <a:prstGeom prst="rect">
            <a:avLst/>
          </a:prstGeom>
          <a:noFill/>
          <a:ln w="9525">
            <a:noFill/>
            <a:miter lim="800000"/>
            <a:headEnd/>
            <a:tailEnd/>
          </a:ln>
        </p:spPr>
        <p:txBody>
          <a:bodyPr>
            <a:spAutoFit/>
          </a:bodyPr>
          <a:lstStyle/>
          <a:p>
            <a:pPr>
              <a:buFont typeface="Arial" charset="0"/>
              <a:buChar char="•"/>
              <a:defRPr/>
            </a:pPr>
            <a:r>
              <a:rPr lang="en-US" sz="2000" dirty="0">
                <a:solidFill>
                  <a:srgbClr val="FFFF00"/>
                </a:solidFill>
                <a:latin typeface="Times New Roman" charset="0"/>
                <a:ea typeface="ＭＳ Ｐゴシック" charset="-128"/>
                <a:cs typeface="ＭＳ Ｐゴシック" charset="-128"/>
              </a:rPr>
              <a:t>EPA NEI </a:t>
            </a:r>
            <a:r>
              <a:rPr lang="en-US" sz="2000" dirty="0" smtClean="0">
                <a:solidFill>
                  <a:srgbClr val="FFFF00"/>
                </a:solidFill>
                <a:latin typeface="Times New Roman" charset="0"/>
                <a:ea typeface="ＭＳ Ｐゴシック" charset="-128"/>
                <a:cs typeface="ＭＳ Ｐゴシック" charset="-128"/>
              </a:rPr>
              <a:t>1999v3</a:t>
            </a:r>
          </a:p>
          <a:p>
            <a:pPr algn="ctr">
              <a:defRPr/>
            </a:pPr>
            <a:r>
              <a:rPr lang="en-US" dirty="0" smtClean="0">
                <a:solidFill>
                  <a:srgbClr val="FFFF00"/>
                </a:solidFill>
                <a:latin typeface="Times New Roman" charset="0"/>
                <a:ea typeface="ＭＳ Ｐゴシック" charset="-128"/>
                <a:cs typeface="ＭＳ Ｐゴシック" charset="-128"/>
              </a:rPr>
              <a:t>(Frost et al., </a:t>
            </a:r>
            <a:r>
              <a:rPr lang="en-US" i="1" dirty="0" smtClean="0">
                <a:solidFill>
                  <a:srgbClr val="FFFF00"/>
                </a:solidFill>
                <a:latin typeface="Times New Roman" charset="0"/>
                <a:ea typeface="ＭＳ Ｐゴシック" charset="-128"/>
                <a:cs typeface="ＭＳ Ｐゴシック" charset="-128"/>
              </a:rPr>
              <a:t>JGR</a:t>
            </a:r>
            <a:r>
              <a:rPr lang="en-US" dirty="0" smtClean="0">
                <a:solidFill>
                  <a:srgbClr val="FFFF00"/>
                </a:solidFill>
                <a:latin typeface="Times New Roman" charset="0"/>
                <a:ea typeface="ＭＳ Ｐゴシック" charset="-128"/>
                <a:cs typeface="ＭＳ Ｐゴシック" charset="-128"/>
              </a:rPr>
              <a:t> 2006)</a:t>
            </a:r>
            <a:endParaRPr lang="en-US" dirty="0">
              <a:solidFill>
                <a:srgbClr val="FFFF00"/>
              </a:solidFill>
              <a:latin typeface="Times New Roman" charset="0"/>
              <a:ea typeface="ＭＳ Ｐゴシック" charset="-128"/>
              <a:cs typeface="ＭＳ Ｐゴシック" charset="-128"/>
            </a:endParaRPr>
          </a:p>
          <a:p>
            <a:pPr>
              <a:buFont typeface="Arial" charset="0"/>
              <a:buChar char="•"/>
              <a:defRPr/>
            </a:pPr>
            <a:r>
              <a:rPr lang="en-US" sz="2000" dirty="0">
                <a:solidFill>
                  <a:srgbClr val="FFFF00"/>
                </a:solidFill>
                <a:latin typeface="Times New Roman" charset="0"/>
                <a:ea typeface="ＭＳ Ｐゴシック" charset="-128"/>
                <a:cs typeface="ＭＳ Ｐゴシック" charset="-128"/>
              </a:rPr>
              <a:t>All area sources</a:t>
            </a:r>
          </a:p>
          <a:p>
            <a:pPr>
              <a:buFont typeface="Arial" charset="0"/>
              <a:buChar char="•"/>
              <a:defRPr/>
            </a:pPr>
            <a:r>
              <a:rPr lang="en-US" sz="2000" dirty="0">
                <a:solidFill>
                  <a:srgbClr val="FFFF00"/>
                </a:solidFill>
                <a:latin typeface="Times New Roman" charset="0"/>
                <a:ea typeface="ＭＳ Ｐゴシック" charset="-128"/>
                <a:cs typeface="ＭＳ Ｐゴシック" charset="-128"/>
              </a:rPr>
              <a:t>Point sources excluded</a:t>
            </a:r>
          </a:p>
          <a:p>
            <a:pPr>
              <a:buFont typeface="Arial" charset="0"/>
              <a:buChar char="•"/>
              <a:defRPr/>
            </a:pPr>
            <a:r>
              <a:rPr lang="en-US" sz="2000" dirty="0">
                <a:solidFill>
                  <a:srgbClr val="FFFF00"/>
                </a:solidFill>
                <a:latin typeface="Times New Roman" charset="0"/>
                <a:ea typeface="ＭＳ Ｐゴシック" charset="-128"/>
                <a:cs typeface="ＭＳ Ｐゴシック" charset="-128"/>
              </a:rPr>
              <a:t>4 km resolution</a:t>
            </a:r>
          </a:p>
          <a:p>
            <a:pPr marL="117475" indent="-117475">
              <a:buFont typeface="Arial" charset="0"/>
              <a:buChar char="•"/>
              <a:defRPr/>
            </a:pPr>
            <a:r>
              <a:rPr lang="en-US" sz="2000" dirty="0">
                <a:solidFill>
                  <a:srgbClr val="FFFF00"/>
                </a:solidFill>
                <a:latin typeface="Times New Roman" charset="0"/>
                <a:ea typeface="ＭＳ Ｐゴシック" charset="-128"/>
                <a:cs typeface="ＭＳ Ｐゴシック" charset="-128"/>
              </a:rPr>
              <a:t>Grid emissions &lt; 0.05 tons/day not shown</a:t>
            </a:r>
          </a:p>
        </p:txBody>
      </p:sp>
      <p:sp>
        <p:nvSpPr>
          <p:cNvPr id="6" name="Oval 5"/>
          <p:cNvSpPr/>
          <p:nvPr/>
        </p:nvSpPr>
        <p:spPr>
          <a:xfrm rot="19127968">
            <a:off x="2747963" y="2495550"/>
            <a:ext cx="1270000" cy="1741488"/>
          </a:xfrm>
          <a:prstGeom prst="ellipse">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ectangle 6"/>
          <p:cNvSpPr/>
          <p:nvPr/>
        </p:nvSpPr>
        <p:spPr>
          <a:xfrm>
            <a:off x="3940175" y="4135438"/>
            <a:ext cx="889000" cy="879475"/>
          </a:xfrm>
          <a:prstGeom prst="rect">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Left Arrow 7"/>
          <p:cNvSpPr/>
          <p:nvPr/>
        </p:nvSpPr>
        <p:spPr>
          <a:xfrm>
            <a:off x="4189413" y="3300413"/>
            <a:ext cx="2211387" cy="388937"/>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TextBox 8"/>
          <p:cNvSpPr txBox="1"/>
          <p:nvPr/>
        </p:nvSpPr>
        <p:spPr>
          <a:xfrm>
            <a:off x="6400800" y="4135438"/>
            <a:ext cx="2514600" cy="1200150"/>
          </a:xfrm>
          <a:prstGeom prst="rect">
            <a:avLst/>
          </a:prstGeom>
          <a:solidFill>
            <a:srgbClr val="FFFF00"/>
          </a:solidFill>
        </p:spPr>
        <p:txBody>
          <a:bodyPr>
            <a:spAutoFit/>
          </a:bodyPr>
          <a:lstStyle/>
          <a:p>
            <a:pPr>
              <a:defRPr/>
            </a:pPr>
            <a:r>
              <a:rPr lang="en-US" sz="2400" dirty="0" err="1" smtClean="0">
                <a:solidFill>
                  <a:srgbClr val="0000FF"/>
                </a:solidFill>
                <a:latin typeface="+mn-lt"/>
                <a:ea typeface="ＭＳ Ｐゴシック" charset="-128"/>
                <a:cs typeface="ＭＳ Ｐゴシック" charset="-128"/>
              </a:rPr>
              <a:t>SoCAB</a:t>
            </a:r>
            <a:endParaRPr lang="en-US" sz="2400" dirty="0">
              <a:solidFill>
                <a:srgbClr val="0000FF"/>
              </a:solidFill>
              <a:latin typeface="+mn-lt"/>
              <a:ea typeface="ＭＳ Ｐゴシック" charset="-128"/>
              <a:cs typeface="ＭＳ Ｐゴシック" charset="-128"/>
            </a:endParaRPr>
          </a:p>
          <a:p>
            <a:pPr marL="231775" lvl="1">
              <a:buFont typeface="Arial"/>
              <a:buChar char="•"/>
              <a:defRPr/>
            </a:pPr>
            <a:r>
              <a:rPr lang="en-US" sz="2400" dirty="0">
                <a:solidFill>
                  <a:srgbClr val="0000FF"/>
                </a:solidFill>
                <a:latin typeface="+mn-lt"/>
                <a:ea typeface="ＭＳ Ｐゴシック" charset="-128"/>
                <a:cs typeface="ＭＳ Ｐゴシック" charset="-128"/>
              </a:rPr>
              <a:t>Agriculture</a:t>
            </a:r>
          </a:p>
          <a:p>
            <a:pPr marL="231775" lvl="1">
              <a:buFont typeface="Arial"/>
              <a:buChar char="•"/>
              <a:defRPr/>
            </a:pPr>
            <a:r>
              <a:rPr lang="en-US" sz="2400" dirty="0">
                <a:solidFill>
                  <a:srgbClr val="0000FF"/>
                </a:solidFill>
                <a:latin typeface="+mn-lt"/>
                <a:ea typeface="ＭＳ Ｐゴシック" charset="-128"/>
                <a:cs typeface="ＭＳ Ｐゴシック" charset="-128"/>
              </a:rPr>
              <a:t>Cars</a:t>
            </a:r>
          </a:p>
        </p:txBody>
      </p:sp>
      <p:sp>
        <p:nvSpPr>
          <p:cNvPr id="11" name="Left Arrow 10"/>
          <p:cNvSpPr/>
          <p:nvPr/>
        </p:nvSpPr>
        <p:spPr>
          <a:xfrm>
            <a:off x="4829175" y="4375150"/>
            <a:ext cx="1571625" cy="417513"/>
          </a:xfrm>
          <a:prstGeom prst="leftArrow">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TextBox 11"/>
          <p:cNvSpPr txBox="1"/>
          <p:nvPr/>
        </p:nvSpPr>
        <p:spPr>
          <a:xfrm>
            <a:off x="6400800" y="3143250"/>
            <a:ext cx="2514600" cy="830263"/>
          </a:xfrm>
          <a:prstGeom prst="rect">
            <a:avLst/>
          </a:prstGeom>
          <a:solidFill>
            <a:srgbClr val="FFFF00"/>
          </a:solidFill>
        </p:spPr>
        <p:txBody>
          <a:bodyPr>
            <a:spAutoFit/>
          </a:bodyPr>
          <a:lstStyle/>
          <a:p>
            <a:pPr>
              <a:defRPr/>
            </a:pPr>
            <a:r>
              <a:rPr lang="en-US" sz="2400" dirty="0">
                <a:solidFill>
                  <a:srgbClr val="0000FF"/>
                </a:solidFill>
                <a:latin typeface="+mn-lt"/>
                <a:ea typeface="ＭＳ Ｐゴシック" charset="-128"/>
                <a:cs typeface="ＭＳ Ｐゴシック" charset="-128"/>
              </a:rPr>
              <a:t>Central Valley </a:t>
            </a:r>
          </a:p>
          <a:p>
            <a:pPr marL="231775" lvl="1">
              <a:buFont typeface="Arial"/>
              <a:buChar char="•"/>
              <a:defRPr/>
            </a:pPr>
            <a:r>
              <a:rPr lang="en-US" sz="2400" dirty="0">
                <a:solidFill>
                  <a:srgbClr val="0000FF"/>
                </a:solidFill>
                <a:latin typeface="+mn-lt"/>
                <a:ea typeface="ＭＳ Ｐゴシック" charset="-128"/>
                <a:cs typeface="ＭＳ Ｐゴシック" charset="-128"/>
              </a:rPr>
              <a:t> Agriculture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ctrTitle"/>
          </p:nvPr>
        </p:nvSpPr>
        <p:spPr>
          <a:xfrm>
            <a:off x="228600" y="106363"/>
            <a:ext cx="8686800" cy="2020887"/>
          </a:xfrm>
        </p:spPr>
        <p:txBody>
          <a:bodyPr anchor="t"/>
          <a:lstStyle/>
          <a:p>
            <a:pPr eaLnBrk="1" hangingPunct="1"/>
            <a:r>
              <a:rPr lang="en-US" sz="3200">
                <a:solidFill>
                  <a:srgbClr val="FFFF00"/>
                </a:solidFill>
                <a:latin typeface="Arial" charset="0"/>
                <a:ea typeface="ＭＳ Ｐゴシック" charset="0"/>
                <a:cs typeface="ＭＳ Ｐゴシック" charset="0"/>
              </a:rPr>
              <a:t>Central Valley NO</a:t>
            </a:r>
            <a:r>
              <a:rPr lang="en-US" sz="3200" baseline="-25000">
                <a:solidFill>
                  <a:srgbClr val="FFFF00"/>
                </a:solidFill>
                <a:latin typeface="Arial" charset="0"/>
                <a:ea typeface="ＭＳ Ｐゴシック" charset="0"/>
                <a:cs typeface="ＭＳ Ｐゴシック" charset="0"/>
              </a:rPr>
              <a:t>3</a:t>
            </a:r>
            <a:r>
              <a:rPr lang="en-US" sz="3200" baseline="30000">
                <a:solidFill>
                  <a:srgbClr val="FFFF00"/>
                </a:solidFill>
                <a:latin typeface="Arial" charset="0"/>
                <a:ea typeface="ＭＳ Ｐゴシック" charset="0"/>
                <a:cs typeface="ＭＳ Ｐゴシック" charset="0"/>
              </a:rPr>
              <a:t>-</a:t>
            </a:r>
            <a:r>
              <a:rPr lang="en-US" sz="3200">
                <a:solidFill>
                  <a:srgbClr val="FFFF00"/>
                </a:solidFill>
                <a:latin typeface="Arial" charset="0"/>
                <a:ea typeface="ＭＳ Ｐゴシック" charset="0"/>
                <a:cs typeface="ＭＳ Ｐゴシック" charset="0"/>
              </a:rPr>
              <a:t> Observations</a:t>
            </a:r>
            <a:endParaRPr lang="en-US" sz="2800">
              <a:solidFill>
                <a:srgbClr val="FFFF00"/>
              </a:solidFill>
              <a:latin typeface="Arial" charset="0"/>
              <a:ea typeface="ＭＳ Ｐゴシック" charset="0"/>
              <a:cs typeface="ＭＳ Ｐゴシック" charset="0"/>
            </a:endParaRPr>
          </a:p>
        </p:txBody>
      </p:sp>
      <p:sp>
        <p:nvSpPr>
          <p:cNvPr id="46082" name="TextBox 4"/>
          <p:cNvSpPr txBox="1">
            <a:spLocks noChangeArrowheads="1"/>
          </p:cNvSpPr>
          <p:nvPr/>
        </p:nvSpPr>
        <p:spPr bwMode="auto">
          <a:xfrm>
            <a:off x="5943600" y="746125"/>
            <a:ext cx="32004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5888" indent="-115888" eaLnBrk="0" hangingPunct="0">
              <a:defRPr sz="2400">
                <a:solidFill>
                  <a:schemeClr val="tx1"/>
                </a:solidFill>
                <a:latin typeface="Arial" charset="0"/>
                <a:ea typeface="ＭＳ Ｐゴシック" charset="0"/>
                <a:cs typeface="ＭＳ Ｐゴシック" charset="0"/>
              </a:defRPr>
            </a:lvl1pPr>
            <a:lvl2pPr marL="573088" indent="-11588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dirty="0">
                <a:solidFill>
                  <a:srgbClr val="FFFF00"/>
                </a:solidFill>
                <a:latin typeface="Times New Roman" charset="0"/>
                <a:cs typeface="Times New Roman" charset="0"/>
              </a:rPr>
              <a:t>May </a:t>
            </a:r>
            <a:r>
              <a:rPr lang="en-US" dirty="0" smtClean="0">
                <a:solidFill>
                  <a:srgbClr val="FFFF00"/>
                </a:solidFill>
                <a:latin typeface="Times New Roman" charset="0"/>
                <a:cs typeface="Times New Roman" charset="0"/>
              </a:rPr>
              <a:t>7</a:t>
            </a:r>
            <a:endParaRPr lang="en-US" dirty="0">
              <a:solidFill>
                <a:srgbClr val="FFFF00"/>
              </a:solidFill>
              <a:latin typeface="Times New Roman" charset="0"/>
              <a:cs typeface="Times New Roman" charset="0"/>
            </a:endParaRPr>
          </a:p>
          <a:p>
            <a:pPr eaLnBrk="1" hangingPunct="1">
              <a:buFontTx/>
              <a:buChar char="•"/>
            </a:pPr>
            <a:r>
              <a:rPr lang="en-US" dirty="0">
                <a:solidFill>
                  <a:srgbClr val="FFFF00"/>
                </a:solidFill>
                <a:latin typeface="Times New Roman" charset="0"/>
                <a:cs typeface="Times New Roman" charset="0"/>
              </a:rPr>
              <a:t>NO</a:t>
            </a:r>
            <a:r>
              <a:rPr lang="en-US" baseline="-25000" dirty="0">
                <a:solidFill>
                  <a:srgbClr val="FFFF00"/>
                </a:solidFill>
                <a:latin typeface="Times New Roman" charset="0"/>
                <a:cs typeface="Times New Roman" charset="0"/>
              </a:rPr>
              <a:t>3</a:t>
            </a:r>
            <a:r>
              <a:rPr lang="en-US" baseline="30000" dirty="0">
                <a:solidFill>
                  <a:srgbClr val="FFFF00"/>
                </a:solidFill>
                <a:latin typeface="Times New Roman" charset="0"/>
                <a:cs typeface="Times New Roman" charset="0"/>
              </a:rPr>
              <a:t>-</a:t>
            </a:r>
            <a:r>
              <a:rPr lang="en-US" dirty="0">
                <a:solidFill>
                  <a:srgbClr val="FFFF00"/>
                </a:solidFill>
                <a:latin typeface="Times New Roman" charset="0"/>
                <a:cs typeface="Times New Roman" charset="0"/>
              </a:rPr>
              <a:t> peaks at </a:t>
            </a:r>
            <a:r>
              <a:rPr lang="en-US" dirty="0" smtClean="0">
                <a:solidFill>
                  <a:srgbClr val="FFFF00"/>
                </a:solidFill>
                <a:latin typeface="Times New Roman" charset="0"/>
                <a:cs typeface="Times New Roman" charset="0"/>
              </a:rPr>
              <a:t>&lt;2 </a:t>
            </a:r>
            <a:r>
              <a:rPr lang="en-US" dirty="0" err="1">
                <a:solidFill>
                  <a:srgbClr val="FFFF00"/>
                </a:solidFill>
                <a:latin typeface="Times New Roman" charset="0"/>
                <a:cs typeface="Times New Roman" charset="0"/>
              </a:rPr>
              <a:t>ppbv</a:t>
            </a:r>
            <a:endParaRPr lang="en-US" dirty="0">
              <a:solidFill>
                <a:srgbClr val="FFFF00"/>
              </a:solidFill>
              <a:latin typeface="Times New Roman" charset="0"/>
              <a:cs typeface="Times New Roman" charset="0"/>
            </a:endParaRPr>
          </a:p>
          <a:p>
            <a:pPr eaLnBrk="1" hangingPunct="1">
              <a:buFont typeface="Arial" charset="0"/>
              <a:buChar char="•"/>
            </a:pPr>
            <a:endParaRPr lang="en-US" sz="2000" dirty="0">
              <a:solidFill>
                <a:srgbClr val="FFFF00"/>
              </a:solidFill>
              <a:latin typeface="Times New Roman" charset="0"/>
            </a:endParaRPr>
          </a:p>
          <a:p>
            <a:pPr lvl="1" eaLnBrk="1" hangingPunct="1">
              <a:buFont typeface="Arial" charset="0"/>
              <a:buChar char="•"/>
            </a:pPr>
            <a:endParaRPr lang="en-US" sz="2000" dirty="0">
              <a:solidFill>
                <a:srgbClr val="FFFF00"/>
              </a:solidFill>
              <a:latin typeface="Times New Roman" charset="0"/>
            </a:endParaRPr>
          </a:p>
        </p:txBody>
      </p:sp>
      <p:pic>
        <p:nvPicPr>
          <p:cNvPr id="3" name="Picture 2" descr="CA_Central_Valley_71112_NO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49808"/>
            <a:ext cx="5486400" cy="4912509"/>
          </a:xfrm>
          <a:prstGeom prst="rect">
            <a:avLst/>
          </a:prstGeom>
        </p:spPr>
      </p:pic>
      <p:sp>
        <p:nvSpPr>
          <p:cNvPr id="7" name="Oval 6"/>
          <p:cNvSpPr/>
          <p:nvPr/>
        </p:nvSpPr>
        <p:spPr>
          <a:xfrm>
            <a:off x="3954424" y="3574530"/>
            <a:ext cx="769718" cy="702398"/>
          </a:xfrm>
          <a:prstGeom prst="ellipse">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a:spLocks noChangeArrowheads="1"/>
          </p:cNvSpPr>
          <p:nvPr/>
        </p:nvSpPr>
        <p:spPr bwMode="auto">
          <a:xfrm>
            <a:off x="5943600" y="2949575"/>
            <a:ext cx="3200400"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5888" indent="-115888" eaLnBrk="0" hangingPunct="0">
              <a:defRPr sz="2400">
                <a:solidFill>
                  <a:schemeClr val="tx1"/>
                </a:solidFill>
                <a:latin typeface="Arial" charset="0"/>
                <a:ea typeface="ＭＳ Ｐゴシック" charset="0"/>
                <a:cs typeface="ＭＳ Ｐゴシック" charset="0"/>
              </a:defRPr>
            </a:lvl1pPr>
            <a:lvl2pPr marL="573088" indent="-11588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dirty="0">
                <a:solidFill>
                  <a:srgbClr val="FFFF00"/>
                </a:solidFill>
                <a:latin typeface="Times New Roman" charset="0"/>
                <a:cs typeface="Times New Roman" charset="0"/>
              </a:rPr>
              <a:t>Despite abundance of NH</a:t>
            </a:r>
            <a:r>
              <a:rPr lang="en-US" baseline="-25000" dirty="0">
                <a:solidFill>
                  <a:srgbClr val="FFFF00"/>
                </a:solidFill>
                <a:latin typeface="Times New Roman" charset="0"/>
                <a:cs typeface="Times New Roman" charset="0"/>
              </a:rPr>
              <a:t>3</a:t>
            </a:r>
            <a:r>
              <a:rPr lang="en-US" dirty="0">
                <a:solidFill>
                  <a:srgbClr val="FFFF00"/>
                </a:solidFill>
                <a:latin typeface="Times New Roman" charset="0"/>
                <a:cs typeface="Times New Roman" charset="0"/>
              </a:rPr>
              <a:t>, NO</a:t>
            </a:r>
            <a:r>
              <a:rPr lang="en-US" baseline="-25000" dirty="0">
                <a:solidFill>
                  <a:srgbClr val="FFFF00"/>
                </a:solidFill>
                <a:latin typeface="Times New Roman" charset="0"/>
                <a:cs typeface="Times New Roman" charset="0"/>
              </a:rPr>
              <a:t>3</a:t>
            </a:r>
            <a:r>
              <a:rPr lang="en-US" baseline="30000" dirty="0">
                <a:solidFill>
                  <a:srgbClr val="FFFF00"/>
                </a:solidFill>
                <a:latin typeface="Times New Roman" charset="0"/>
                <a:cs typeface="Times New Roman" charset="0"/>
              </a:rPr>
              <a:t>-</a:t>
            </a:r>
            <a:r>
              <a:rPr lang="en-US" dirty="0">
                <a:solidFill>
                  <a:srgbClr val="FFFF00"/>
                </a:solidFill>
                <a:latin typeface="Times New Roman" charset="0"/>
                <a:cs typeface="Times New Roman" charset="0"/>
              </a:rPr>
              <a:t> loading relatively small due to lack of </a:t>
            </a:r>
            <a:r>
              <a:rPr lang="en-US" dirty="0" smtClean="0">
                <a:solidFill>
                  <a:srgbClr val="FFFF00"/>
                </a:solidFill>
                <a:latin typeface="Times New Roman" charset="0"/>
                <a:cs typeface="Times New Roman" charset="0"/>
              </a:rPr>
              <a:t>HNO</a:t>
            </a:r>
            <a:r>
              <a:rPr lang="en-US" baseline="-25000" dirty="0" smtClean="0">
                <a:solidFill>
                  <a:srgbClr val="FFFF00"/>
                </a:solidFill>
                <a:latin typeface="Times New Roman" charset="0"/>
                <a:cs typeface="Times New Roman" charset="0"/>
              </a:rPr>
              <a:t>3</a:t>
            </a:r>
            <a:endParaRPr lang="en-US" sz="2000" dirty="0">
              <a:solidFill>
                <a:srgbClr val="FFFF00"/>
              </a:solidFill>
              <a:latin typeface="Times New Roman" charset="0"/>
            </a:endParaRPr>
          </a:p>
          <a:p>
            <a:pPr lvl="1" eaLnBrk="1" hangingPunct="1">
              <a:buFont typeface="Arial" charset="0"/>
              <a:buChar char="•"/>
            </a:pPr>
            <a:endParaRPr lang="en-US" sz="2000" dirty="0">
              <a:solidFill>
                <a:srgbClr val="FFFF00"/>
              </a:solidFill>
              <a:latin typeface="Times New Roma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ctrTitle"/>
          </p:nvPr>
        </p:nvSpPr>
        <p:spPr>
          <a:xfrm>
            <a:off x="228600" y="106363"/>
            <a:ext cx="8686800" cy="642937"/>
          </a:xfrm>
        </p:spPr>
        <p:txBody>
          <a:bodyPr anchor="t"/>
          <a:lstStyle/>
          <a:p>
            <a:pPr eaLnBrk="1" hangingPunct="1"/>
            <a:r>
              <a:rPr lang="en-US" sz="3200">
                <a:solidFill>
                  <a:srgbClr val="FFFF00"/>
                </a:solidFill>
                <a:latin typeface="Arial" charset="0"/>
                <a:ea typeface="ＭＳ Ｐゴシック" charset="0"/>
                <a:cs typeface="ＭＳ Ｐゴシック" charset="0"/>
              </a:rPr>
              <a:t>Summary</a:t>
            </a:r>
            <a:endParaRPr lang="en-US" sz="2800">
              <a:solidFill>
                <a:srgbClr val="FFFF00"/>
              </a:solidFill>
              <a:latin typeface="Arial" charset="0"/>
              <a:ea typeface="ＭＳ Ｐゴシック" charset="0"/>
              <a:cs typeface="ＭＳ Ｐゴシック" charset="0"/>
            </a:endParaRPr>
          </a:p>
        </p:txBody>
      </p:sp>
      <p:sp>
        <p:nvSpPr>
          <p:cNvPr id="50178" name="Rectangle 9"/>
          <p:cNvSpPr>
            <a:spLocks noChangeArrowheads="1"/>
          </p:cNvSpPr>
          <p:nvPr/>
        </p:nvSpPr>
        <p:spPr bwMode="auto">
          <a:xfrm>
            <a:off x="228600" y="749300"/>
            <a:ext cx="8686800" cy="4832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15888" indent="-115888">
              <a:buFontTx/>
              <a:buChar char="•"/>
            </a:pPr>
            <a:r>
              <a:rPr lang="en-US" sz="2800" dirty="0" smtClean="0">
                <a:solidFill>
                  <a:srgbClr val="FFFF00"/>
                </a:solidFill>
                <a:latin typeface="Times New Roman" charset="0"/>
                <a:cs typeface="Times New Roman" charset="0"/>
              </a:rPr>
              <a:t>NH</a:t>
            </a:r>
            <a:r>
              <a:rPr lang="en-US" sz="2800" baseline="-25000" dirty="0" smtClean="0">
                <a:solidFill>
                  <a:srgbClr val="FFFF00"/>
                </a:solidFill>
                <a:latin typeface="Times New Roman" charset="0"/>
                <a:cs typeface="Times New Roman" charset="0"/>
              </a:rPr>
              <a:t>3</a:t>
            </a:r>
            <a:r>
              <a:rPr lang="en-US" sz="2800" dirty="0" smtClean="0">
                <a:solidFill>
                  <a:srgbClr val="FFFF00"/>
                </a:solidFill>
                <a:latin typeface="Times New Roman" charset="0"/>
                <a:cs typeface="Times New Roman" charset="0"/>
              </a:rPr>
              <a:t> </a:t>
            </a:r>
            <a:r>
              <a:rPr lang="en-US" sz="2800" dirty="0">
                <a:solidFill>
                  <a:srgbClr val="FFFF00"/>
                </a:solidFill>
                <a:latin typeface="Times New Roman" charset="0"/>
                <a:cs typeface="Times New Roman" charset="0"/>
              </a:rPr>
              <a:t>mixing ratios high </a:t>
            </a:r>
            <a:r>
              <a:rPr lang="en-US" sz="2800" dirty="0" smtClean="0">
                <a:solidFill>
                  <a:srgbClr val="FFFF00"/>
                </a:solidFill>
                <a:latin typeface="Times New Roman" charset="0"/>
                <a:cs typeface="Times New Roman" charset="0"/>
              </a:rPr>
              <a:t>frequently </a:t>
            </a:r>
            <a:r>
              <a:rPr lang="en-US" sz="2800" dirty="0">
                <a:solidFill>
                  <a:srgbClr val="FFFF00"/>
                </a:solidFill>
                <a:latin typeface="Times New Roman" charset="0"/>
                <a:cs typeface="Times New Roman" charset="0"/>
              </a:rPr>
              <a:t>over 10 </a:t>
            </a:r>
            <a:r>
              <a:rPr lang="en-US" sz="2800" dirty="0" err="1">
                <a:solidFill>
                  <a:srgbClr val="FFFF00"/>
                </a:solidFill>
                <a:latin typeface="Times New Roman" charset="0"/>
                <a:cs typeface="Times New Roman" charset="0"/>
              </a:rPr>
              <a:t>ppbv</a:t>
            </a:r>
            <a:r>
              <a:rPr lang="en-US" sz="2800" dirty="0">
                <a:solidFill>
                  <a:srgbClr val="FFFF00"/>
                </a:solidFill>
                <a:latin typeface="Times New Roman" charset="0"/>
                <a:cs typeface="Times New Roman" charset="0"/>
              </a:rPr>
              <a:t>, plumes up to 963 </a:t>
            </a:r>
            <a:r>
              <a:rPr lang="en-US" sz="2800" dirty="0" err="1" smtClean="0">
                <a:solidFill>
                  <a:srgbClr val="FFFF00"/>
                </a:solidFill>
                <a:latin typeface="Times New Roman" charset="0"/>
                <a:cs typeface="Times New Roman" charset="0"/>
              </a:rPr>
              <a:t>ppbv</a:t>
            </a:r>
            <a:endParaRPr lang="en-US" sz="2800" dirty="0">
              <a:solidFill>
                <a:srgbClr val="FFFF00"/>
              </a:solidFill>
              <a:latin typeface="Times New Roman" charset="0"/>
              <a:cs typeface="Times New Roman" charset="0"/>
            </a:endParaRPr>
          </a:p>
          <a:p>
            <a:pPr marL="115888" indent="-115888">
              <a:buFontTx/>
              <a:buChar char="•"/>
            </a:pPr>
            <a:r>
              <a:rPr lang="en-US" sz="2800" dirty="0" smtClean="0">
                <a:solidFill>
                  <a:srgbClr val="FFFF00"/>
                </a:solidFill>
                <a:latin typeface="Times New Roman" charset="0"/>
                <a:cs typeface="Times New Roman" charset="0"/>
              </a:rPr>
              <a:t>Estimated </a:t>
            </a:r>
            <a:r>
              <a:rPr lang="en-US" sz="2800" dirty="0" err="1" smtClean="0">
                <a:solidFill>
                  <a:srgbClr val="FFFF00"/>
                </a:solidFill>
                <a:latin typeface="Times New Roman" charset="0"/>
                <a:cs typeface="Times New Roman" charset="0"/>
              </a:rPr>
              <a:t>SoCAB</a:t>
            </a:r>
            <a:r>
              <a:rPr lang="en-US" sz="2800" dirty="0" smtClean="0">
                <a:solidFill>
                  <a:srgbClr val="FFFF00"/>
                </a:solidFill>
                <a:latin typeface="Times New Roman" charset="0"/>
                <a:cs typeface="Times New Roman" charset="0"/>
              </a:rPr>
              <a:t> automobile source 67 </a:t>
            </a:r>
            <a:r>
              <a:rPr lang="en-US" sz="2800" dirty="0">
                <a:solidFill>
                  <a:srgbClr val="FFFF00"/>
                </a:solidFill>
                <a:latin typeface="Times New Roman" charset="0"/>
                <a:cs typeface="Times New Roman" charset="0"/>
              </a:rPr>
              <a:t>to </a:t>
            </a:r>
            <a:r>
              <a:rPr lang="en-US" sz="2800" dirty="0" smtClean="0">
                <a:solidFill>
                  <a:srgbClr val="FFFF00"/>
                </a:solidFill>
                <a:latin typeface="Times New Roman" charset="0"/>
                <a:cs typeface="Times New Roman" charset="0"/>
              </a:rPr>
              <a:t>101 metric tons/day</a:t>
            </a:r>
            <a:endParaRPr lang="en-US" sz="2800" dirty="0">
              <a:solidFill>
                <a:srgbClr val="FFFF00"/>
              </a:solidFill>
              <a:latin typeface="Times New Roman" charset="0"/>
              <a:cs typeface="Times New Roman" charset="0"/>
            </a:endParaRPr>
          </a:p>
          <a:p>
            <a:pPr marL="115888" indent="-115888">
              <a:buFontTx/>
              <a:buChar char="•"/>
            </a:pPr>
            <a:r>
              <a:rPr lang="en-US" sz="2800" dirty="0" smtClean="0">
                <a:solidFill>
                  <a:srgbClr val="FFFF00"/>
                </a:solidFill>
                <a:latin typeface="Times New Roman" charset="0"/>
                <a:cs typeface="Times New Roman" charset="0"/>
              </a:rPr>
              <a:t>Estimated </a:t>
            </a:r>
            <a:r>
              <a:rPr lang="en-US" sz="2800" dirty="0" err="1" smtClean="0">
                <a:solidFill>
                  <a:srgbClr val="FFFF00"/>
                </a:solidFill>
                <a:latin typeface="Times New Roman" charset="0"/>
                <a:cs typeface="Times New Roman" charset="0"/>
              </a:rPr>
              <a:t>SoCAB</a:t>
            </a:r>
            <a:r>
              <a:rPr lang="en-US" sz="2800" dirty="0" smtClean="0">
                <a:solidFill>
                  <a:srgbClr val="FFFF00"/>
                </a:solidFill>
                <a:latin typeface="Times New Roman" charset="0"/>
                <a:cs typeface="Times New Roman" charset="0"/>
              </a:rPr>
              <a:t> dairy </a:t>
            </a:r>
            <a:r>
              <a:rPr lang="en-US" sz="2800" dirty="0">
                <a:solidFill>
                  <a:srgbClr val="FFFF00"/>
                </a:solidFill>
                <a:latin typeface="Times New Roman" charset="0"/>
                <a:cs typeface="Times New Roman" charset="0"/>
              </a:rPr>
              <a:t>farm flux </a:t>
            </a:r>
            <a:r>
              <a:rPr lang="en-US" sz="2800" dirty="0" smtClean="0">
                <a:solidFill>
                  <a:srgbClr val="FFFF00"/>
                </a:solidFill>
                <a:latin typeface="Times New Roman" charset="0"/>
                <a:cs typeface="Times New Roman" charset="0"/>
              </a:rPr>
              <a:t>~ 33 to 115 metric tons/day</a:t>
            </a:r>
          </a:p>
          <a:p>
            <a:pPr marL="115888" indent="-115888">
              <a:buFontTx/>
              <a:buChar char="•"/>
            </a:pPr>
            <a:r>
              <a:rPr lang="en-US" sz="2800" dirty="0" smtClean="0">
                <a:solidFill>
                  <a:srgbClr val="FFFF00"/>
                </a:solidFill>
                <a:latin typeface="Times New Roman" charset="0"/>
                <a:cs typeface="Times New Roman" charset="0"/>
              </a:rPr>
              <a:t>In South Coast Air </a:t>
            </a:r>
            <a:r>
              <a:rPr lang="en-US" sz="2800" dirty="0">
                <a:solidFill>
                  <a:srgbClr val="FFFF00"/>
                </a:solidFill>
                <a:latin typeface="Times New Roman" charset="0"/>
                <a:cs typeface="Times New Roman" charset="0"/>
              </a:rPr>
              <a:t>Basin:</a:t>
            </a:r>
          </a:p>
          <a:p>
            <a:pPr marL="573088" lvl="1" indent="-115888"/>
            <a:r>
              <a:rPr lang="en-US" sz="2800" dirty="0">
                <a:solidFill>
                  <a:srgbClr val="FFFF00"/>
                </a:solidFill>
                <a:latin typeface="Times New Roman" charset="0"/>
                <a:cs typeface="Times New Roman" charset="0"/>
              </a:rPr>
              <a:t> Automobile </a:t>
            </a:r>
            <a:r>
              <a:rPr lang="en-US" sz="2800" dirty="0" smtClean="0">
                <a:solidFill>
                  <a:srgbClr val="FFFF00"/>
                </a:solidFill>
                <a:latin typeface="Times New Roman" charset="0"/>
                <a:cs typeface="Times New Roman" charset="0"/>
              </a:rPr>
              <a:t>≈ Dairy </a:t>
            </a:r>
            <a:r>
              <a:rPr lang="en-US" sz="2800" dirty="0">
                <a:solidFill>
                  <a:srgbClr val="FFFF00"/>
                </a:solidFill>
                <a:latin typeface="Times New Roman" charset="0"/>
                <a:cs typeface="Times New Roman" charset="0"/>
              </a:rPr>
              <a:t>farm </a:t>
            </a:r>
            <a:r>
              <a:rPr lang="en-US" sz="2800" dirty="0" smtClean="0">
                <a:solidFill>
                  <a:srgbClr val="FFFF00"/>
                </a:solidFill>
                <a:latin typeface="Times New Roman" charset="0"/>
                <a:cs typeface="Times New Roman" charset="0"/>
              </a:rPr>
              <a:t>(within factor of 2) </a:t>
            </a:r>
          </a:p>
          <a:p>
            <a:pPr marL="119063" indent="-119063">
              <a:buFont typeface="Arial"/>
              <a:buChar char="•"/>
            </a:pPr>
            <a:r>
              <a:rPr lang="en-US" sz="2800" dirty="0" smtClean="0">
                <a:solidFill>
                  <a:srgbClr val="FFFF00"/>
                </a:solidFill>
                <a:latin typeface="Times New Roman" charset="0"/>
                <a:cs typeface="Times New Roman" charset="0"/>
              </a:rPr>
              <a:t>Central Valley dairy farm flux up to 636 metric tons/day</a:t>
            </a:r>
            <a:endParaRPr lang="en-US" sz="2800" dirty="0">
              <a:solidFill>
                <a:srgbClr val="FFFF00"/>
              </a:solidFill>
              <a:latin typeface="Times New Roman" charset="0"/>
              <a:cs typeface="Times New Roman" charset="0"/>
            </a:endParaRPr>
          </a:p>
          <a:p>
            <a:pPr marL="115888" indent="-115888">
              <a:buFontTx/>
              <a:buChar char="•"/>
            </a:pPr>
            <a:r>
              <a:rPr lang="en-US" sz="2800" dirty="0" smtClean="0">
                <a:solidFill>
                  <a:srgbClr val="FFFF00"/>
                </a:solidFill>
                <a:latin typeface="Times New Roman" charset="0"/>
                <a:cs typeface="Times New Roman" charset="0"/>
              </a:rPr>
              <a:t>Despite </a:t>
            </a:r>
            <a:r>
              <a:rPr lang="en-US" sz="2800" dirty="0">
                <a:solidFill>
                  <a:srgbClr val="FFFF00"/>
                </a:solidFill>
                <a:latin typeface="Times New Roman" charset="0"/>
                <a:cs typeface="Times New Roman" charset="0"/>
              </a:rPr>
              <a:t>abundance of NH</a:t>
            </a:r>
            <a:r>
              <a:rPr lang="en-US" sz="2800" baseline="-25000" dirty="0">
                <a:solidFill>
                  <a:srgbClr val="FFFF00"/>
                </a:solidFill>
                <a:latin typeface="Times New Roman" charset="0"/>
                <a:cs typeface="Times New Roman" charset="0"/>
              </a:rPr>
              <a:t>3</a:t>
            </a:r>
            <a:r>
              <a:rPr lang="en-US" sz="2800" dirty="0">
                <a:solidFill>
                  <a:srgbClr val="FFFF00"/>
                </a:solidFill>
                <a:latin typeface="Times New Roman" charset="0"/>
                <a:cs typeface="Times New Roman" charset="0"/>
              </a:rPr>
              <a:t> in the Central Valley, observed NO</a:t>
            </a:r>
            <a:r>
              <a:rPr lang="en-US" sz="2800" baseline="-25000" dirty="0">
                <a:solidFill>
                  <a:srgbClr val="FFFF00"/>
                </a:solidFill>
                <a:latin typeface="Times New Roman" charset="0"/>
                <a:cs typeface="Times New Roman" charset="0"/>
              </a:rPr>
              <a:t>3</a:t>
            </a:r>
            <a:r>
              <a:rPr lang="en-US" sz="2800" baseline="30000" dirty="0">
                <a:solidFill>
                  <a:srgbClr val="FFFF00"/>
                </a:solidFill>
                <a:latin typeface="Times New Roman" charset="0"/>
                <a:cs typeface="Times New Roman" charset="0"/>
              </a:rPr>
              <a:t>-</a:t>
            </a:r>
            <a:r>
              <a:rPr lang="en-US" sz="2800" dirty="0">
                <a:solidFill>
                  <a:srgbClr val="FFFF00"/>
                </a:solidFill>
                <a:latin typeface="Times New Roman" charset="0"/>
                <a:cs typeface="Times New Roman" charset="0"/>
              </a:rPr>
              <a:t> levels are </a:t>
            </a:r>
            <a:r>
              <a:rPr lang="en-US" sz="2800" dirty="0" smtClean="0">
                <a:solidFill>
                  <a:srgbClr val="FFFF00"/>
                </a:solidFill>
                <a:latin typeface="Times New Roman" charset="0"/>
                <a:cs typeface="Times New Roman" charset="0"/>
              </a:rPr>
              <a:t>low</a:t>
            </a:r>
            <a:r>
              <a:rPr lang="en-US" sz="2800" dirty="0">
                <a:solidFill>
                  <a:srgbClr val="FFFF00"/>
                </a:solidFill>
                <a:latin typeface="Times New Roman" charset="0"/>
                <a:cs typeface="Times New Roman" charset="0"/>
              </a:rPr>
              <a:t> </a:t>
            </a:r>
            <a:r>
              <a:rPr lang="en-US" sz="2800" dirty="0" smtClean="0">
                <a:solidFill>
                  <a:srgbClr val="FFFF00"/>
                </a:solidFill>
                <a:latin typeface="Times New Roman" charset="0"/>
                <a:cs typeface="Times New Roman" charset="0"/>
              </a:rPr>
              <a:t>due </a:t>
            </a:r>
            <a:r>
              <a:rPr lang="en-US" sz="2800" dirty="0">
                <a:solidFill>
                  <a:srgbClr val="FFFF00"/>
                </a:solidFill>
                <a:latin typeface="Times New Roman" charset="0"/>
                <a:cs typeface="Times New Roman" charset="0"/>
              </a:rPr>
              <a:t>to the lack of HNO</a:t>
            </a:r>
            <a:r>
              <a:rPr lang="en-US" sz="2800" baseline="-25000" dirty="0">
                <a:solidFill>
                  <a:srgbClr val="FFFF00"/>
                </a:solidFill>
                <a:latin typeface="Times New Roman" charset="0"/>
                <a:cs typeface="Times New Roman" charset="0"/>
              </a:rPr>
              <a:t>3</a:t>
            </a:r>
            <a:endParaRPr lang="en-US" sz="2800" dirty="0">
              <a:solidFill>
                <a:srgbClr val="FFFF00"/>
              </a:solidFill>
              <a:latin typeface="Times New Roman" charset="0"/>
              <a:cs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Title 1"/>
          <p:cNvSpPr>
            <a:spLocks noGrp="1"/>
          </p:cNvSpPr>
          <p:nvPr>
            <p:ph type="ctrTitle"/>
          </p:nvPr>
        </p:nvSpPr>
        <p:spPr>
          <a:xfrm>
            <a:off x="0" y="0"/>
            <a:ext cx="8686800" cy="2020888"/>
          </a:xfrm>
        </p:spPr>
        <p:txBody>
          <a:bodyPr/>
          <a:lstStyle/>
          <a:p>
            <a:pPr eaLnBrk="1" hangingPunct="1"/>
            <a:r>
              <a:rPr lang="en-US" sz="3500">
                <a:solidFill>
                  <a:schemeClr val="bg1"/>
                </a:solidFill>
                <a:latin typeface="Arial" charset="0"/>
                <a:ea typeface="ＭＳ Ｐゴシック" charset="0"/>
                <a:cs typeface="ＭＳ Ｐゴシック" charset="0"/>
              </a:rPr>
              <a:t>The End</a:t>
            </a:r>
            <a:r>
              <a:rPr lang="en-US" sz="2800">
                <a:solidFill>
                  <a:srgbClr val="FFFF00"/>
                </a:solidFill>
                <a:latin typeface="Arial" charset="0"/>
                <a:ea typeface="ＭＳ Ｐゴシック" charset="0"/>
                <a:cs typeface="ＭＳ Ｐゴシック" charset="0"/>
              </a:rPr>
              <a:t/>
            </a:r>
            <a:br>
              <a:rPr lang="en-US" sz="2800">
                <a:solidFill>
                  <a:srgbClr val="FFFF00"/>
                </a:solidFill>
                <a:latin typeface="Arial" charset="0"/>
                <a:ea typeface="ＭＳ Ｐゴシック" charset="0"/>
                <a:cs typeface="ＭＳ Ｐゴシック" charset="0"/>
              </a:rPr>
            </a:br>
            <a:endParaRPr lang="en-US" sz="2800">
              <a:solidFill>
                <a:srgbClr val="FFFF00"/>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ctrTitle"/>
          </p:nvPr>
        </p:nvSpPr>
        <p:spPr>
          <a:xfrm>
            <a:off x="227013" y="109538"/>
            <a:ext cx="8534400" cy="611187"/>
          </a:xfrm>
          <a:noFill/>
        </p:spPr>
        <p:txBody>
          <a:bodyPr anchor="t"/>
          <a:lstStyle/>
          <a:p>
            <a:r>
              <a:rPr lang="en-US" sz="3200">
                <a:solidFill>
                  <a:srgbClr val="FFFF00"/>
                </a:solidFill>
                <a:latin typeface="Arial" charset="0"/>
                <a:ea typeface="ＭＳ Ｐゴシック" charset="0"/>
                <a:cs typeface="ＭＳ Ｐゴシック" charset="0"/>
              </a:rPr>
              <a:t>Sources of Ammonia</a:t>
            </a:r>
            <a:endParaRPr lang="en-US">
              <a:solidFill>
                <a:srgbClr val="FFFF00"/>
              </a:solidFill>
              <a:latin typeface="Arial" charset="0"/>
              <a:ea typeface="ＭＳ Ｐゴシック" charset="0"/>
              <a:cs typeface="ＭＳ Ｐゴシック" charset="0"/>
            </a:endParaRPr>
          </a:p>
        </p:txBody>
      </p:sp>
      <p:grpSp>
        <p:nvGrpSpPr>
          <p:cNvPr id="54274" name="Group 23"/>
          <p:cNvGrpSpPr>
            <a:grpSpLocks/>
          </p:cNvGrpSpPr>
          <p:nvPr/>
        </p:nvGrpSpPr>
        <p:grpSpPr bwMode="auto">
          <a:xfrm>
            <a:off x="4800600" y="882650"/>
            <a:ext cx="3886200" cy="2732088"/>
            <a:chOff x="3120" y="720"/>
            <a:chExt cx="2448" cy="1721"/>
          </a:xfrm>
        </p:grpSpPr>
        <p:pic>
          <p:nvPicPr>
            <p:cNvPr id="54290"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 y="720"/>
              <a:ext cx="1440" cy="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91" name="Text Box 19"/>
            <p:cNvSpPr txBox="1">
              <a:spLocks noChangeArrowheads="1"/>
            </p:cNvSpPr>
            <p:nvPr/>
          </p:nvSpPr>
          <p:spPr bwMode="auto">
            <a:xfrm>
              <a:off x="3120" y="2208"/>
              <a:ext cx="244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solidFill>
                    <a:srgbClr val="FFFF00"/>
                  </a:solidFill>
                </a:rPr>
                <a:t>Fertilizer Application</a:t>
              </a:r>
            </a:p>
          </p:txBody>
        </p:sp>
      </p:grpSp>
      <p:grpSp>
        <p:nvGrpSpPr>
          <p:cNvPr id="54275" name="Group 25"/>
          <p:cNvGrpSpPr>
            <a:grpSpLocks/>
          </p:cNvGrpSpPr>
          <p:nvPr/>
        </p:nvGrpSpPr>
        <p:grpSpPr bwMode="auto">
          <a:xfrm>
            <a:off x="4648200" y="4114800"/>
            <a:ext cx="4191000" cy="2274888"/>
            <a:chOff x="2880" y="2592"/>
            <a:chExt cx="2640" cy="1433"/>
          </a:xfrm>
        </p:grpSpPr>
        <p:grpSp>
          <p:nvGrpSpPr>
            <p:cNvPr id="54285" name="Group 17"/>
            <p:cNvGrpSpPr>
              <a:grpSpLocks/>
            </p:cNvGrpSpPr>
            <p:nvPr/>
          </p:nvGrpSpPr>
          <p:grpSpPr bwMode="auto">
            <a:xfrm>
              <a:off x="3000" y="2592"/>
              <a:ext cx="2400" cy="1167"/>
              <a:chOff x="3120" y="2592"/>
              <a:chExt cx="2400" cy="1167"/>
            </a:xfrm>
          </p:grpSpPr>
          <p:pic>
            <p:nvPicPr>
              <p:cNvPr id="54287"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2592"/>
                <a:ext cx="1152" cy="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8"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8" y="2592"/>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9"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4" y="3168"/>
                <a:ext cx="869" cy="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286" name="Text Box 21"/>
            <p:cNvSpPr txBox="1">
              <a:spLocks noChangeArrowheads="1"/>
            </p:cNvSpPr>
            <p:nvPr/>
          </p:nvSpPr>
          <p:spPr bwMode="auto">
            <a:xfrm>
              <a:off x="2880" y="3792"/>
              <a:ext cx="264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solidFill>
                    <a:srgbClr val="FFFF00"/>
                  </a:solidFill>
                </a:rPr>
                <a:t>Cars, Industry</a:t>
              </a:r>
            </a:p>
          </p:txBody>
        </p:sp>
      </p:grpSp>
      <p:grpSp>
        <p:nvGrpSpPr>
          <p:cNvPr id="54276" name="Group 28"/>
          <p:cNvGrpSpPr>
            <a:grpSpLocks/>
          </p:cNvGrpSpPr>
          <p:nvPr/>
        </p:nvGrpSpPr>
        <p:grpSpPr bwMode="auto">
          <a:xfrm>
            <a:off x="304800" y="4038600"/>
            <a:ext cx="4419600" cy="2341563"/>
            <a:chOff x="192" y="2544"/>
            <a:chExt cx="2784" cy="1475"/>
          </a:xfrm>
        </p:grpSpPr>
        <p:pic>
          <p:nvPicPr>
            <p:cNvPr id="54282"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 y="2544"/>
              <a:ext cx="1296" cy="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3" name="Text Box 20"/>
            <p:cNvSpPr txBox="1">
              <a:spLocks noChangeArrowheads="1"/>
            </p:cNvSpPr>
            <p:nvPr/>
          </p:nvSpPr>
          <p:spPr bwMode="auto">
            <a:xfrm>
              <a:off x="192" y="3786"/>
              <a:ext cx="278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 </a:t>
              </a:r>
              <a:r>
                <a:rPr lang="en-US" sz="1800">
                  <a:solidFill>
                    <a:srgbClr val="FFFF00"/>
                  </a:solidFill>
                </a:rPr>
                <a:t>Biomass Burning, Soil Emissions</a:t>
              </a:r>
            </a:p>
          </p:txBody>
        </p:sp>
        <p:pic>
          <p:nvPicPr>
            <p:cNvPr id="54284" name="Picture 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2" y="2996"/>
              <a:ext cx="1152" cy="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277" name="Group 33"/>
          <p:cNvGrpSpPr>
            <a:grpSpLocks/>
          </p:cNvGrpSpPr>
          <p:nvPr/>
        </p:nvGrpSpPr>
        <p:grpSpPr bwMode="auto">
          <a:xfrm>
            <a:off x="455613" y="882650"/>
            <a:ext cx="3886200" cy="2868613"/>
            <a:chOff x="287" y="586"/>
            <a:chExt cx="2448" cy="1807"/>
          </a:xfrm>
        </p:grpSpPr>
        <p:pic>
          <p:nvPicPr>
            <p:cNvPr id="54278" name="Picture 8" descr="Industrial-Chicken-Coo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35" y="1008"/>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 y="1344"/>
              <a:ext cx="1152" cy="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0" name="Text Box 18"/>
            <p:cNvSpPr txBox="1">
              <a:spLocks noChangeArrowheads="1"/>
            </p:cNvSpPr>
            <p:nvPr/>
          </p:nvSpPr>
          <p:spPr bwMode="auto">
            <a:xfrm>
              <a:off x="287" y="2160"/>
              <a:ext cx="244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solidFill>
                    <a:srgbClr val="FFFF00"/>
                  </a:solidFill>
                </a:rPr>
                <a:t>Animal Husbandry</a:t>
              </a:r>
            </a:p>
          </p:txBody>
        </p:sp>
        <p:pic>
          <p:nvPicPr>
            <p:cNvPr id="54281" name="Picture 3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8" y="586"/>
              <a:ext cx="927" cy="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1027"/>
          <p:cNvSpPr txBox="1">
            <a:spLocks noChangeArrowheads="1"/>
          </p:cNvSpPr>
          <p:nvPr/>
        </p:nvSpPr>
        <p:spPr bwMode="auto">
          <a:xfrm>
            <a:off x="228600" y="858838"/>
            <a:ext cx="86836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7475" indent="-1174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Clr>
                <a:srgbClr val="FFFF00"/>
              </a:buClr>
              <a:buFont typeface="Times" charset="0"/>
              <a:buChar char="•"/>
            </a:pPr>
            <a:r>
              <a:rPr lang="en-US">
                <a:solidFill>
                  <a:srgbClr val="FFFF00"/>
                </a:solidFill>
                <a:latin typeface="Times New Roman" charset="0"/>
              </a:rPr>
              <a:t>NH</a:t>
            </a:r>
            <a:r>
              <a:rPr lang="en-US" baseline="-25000">
                <a:solidFill>
                  <a:srgbClr val="FFFF00"/>
                </a:solidFill>
                <a:latin typeface="Times New Roman" charset="0"/>
              </a:rPr>
              <a:t>3 </a:t>
            </a:r>
            <a:r>
              <a:rPr lang="en-US">
                <a:solidFill>
                  <a:srgbClr val="FFFF00"/>
                </a:solidFill>
                <a:latin typeface="Times New Roman" charset="0"/>
              </a:rPr>
              <a:t>- Chemical Ionization Mass Spectrometry (CIMS)</a:t>
            </a:r>
          </a:p>
          <a:p>
            <a:pPr eaLnBrk="1" hangingPunct="1">
              <a:spcBef>
                <a:spcPct val="50000"/>
              </a:spcBef>
              <a:buClr>
                <a:srgbClr val="FFFF00"/>
              </a:buClr>
              <a:buFont typeface="Times" charset="0"/>
              <a:buChar char="•"/>
            </a:pPr>
            <a:r>
              <a:rPr lang="en-US">
                <a:solidFill>
                  <a:srgbClr val="FFFF00"/>
                </a:solidFill>
                <a:latin typeface="Times New Roman" charset="0"/>
              </a:rPr>
              <a:t>HNO</a:t>
            </a:r>
            <a:r>
              <a:rPr lang="en-US" baseline="-25000">
                <a:solidFill>
                  <a:srgbClr val="FFFF00"/>
                </a:solidFill>
                <a:latin typeface="Times New Roman" charset="0"/>
              </a:rPr>
              <a:t>3 </a:t>
            </a:r>
            <a:r>
              <a:rPr lang="en-US">
                <a:solidFill>
                  <a:srgbClr val="FFFF00"/>
                </a:solidFill>
                <a:latin typeface="Times New Roman" charset="0"/>
              </a:rPr>
              <a:t>- Chemical Ionization Mass Spectrometry (CIMS) </a:t>
            </a:r>
            <a:r>
              <a:rPr lang="en-US" sz="2000">
                <a:solidFill>
                  <a:srgbClr val="FFFF00"/>
                </a:solidFill>
                <a:latin typeface="Times New Roman" charset="0"/>
              </a:rPr>
              <a:t>	</a:t>
            </a:r>
            <a:r>
              <a:rPr lang="en-US">
                <a:solidFill>
                  <a:srgbClr val="FFFF00"/>
                </a:solidFill>
                <a:latin typeface="Times New Roman" charset="0"/>
              </a:rPr>
              <a:t>		</a:t>
            </a:r>
          </a:p>
          <a:p>
            <a:pPr eaLnBrk="1" hangingPunct="1">
              <a:spcBef>
                <a:spcPct val="50000"/>
              </a:spcBef>
              <a:buClr>
                <a:srgbClr val="FFFF00"/>
              </a:buClr>
              <a:buFont typeface="Times" charset="0"/>
              <a:buChar char="•"/>
            </a:pPr>
            <a:r>
              <a:rPr lang="en-US">
                <a:solidFill>
                  <a:srgbClr val="FFFF00"/>
                </a:solidFill>
                <a:latin typeface="Times New Roman" charset="0"/>
              </a:rPr>
              <a:t>Aerosol Composition - Compact Time of Flight Aerosol Mass 							Spectrometer (C-ToF-AMS) 			   </a:t>
            </a:r>
          </a:p>
          <a:p>
            <a:pPr eaLnBrk="1" hangingPunct="1">
              <a:spcBef>
                <a:spcPct val="50000"/>
              </a:spcBef>
              <a:buClr>
                <a:srgbClr val="FFFF00"/>
              </a:buClr>
              <a:buFont typeface="Times" charset="0"/>
              <a:buChar char="•"/>
            </a:pPr>
            <a:r>
              <a:rPr lang="en-US">
                <a:solidFill>
                  <a:srgbClr val="FFFF00"/>
                </a:solidFill>
                <a:latin typeface="Times New Roman" charset="0"/>
              </a:rPr>
              <a:t>Aerosol Size Distributions - </a:t>
            </a:r>
          </a:p>
          <a:p>
            <a:pPr lvl="2" eaLnBrk="1" hangingPunct="1">
              <a:spcBef>
                <a:spcPct val="50000"/>
              </a:spcBef>
              <a:buClr>
                <a:srgbClr val="FF0000"/>
              </a:buClr>
            </a:pPr>
            <a:r>
              <a:rPr lang="en-US">
                <a:solidFill>
                  <a:srgbClr val="FFFF00"/>
                </a:solidFill>
                <a:latin typeface="Times New Roman" charset="0"/>
              </a:rPr>
              <a:t>5-Channel Condensation Particle Counter (CPC)</a:t>
            </a:r>
          </a:p>
          <a:p>
            <a:pPr lvl="2" eaLnBrk="1" hangingPunct="1">
              <a:spcBef>
                <a:spcPct val="50000"/>
              </a:spcBef>
              <a:buClr>
                <a:srgbClr val="FF0000"/>
              </a:buClr>
            </a:pPr>
            <a:r>
              <a:rPr lang="en-US">
                <a:solidFill>
                  <a:srgbClr val="FFFF00"/>
                </a:solidFill>
                <a:latin typeface="Times New Roman" charset="0"/>
              </a:rPr>
              <a:t>Ultra-High Sensitivity Aerosol Spectrometer (UHSAS)</a:t>
            </a:r>
          </a:p>
          <a:p>
            <a:pPr lvl="2" eaLnBrk="1" hangingPunct="1">
              <a:spcBef>
                <a:spcPct val="50000"/>
              </a:spcBef>
              <a:buClr>
                <a:srgbClr val="FF0000"/>
              </a:buClr>
            </a:pPr>
            <a:r>
              <a:rPr lang="en-US">
                <a:solidFill>
                  <a:srgbClr val="FFFF00"/>
                </a:solidFill>
                <a:latin typeface="Times New Roman" charset="0"/>
              </a:rPr>
              <a:t>White Light Optical Particle Counter (White Light-OPC)</a:t>
            </a:r>
          </a:p>
          <a:p>
            <a:pPr eaLnBrk="1" hangingPunct="1">
              <a:spcBef>
                <a:spcPct val="50000"/>
              </a:spcBef>
              <a:buFont typeface="Arial" charset="0"/>
              <a:buChar char="•"/>
            </a:pPr>
            <a:r>
              <a:rPr lang="en-US">
                <a:solidFill>
                  <a:srgbClr val="FFFF00"/>
                </a:solidFill>
                <a:latin typeface="Times New Roman" charset="0"/>
              </a:rPr>
              <a:t>CO - Vacuum UV Resonance Fluorescence</a:t>
            </a:r>
            <a:r>
              <a:rPr lang="en-US" sz="2000">
                <a:solidFill>
                  <a:srgbClr val="FFFF00"/>
                </a:solidFill>
                <a:latin typeface="Times New Roman" charset="0"/>
              </a:rPr>
              <a:t>		</a:t>
            </a:r>
            <a:r>
              <a:rPr lang="en-US">
                <a:solidFill>
                  <a:srgbClr val="FFFF00"/>
                </a:solidFill>
                <a:latin typeface="Times New Roman" charset="0"/>
              </a:rPr>
              <a:t>		</a:t>
            </a:r>
          </a:p>
          <a:p>
            <a:pPr lvl="2" eaLnBrk="1" hangingPunct="1">
              <a:spcBef>
                <a:spcPct val="50000"/>
              </a:spcBef>
              <a:buClr>
                <a:srgbClr val="FF0000"/>
              </a:buClr>
            </a:pPr>
            <a:r>
              <a:rPr lang="en-US">
                <a:solidFill>
                  <a:srgbClr val="FFFF00"/>
                </a:solidFill>
                <a:latin typeface="Times New Roman" charset="0"/>
              </a:rPr>
              <a:t>	</a:t>
            </a:r>
            <a:r>
              <a:rPr lang="en-US" sz="2000">
                <a:solidFill>
                  <a:srgbClr val="FFFF00"/>
                </a:solidFill>
                <a:latin typeface="Times New Roman" charset="0"/>
              </a:rPr>
              <a:t>	</a:t>
            </a:r>
            <a:r>
              <a:rPr lang="en-US" sz="1800">
                <a:solidFill>
                  <a:srgbClr val="FFFF00"/>
                </a:solidFill>
                <a:latin typeface="Times New Roman" charset="0"/>
              </a:rPr>
              <a:t>		</a:t>
            </a:r>
          </a:p>
        </p:txBody>
      </p:sp>
      <p:sp>
        <p:nvSpPr>
          <p:cNvPr id="60418" name="Title 4"/>
          <p:cNvSpPr>
            <a:spLocks noGrp="1"/>
          </p:cNvSpPr>
          <p:nvPr>
            <p:ph type="ctrTitle"/>
          </p:nvPr>
        </p:nvSpPr>
        <p:spPr>
          <a:xfrm>
            <a:off x="228600" y="109538"/>
            <a:ext cx="8686800" cy="749300"/>
          </a:xfrm>
        </p:spPr>
        <p:txBody>
          <a:bodyPr anchor="t"/>
          <a:lstStyle/>
          <a:p>
            <a:r>
              <a:rPr lang="en-US" sz="3200">
                <a:solidFill>
                  <a:srgbClr val="FFFF00"/>
                </a:solidFill>
                <a:latin typeface="Arial" charset="0"/>
                <a:ea typeface="ＭＳ Ｐゴシック" charset="0"/>
                <a:cs typeface="ＭＳ Ｐゴシック" charset="0"/>
              </a:rPr>
              <a:t>Measurement Techniques</a:t>
            </a:r>
          </a:p>
        </p:txBody>
      </p:sp>
      <p:sp>
        <p:nvSpPr>
          <p:cNvPr id="60419" name="Text Box 7"/>
          <p:cNvSpPr txBox="1">
            <a:spLocks noChangeArrowheads="1"/>
          </p:cNvSpPr>
          <p:nvPr/>
        </p:nvSpPr>
        <p:spPr bwMode="auto">
          <a:xfrm>
            <a:off x="227013" y="6294438"/>
            <a:ext cx="8683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solidFill>
                  <a:srgbClr val="FFFF00"/>
                </a:solidFill>
                <a:cs typeface="Arial" charset="0"/>
              </a:rPr>
              <a:t>http://www.esrl.noaa.gov/csd/calnex/</a:t>
            </a:r>
            <a:endParaRPr lang="en-US">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ctrTitle"/>
          </p:nvPr>
        </p:nvSpPr>
        <p:spPr>
          <a:xfrm>
            <a:off x="228600" y="109538"/>
            <a:ext cx="8534400" cy="611187"/>
          </a:xfrm>
          <a:noFill/>
        </p:spPr>
        <p:txBody>
          <a:bodyPr anchor="t"/>
          <a:lstStyle/>
          <a:p>
            <a:r>
              <a:rPr lang="en-US" sz="3200">
                <a:solidFill>
                  <a:srgbClr val="FFFF00"/>
                </a:solidFill>
                <a:latin typeface="Arial" charset="0"/>
                <a:ea typeface="ＭＳ Ｐゴシック" charset="0"/>
                <a:cs typeface="Arial" charset="0"/>
              </a:rPr>
              <a:t>Importance of Ammonia in the Atmosphere</a:t>
            </a:r>
            <a:endParaRPr lang="en-US">
              <a:solidFill>
                <a:srgbClr val="FFFF00"/>
              </a:solidFill>
              <a:latin typeface="Arial" charset="0"/>
              <a:ea typeface="ＭＳ Ｐゴシック" charset="0"/>
              <a:cs typeface="Arial" charset="0"/>
            </a:endParaRPr>
          </a:p>
        </p:txBody>
      </p:sp>
      <p:sp>
        <p:nvSpPr>
          <p:cNvPr id="62466" name="Text Box 12"/>
          <p:cNvSpPr txBox="1">
            <a:spLocks noChangeArrowheads="1"/>
          </p:cNvSpPr>
          <p:nvPr/>
        </p:nvSpPr>
        <p:spPr bwMode="auto">
          <a:xfrm>
            <a:off x="284163" y="749808"/>
            <a:ext cx="885983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475" indent="-1174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FFFF00"/>
              </a:buClr>
              <a:buFont typeface="Times" charset="0"/>
              <a:buChar char="•"/>
            </a:pPr>
            <a:r>
              <a:rPr lang="en-US" dirty="0">
                <a:solidFill>
                  <a:srgbClr val="FFFF00"/>
                </a:solidFill>
                <a:latin typeface="Times New Roman" charset="0"/>
              </a:rPr>
              <a:t>NH</a:t>
            </a:r>
            <a:r>
              <a:rPr lang="en-US" baseline="-25000" dirty="0">
                <a:solidFill>
                  <a:srgbClr val="FFFF00"/>
                </a:solidFill>
                <a:latin typeface="Times New Roman" charset="0"/>
              </a:rPr>
              <a:t>3</a:t>
            </a:r>
            <a:r>
              <a:rPr lang="en-US" dirty="0">
                <a:solidFill>
                  <a:srgbClr val="FFFF00"/>
                </a:solidFill>
                <a:latin typeface="Times New Roman" charset="0"/>
              </a:rPr>
              <a:t> </a:t>
            </a:r>
            <a:r>
              <a:rPr lang="en-US" dirty="0" smtClean="0">
                <a:solidFill>
                  <a:srgbClr val="FFFF00"/>
                </a:solidFill>
                <a:latin typeface="Times New Roman" charset="0"/>
              </a:rPr>
              <a:t>typically most </a:t>
            </a:r>
            <a:r>
              <a:rPr lang="en-US" dirty="0">
                <a:solidFill>
                  <a:srgbClr val="FFFF00"/>
                </a:solidFill>
                <a:latin typeface="Times New Roman" charset="0"/>
              </a:rPr>
              <a:t>abundant atmospheric gas-phase </a:t>
            </a:r>
            <a:r>
              <a:rPr lang="en-US" dirty="0" smtClean="0">
                <a:solidFill>
                  <a:srgbClr val="FFFF00"/>
                </a:solidFill>
                <a:latin typeface="Times New Roman" charset="0"/>
              </a:rPr>
              <a:t>base</a:t>
            </a:r>
            <a:endParaRPr lang="en-US" dirty="0">
              <a:solidFill>
                <a:srgbClr val="FFFF00"/>
              </a:solidFill>
              <a:latin typeface="Times New Roman" charset="0"/>
            </a:endParaRPr>
          </a:p>
          <a:p>
            <a:pPr eaLnBrk="1" hangingPunct="1">
              <a:buClr>
                <a:srgbClr val="FFFF00"/>
              </a:buClr>
              <a:buFont typeface="Times" charset="0"/>
              <a:buChar char="•"/>
            </a:pPr>
            <a:r>
              <a:rPr lang="en-US" dirty="0" smtClean="0">
                <a:solidFill>
                  <a:srgbClr val="FFFF00"/>
                </a:solidFill>
                <a:latin typeface="Times New Roman" charset="0"/>
              </a:rPr>
              <a:t>Water soluble and readily absorbed to surfaces, i.e., vegetation </a:t>
            </a:r>
            <a:r>
              <a:rPr lang="en-US" dirty="0">
                <a:solidFill>
                  <a:srgbClr val="FFFF00"/>
                </a:solidFill>
                <a:latin typeface="Times New Roman" charset="0"/>
              </a:rPr>
              <a:t>and </a:t>
            </a:r>
            <a:r>
              <a:rPr lang="en-US" dirty="0" smtClean="0">
                <a:solidFill>
                  <a:srgbClr val="FFFF00"/>
                </a:solidFill>
                <a:latin typeface="Times New Roman" charset="0"/>
              </a:rPr>
              <a:t>soil</a:t>
            </a:r>
          </a:p>
          <a:p>
            <a:pPr eaLnBrk="1" hangingPunct="1">
              <a:buClr>
                <a:srgbClr val="FFFF00"/>
              </a:buClr>
              <a:buFont typeface="Times" charset="0"/>
              <a:buChar char="•"/>
            </a:pPr>
            <a:r>
              <a:rPr lang="en-US" dirty="0" smtClean="0">
                <a:solidFill>
                  <a:srgbClr val="FFFF00"/>
                </a:solidFill>
                <a:latin typeface="Times New Roman" charset="0"/>
              </a:rPr>
              <a:t>Often major component of tropospheric aerosol as NH</a:t>
            </a:r>
            <a:r>
              <a:rPr lang="en-US" baseline="-25000" dirty="0" smtClean="0">
                <a:solidFill>
                  <a:srgbClr val="FFFF00"/>
                </a:solidFill>
                <a:latin typeface="Times New Roman" charset="0"/>
              </a:rPr>
              <a:t>4</a:t>
            </a:r>
            <a:r>
              <a:rPr lang="en-US" baseline="30000" dirty="0" smtClean="0">
                <a:solidFill>
                  <a:srgbClr val="FFFF00"/>
                </a:solidFill>
                <a:latin typeface="Times New Roman" charset="0"/>
              </a:rPr>
              <a:t>+</a:t>
            </a:r>
            <a:endParaRPr lang="en-US" dirty="0" smtClean="0">
              <a:solidFill>
                <a:srgbClr val="FFFF00"/>
              </a:solidFill>
              <a:latin typeface="Times New Roman" charset="0"/>
            </a:endParaRPr>
          </a:p>
          <a:p>
            <a:pPr eaLnBrk="1" hangingPunct="1">
              <a:buClr>
                <a:srgbClr val="FFFF00"/>
              </a:buClr>
              <a:buFont typeface="Times" charset="0"/>
              <a:buChar char="•"/>
            </a:pPr>
            <a:endParaRPr lang="en-US" dirty="0">
              <a:solidFill>
                <a:srgbClr val="FFFF00"/>
              </a:solidFill>
              <a:latin typeface="Times New Roman" charset="0"/>
            </a:endParaRPr>
          </a:p>
        </p:txBody>
      </p:sp>
      <p:sp>
        <p:nvSpPr>
          <p:cNvPr id="62467" name="Text Box 13"/>
          <p:cNvSpPr txBox="1">
            <a:spLocks noChangeArrowheads="1"/>
          </p:cNvSpPr>
          <p:nvPr/>
        </p:nvSpPr>
        <p:spPr bwMode="auto">
          <a:xfrm>
            <a:off x="512763" y="2372070"/>
            <a:ext cx="78501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117475" indent="-1174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FFFF00"/>
              </a:buClr>
              <a:buFont typeface="Times" charset="0"/>
              <a:buNone/>
            </a:pPr>
            <a:r>
              <a:rPr lang="en-US" sz="2800" dirty="0">
                <a:solidFill>
                  <a:srgbClr val="FFFF00"/>
                </a:solidFill>
              </a:rPr>
              <a:t>NH</a:t>
            </a:r>
            <a:r>
              <a:rPr lang="en-US" sz="2800" baseline="-25000" dirty="0">
                <a:solidFill>
                  <a:srgbClr val="FFFF00"/>
                </a:solidFill>
              </a:rPr>
              <a:t>3</a:t>
            </a:r>
            <a:r>
              <a:rPr lang="en-US" sz="2800" dirty="0">
                <a:solidFill>
                  <a:srgbClr val="FFFF00"/>
                </a:solidFill>
              </a:rPr>
              <a:t> + HNO</a:t>
            </a:r>
            <a:r>
              <a:rPr lang="en-US" sz="2800" baseline="-25000" dirty="0">
                <a:solidFill>
                  <a:srgbClr val="FFFF00"/>
                </a:solidFill>
              </a:rPr>
              <a:t>3</a:t>
            </a:r>
            <a:r>
              <a:rPr lang="en-US" sz="2800" dirty="0">
                <a:solidFill>
                  <a:srgbClr val="FFFF00"/>
                </a:solidFill>
                <a:sym typeface="Symbol" charset="0"/>
              </a:rPr>
              <a:t>NH</a:t>
            </a:r>
            <a:r>
              <a:rPr lang="en-US" sz="2800" baseline="-25000" dirty="0">
                <a:solidFill>
                  <a:srgbClr val="FFFF00"/>
                </a:solidFill>
                <a:sym typeface="Symbol" charset="0"/>
              </a:rPr>
              <a:t>4</a:t>
            </a:r>
            <a:r>
              <a:rPr lang="en-US" sz="2800" dirty="0">
                <a:solidFill>
                  <a:srgbClr val="FFFF00"/>
                </a:solidFill>
                <a:sym typeface="Symbol" charset="0"/>
              </a:rPr>
              <a:t>NO</a:t>
            </a:r>
            <a:r>
              <a:rPr lang="en-US" sz="2800" baseline="-25000" dirty="0">
                <a:solidFill>
                  <a:srgbClr val="FFFF00"/>
                </a:solidFill>
                <a:sym typeface="Symbol" charset="0"/>
              </a:rPr>
              <a:t>3			</a:t>
            </a:r>
            <a:r>
              <a:rPr lang="en-US" sz="2800" dirty="0">
                <a:solidFill>
                  <a:srgbClr val="FFFF00"/>
                </a:solidFill>
                <a:sym typeface="Symbol" charset="0"/>
              </a:rPr>
              <a:t>Ammonium Nitrate</a:t>
            </a:r>
            <a:endParaRPr lang="en-US" sz="2800" baseline="-25000" dirty="0">
              <a:solidFill>
                <a:srgbClr val="FFFF00"/>
              </a:solidFill>
              <a:sym typeface="Symbol" charset="0"/>
            </a:endParaRPr>
          </a:p>
          <a:p>
            <a:pPr eaLnBrk="1" hangingPunct="1">
              <a:buClr>
                <a:srgbClr val="FFFF00"/>
              </a:buClr>
              <a:buFont typeface="Times" charset="0"/>
              <a:buNone/>
            </a:pPr>
            <a:r>
              <a:rPr lang="en-US" sz="2800" dirty="0">
                <a:solidFill>
                  <a:srgbClr val="FFFF00"/>
                </a:solidFill>
                <a:sym typeface="Symbol" charset="0"/>
              </a:rPr>
              <a:t>2NH</a:t>
            </a:r>
            <a:r>
              <a:rPr lang="en-US" sz="2800" baseline="-25000" dirty="0">
                <a:solidFill>
                  <a:srgbClr val="FFFF00"/>
                </a:solidFill>
                <a:sym typeface="Symbol" charset="0"/>
              </a:rPr>
              <a:t>3</a:t>
            </a:r>
            <a:r>
              <a:rPr lang="en-US" sz="2800" dirty="0">
                <a:solidFill>
                  <a:srgbClr val="FFFF00"/>
                </a:solidFill>
                <a:sym typeface="Symbol" charset="0"/>
              </a:rPr>
              <a:t> + H</a:t>
            </a:r>
            <a:r>
              <a:rPr lang="en-US" sz="2800" baseline="-25000" dirty="0">
                <a:solidFill>
                  <a:srgbClr val="FFFF00"/>
                </a:solidFill>
                <a:sym typeface="Symbol" charset="0"/>
              </a:rPr>
              <a:t>2</a:t>
            </a:r>
            <a:r>
              <a:rPr lang="en-US" sz="2800" dirty="0">
                <a:solidFill>
                  <a:srgbClr val="FFFF00"/>
                </a:solidFill>
                <a:sym typeface="Symbol" charset="0"/>
              </a:rPr>
              <a:t>SO</a:t>
            </a:r>
            <a:r>
              <a:rPr lang="en-US" sz="2800" baseline="-25000" dirty="0">
                <a:solidFill>
                  <a:srgbClr val="FFFF00"/>
                </a:solidFill>
                <a:sym typeface="Symbol" charset="0"/>
              </a:rPr>
              <a:t>4</a:t>
            </a:r>
            <a:r>
              <a:rPr lang="en-US" sz="2800" dirty="0">
                <a:solidFill>
                  <a:srgbClr val="FFFF00"/>
                </a:solidFill>
                <a:sym typeface="Symbol" charset="0"/>
              </a:rPr>
              <a:t>(NH</a:t>
            </a:r>
            <a:r>
              <a:rPr lang="en-US" sz="2800" baseline="-25000" dirty="0">
                <a:solidFill>
                  <a:srgbClr val="FFFF00"/>
                </a:solidFill>
                <a:sym typeface="Symbol" charset="0"/>
              </a:rPr>
              <a:t>4</a:t>
            </a:r>
            <a:r>
              <a:rPr lang="en-US" sz="2800" dirty="0">
                <a:solidFill>
                  <a:srgbClr val="FFFF00"/>
                </a:solidFill>
                <a:sym typeface="Symbol" charset="0"/>
              </a:rPr>
              <a:t>)</a:t>
            </a:r>
            <a:r>
              <a:rPr lang="en-US" sz="2800" baseline="-25000" dirty="0">
                <a:solidFill>
                  <a:srgbClr val="FFFF00"/>
                </a:solidFill>
                <a:sym typeface="Symbol" charset="0"/>
              </a:rPr>
              <a:t>2</a:t>
            </a:r>
            <a:r>
              <a:rPr lang="en-US" sz="2800" dirty="0">
                <a:solidFill>
                  <a:srgbClr val="FFFF00"/>
                </a:solidFill>
                <a:sym typeface="Symbol" charset="0"/>
              </a:rPr>
              <a:t>SO</a:t>
            </a:r>
            <a:r>
              <a:rPr lang="en-US" sz="2800" baseline="-25000" dirty="0">
                <a:solidFill>
                  <a:srgbClr val="FFFF00"/>
                </a:solidFill>
                <a:sym typeface="Symbol" charset="0"/>
              </a:rPr>
              <a:t>4	</a:t>
            </a:r>
            <a:r>
              <a:rPr lang="en-US" sz="2800" dirty="0">
                <a:solidFill>
                  <a:srgbClr val="FFFF00"/>
                </a:solidFill>
                <a:sym typeface="Symbol" charset="0"/>
              </a:rPr>
              <a:t>Ammonium Sulfate</a:t>
            </a:r>
            <a:endParaRPr lang="en-US" sz="2800" baseline="-25000" dirty="0">
              <a:solidFill>
                <a:srgbClr val="FFFF00"/>
              </a:solidFill>
              <a:sym typeface="Symbol" charset="0"/>
            </a:endParaRPr>
          </a:p>
          <a:p>
            <a:pPr eaLnBrk="1" hangingPunct="1">
              <a:buClr>
                <a:srgbClr val="FFFF00"/>
              </a:buClr>
              <a:buFont typeface="Times" charset="0"/>
              <a:buNone/>
            </a:pPr>
            <a:r>
              <a:rPr lang="en-US" sz="2800" dirty="0">
                <a:solidFill>
                  <a:srgbClr val="FFFF00"/>
                </a:solidFill>
                <a:sym typeface="Symbol" charset="0"/>
              </a:rPr>
              <a:t>NH</a:t>
            </a:r>
            <a:r>
              <a:rPr lang="en-US" sz="2800" baseline="-25000" dirty="0">
                <a:solidFill>
                  <a:srgbClr val="FFFF00"/>
                </a:solidFill>
                <a:sym typeface="Symbol" charset="0"/>
              </a:rPr>
              <a:t>3</a:t>
            </a:r>
            <a:r>
              <a:rPr lang="en-US" sz="2800" dirty="0">
                <a:solidFill>
                  <a:srgbClr val="FFFF00"/>
                </a:solidFill>
                <a:sym typeface="Symbol" charset="0"/>
              </a:rPr>
              <a:t> + HClNH</a:t>
            </a:r>
            <a:r>
              <a:rPr lang="en-US" sz="2800" baseline="-25000" dirty="0">
                <a:solidFill>
                  <a:srgbClr val="FFFF00"/>
                </a:solidFill>
                <a:sym typeface="Symbol" charset="0"/>
              </a:rPr>
              <a:t>4</a:t>
            </a:r>
            <a:r>
              <a:rPr lang="en-US" sz="2800" dirty="0">
                <a:solidFill>
                  <a:srgbClr val="FFFF00"/>
                </a:solidFill>
                <a:sym typeface="Symbol" charset="0"/>
              </a:rPr>
              <a:t>Cl				Ammonium Chloride</a:t>
            </a:r>
            <a:endParaRPr lang="en-US" sz="2800" dirty="0">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ctrTitle"/>
          </p:nvPr>
        </p:nvSpPr>
        <p:spPr>
          <a:xfrm>
            <a:off x="228600" y="106363"/>
            <a:ext cx="8686800" cy="642937"/>
          </a:xfrm>
        </p:spPr>
        <p:txBody>
          <a:bodyPr anchor="t"/>
          <a:lstStyle/>
          <a:p>
            <a:pPr eaLnBrk="1" hangingPunct="1"/>
            <a:r>
              <a:rPr lang="en-US" sz="3200">
                <a:solidFill>
                  <a:srgbClr val="FFFF00"/>
                </a:solidFill>
                <a:latin typeface="Arial" charset="0"/>
                <a:ea typeface="ＭＳ Ｐゴシック" charset="0"/>
                <a:cs typeface="ＭＳ Ｐゴシック" charset="0"/>
              </a:rPr>
              <a:t>P-3 NH</a:t>
            </a:r>
            <a:r>
              <a:rPr lang="en-US" sz="3200" baseline="-25000">
                <a:solidFill>
                  <a:srgbClr val="FFFF00"/>
                </a:solidFill>
                <a:latin typeface="Arial" charset="0"/>
                <a:ea typeface="ＭＳ Ｐゴシック" charset="0"/>
                <a:cs typeface="ＭＳ Ｐゴシック" charset="0"/>
              </a:rPr>
              <a:t>3</a:t>
            </a:r>
            <a:r>
              <a:rPr lang="en-US" sz="3200">
                <a:solidFill>
                  <a:srgbClr val="FFFF00"/>
                </a:solidFill>
                <a:latin typeface="Arial" charset="0"/>
                <a:ea typeface="ＭＳ Ｐゴシック" charset="0"/>
                <a:cs typeface="ＭＳ Ｐゴシック" charset="0"/>
              </a:rPr>
              <a:t> CIMS Instrument</a:t>
            </a:r>
            <a:endParaRPr lang="en-US" sz="2800">
              <a:solidFill>
                <a:srgbClr val="FFFF00"/>
              </a:solidFill>
              <a:latin typeface="Arial" charset="0"/>
              <a:ea typeface="ＭＳ Ｐゴシック" charset="0"/>
              <a:cs typeface="ＭＳ Ｐゴシック" charset="0"/>
            </a:endParaRPr>
          </a:p>
        </p:txBody>
      </p:sp>
      <p:sp>
        <p:nvSpPr>
          <p:cNvPr id="5" name="Text Box 720"/>
          <p:cNvSpPr txBox="1">
            <a:spLocks noChangeArrowheads="1"/>
          </p:cNvSpPr>
          <p:nvPr/>
        </p:nvSpPr>
        <p:spPr bwMode="auto">
          <a:xfrm>
            <a:off x="457200" y="3905250"/>
            <a:ext cx="8234363" cy="287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119063" indent="-119063" algn="l">
              <a:defRPr sz="2400">
                <a:solidFill>
                  <a:schemeClr val="tx1"/>
                </a:solidFill>
                <a:latin typeface="Times" charset="0"/>
                <a:ea typeface="ＭＳ Ｐゴシック" charset="0"/>
              </a:defRPr>
            </a:lvl1pPr>
            <a:lvl2pPr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buFontTx/>
              <a:buChar char="•"/>
              <a:defRPr/>
            </a:pPr>
            <a:r>
              <a:rPr lang="en-US" sz="2000" dirty="0" smtClean="0">
                <a:solidFill>
                  <a:srgbClr val="FFFF00"/>
                </a:solidFill>
                <a:latin typeface="Times New Roman" charset="0"/>
                <a:sym typeface="Symbol" charset="0"/>
              </a:rPr>
              <a:t>Chemical Ionization Mass Spectrometry (CIMS) </a:t>
            </a:r>
            <a:r>
              <a:rPr lang="en-US" sz="2000" dirty="0">
                <a:solidFill>
                  <a:srgbClr val="FFFF00"/>
                </a:solidFill>
                <a:latin typeface="Times New Roman" charset="0"/>
                <a:sym typeface="Symbol" charset="0"/>
              </a:rPr>
              <a:t>uses </a:t>
            </a:r>
            <a:r>
              <a:rPr lang="en-US" sz="2000" dirty="0" smtClean="0">
                <a:solidFill>
                  <a:srgbClr val="FFFF00"/>
                </a:solidFill>
                <a:latin typeface="Times New Roman" charset="0"/>
                <a:sym typeface="Symbol" charset="0"/>
              </a:rPr>
              <a:t>ion</a:t>
            </a:r>
            <a:r>
              <a:rPr lang="en-US" sz="2000" dirty="0">
                <a:solidFill>
                  <a:srgbClr val="FFFF00"/>
                </a:solidFill>
                <a:latin typeface="Times New Roman" charset="0"/>
                <a:sym typeface="Symbol" charset="0"/>
              </a:rPr>
              <a:t>-molecule reactions to selectively react gas-phase species of interest </a:t>
            </a:r>
            <a:r>
              <a:rPr lang="en-US" sz="2000" dirty="0" smtClean="0">
                <a:solidFill>
                  <a:srgbClr val="FFFF00"/>
                </a:solidFill>
                <a:latin typeface="Times New Roman" charset="0"/>
                <a:sym typeface="Symbol" charset="0"/>
              </a:rPr>
              <a:t>to an </a:t>
            </a:r>
            <a:r>
              <a:rPr lang="en-US" sz="2000" dirty="0">
                <a:solidFill>
                  <a:srgbClr val="FFFF00"/>
                </a:solidFill>
                <a:latin typeface="Times New Roman" charset="0"/>
                <a:sym typeface="Symbol" charset="0"/>
              </a:rPr>
              <a:t>easily detectable product ion</a:t>
            </a:r>
            <a:r>
              <a:rPr lang="en-US" sz="2000" dirty="0" smtClean="0">
                <a:solidFill>
                  <a:srgbClr val="FFFF00"/>
                </a:solidFill>
                <a:latin typeface="Times New Roman" charset="0"/>
                <a:sym typeface="Symbol" charset="0"/>
              </a:rPr>
              <a:t>. (</a:t>
            </a:r>
            <a:r>
              <a:rPr lang="en-US" sz="1800" dirty="0" smtClean="0">
                <a:solidFill>
                  <a:srgbClr val="FFFF00"/>
                </a:solidFill>
                <a:latin typeface="Times New Roman" charset="0"/>
                <a:sym typeface="Symbol" charset="0"/>
              </a:rPr>
              <a:t>Nowak et al., </a:t>
            </a:r>
            <a:r>
              <a:rPr lang="en-US" sz="1800" i="1" dirty="0" smtClean="0">
                <a:solidFill>
                  <a:srgbClr val="FFFF00"/>
                </a:solidFill>
                <a:latin typeface="Times New Roman" charset="0"/>
                <a:sym typeface="Symbol" charset="0"/>
              </a:rPr>
              <a:t>JGR</a:t>
            </a:r>
            <a:r>
              <a:rPr lang="en-US" sz="1800" dirty="0" smtClean="0">
                <a:solidFill>
                  <a:srgbClr val="FFFF00"/>
                </a:solidFill>
                <a:latin typeface="Times New Roman" charset="0"/>
                <a:sym typeface="Symbol" charset="0"/>
              </a:rPr>
              <a:t>, 2007, 2010)</a:t>
            </a:r>
            <a:endParaRPr lang="en-US" sz="2000" dirty="0">
              <a:solidFill>
                <a:srgbClr val="FFFF00"/>
              </a:solidFill>
              <a:latin typeface="Times New Roman" charset="0"/>
              <a:sym typeface="Symbol" charset="0"/>
            </a:endParaRPr>
          </a:p>
          <a:p>
            <a:pPr algn="ctr">
              <a:spcBef>
                <a:spcPts val="1200"/>
              </a:spcBef>
              <a:buFont typeface="Symbol" charset="0"/>
              <a:buNone/>
              <a:defRPr/>
            </a:pPr>
            <a:r>
              <a:rPr lang="en-US" sz="2000" dirty="0" smtClean="0">
                <a:solidFill>
                  <a:srgbClr val="FFFF00"/>
                </a:solidFill>
                <a:latin typeface="Times New Roman" charset="0"/>
              </a:rPr>
              <a:t>(</a:t>
            </a:r>
            <a:r>
              <a:rPr lang="en-US" sz="2000" dirty="0">
                <a:solidFill>
                  <a:srgbClr val="FFFF00"/>
                </a:solidFill>
                <a:latin typeface="Times New Roman" charset="0"/>
              </a:rPr>
              <a:t>C</a:t>
            </a:r>
            <a:r>
              <a:rPr lang="en-US" sz="2000" baseline="-25000" dirty="0">
                <a:solidFill>
                  <a:srgbClr val="FFFF00"/>
                </a:solidFill>
                <a:latin typeface="Times New Roman" charset="0"/>
              </a:rPr>
              <a:t>3</a:t>
            </a:r>
            <a:r>
              <a:rPr lang="en-US" sz="2000" dirty="0">
                <a:solidFill>
                  <a:srgbClr val="FFFF00"/>
                </a:solidFill>
                <a:latin typeface="Times New Roman" charset="0"/>
              </a:rPr>
              <a:t>H</a:t>
            </a:r>
            <a:r>
              <a:rPr lang="en-US" sz="2000" baseline="-25000" dirty="0">
                <a:solidFill>
                  <a:srgbClr val="FFFF00"/>
                </a:solidFill>
                <a:latin typeface="Times New Roman" charset="0"/>
              </a:rPr>
              <a:t>6</a:t>
            </a:r>
            <a:r>
              <a:rPr lang="en-US" sz="2000" dirty="0">
                <a:solidFill>
                  <a:srgbClr val="FFFF00"/>
                </a:solidFill>
                <a:latin typeface="Times New Roman" charset="0"/>
              </a:rPr>
              <a:t>O)</a:t>
            </a:r>
            <a:r>
              <a:rPr lang="en-US" sz="2000" baseline="-25000" dirty="0">
                <a:solidFill>
                  <a:srgbClr val="FFFF00"/>
                </a:solidFill>
                <a:latin typeface="Times New Roman" charset="0"/>
              </a:rPr>
              <a:t>2</a:t>
            </a:r>
            <a:r>
              <a:rPr lang="en-US" sz="2000" dirty="0">
                <a:solidFill>
                  <a:srgbClr val="FFFF00"/>
                </a:solidFill>
                <a:latin typeface="Times New Roman" charset="0"/>
              </a:rPr>
              <a:t>H</a:t>
            </a:r>
            <a:r>
              <a:rPr lang="en-US" sz="2000" baseline="30000" dirty="0">
                <a:solidFill>
                  <a:srgbClr val="FFFF00"/>
                </a:solidFill>
                <a:latin typeface="Times New Roman" charset="0"/>
              </a:rPr>
              <a:t>+</a:t>
            </a:r>
            <a:r>
              <a:rPr lang="en-US" sz="2000" dirty="0">
                <a:solidFill>
                  <a:srgbClr val="FFFF00"/>
                </a:solidFill>
                <a:latin typeface="Times New Roman" charset="0"/>
              </a:rPr>
              <a:t> + NH</a:t>
            </a:r>
            <a:r>
              <a:rPr lang="en-US" sz="2000" baseline="-25000" dirty="0">
                <a:solidFill>
                  <a:srgbClr val="FFFF00"/>
                </a:solidFill>
                <a:latin typeface="Times New Roman" charset="0"/>
              </a:rPr>
              <a:t>3</a:t>
            </a:r>
            <a:r>
              <a:rPr lang="en-US" sz="2000" dirty="0">
                <a:solidFill>
                  <a:srgbClr val="FFFF00"/>
                </a:solidFill>
                <a:latin typeface="Times New Roman" charset="0"/>
              </a:rPr>
              <a:t> </a:t>
            </a:r>
            <a:r>
              <a:rPr lang="en-US" sz="2000" dirty="0">
                <a:solidFill>
                  <a:srgbClr val="FFFF00"/>
                </a:solidFill>
                <a:latin typeface="Times New Roman" charset="0"/>
                <a:sym typeface="Symbol" charset="0"/>
              </a:rPr>
              <a:t> </a:t>
            </a:r>
            <a:r>
              <a:rPr lang="en-US" sz="2000" dirty="0">
                <a:solidFill>
                  <a:srgbClr val="FFFF00"/>
                </a:solidFill>
                <a:latin typeface="Times New Roman" charset="0"/>
              </a:rPr>
              <a:t>(C</a:t>
            </a:r>
            <a:r>
              <a:rPr lang="en-US" sz="2000" baseline="-25000" dirty="0">
                <a:solidFill>
                  <a:srgbClr val="FFFF00"/>
                </a:solidFill>
                <a:latin typeface="Times New Roman" charset="0"/>
              </a:rPr>
              <a:t>3</a:t>
            </a:r>
            <a:r>
              <a:rPr lang="en-US" sz="2000" dirty="0">
                <a:solidFill>
                  <a:srgbClr val="FFFF00"/>
                </a:solidFill>
                <a:latin typeface="Times New Roman" charset="0"/>
              </a:rPr>
              <a:t>H</a:t>
            </a:r>
            <a:r>
              <a:rPr lang="en-US" sz="2000" baseline="-25000" dirty="0">
                <a:solidFill>
                  <a:srgbClr val="FFFF00"/>
                </a:solidFill>
                <a:latin typeface="Times New Roman" charset="0"/>
              </a:rPr>
              <a:t>6</a:t>
            </a:r>
            <a:r>
              <a:rPr lang="en-US" sz="2000" dirty="0">
                <a:solidFill>
                  <a:srgbClr val="FFFF00"/>
                </a:solidFill>
                <a:latin typeface="Times New Roman" charset="0"/>
              </a:rPr>
              <a:t>O)</a:t>
            </a:r>
            <a:r>
              <a:rPr lang="en-US" sz="2000" baseline="-25000" dirty="0">
                <a:solidFill>
                  <a:srgbClr val="FFFF00"/>
                </a:solidFill>
                <a:latin typeface="Times New Roman" charset="0"/>
              </a:rPr>
              <a:t>2</a:t>
            </a:r>
            <a:r>
              <a:rPr lang="en-US" sz="2000" dirty="0">
                <a:solidFill>
                  <a:srgbClr val="FFFF00"/>
                </a:solidFill>
                <a:latin typeface="Times New Roman" charset="0"/>
              </a:rPr>
              <a:t>H</a:t>
            </a:r>
            <a:r>
              <a:rPr lang="en-US" sz="2000" baseline="30000" dirty="0">
                <a:solidFill>
                  <a:srgbClr val="FFFF00"/>
                </a:solidFill>
                <a:latin typeface="Times New Roman" charset="0"/>
              </a:rPr>
              <a:t>+</a:t>
            </a:r>
            <a:r>
              <a:rPr lang="en-US" sz="1800" dirty="0">
                <a:solidFill>
                  <a:srgbClr val="FFFF00"/>
                </a:solidFill>
                <a:latin typeface="Times New Roman" charset="0"/>
                <a:sym typeface="Symbol" charset="0"/>
              </a:rPr>
              <a:t></a:t>
            </a:r>
            <a:r>
              <a:rPr lang="en-US" sz="2000" dirty="0">
                <a:solidFill>
                  <a:srgbClr val="FFFF00"/>
                </a:solidFill>
                <a:latin typeface="Times New Roman" charset="0"/>
                <a:sym typeface="Symbol" charset="0"/>
              </a:rPr>
              <a:t>NH</a:t>
            </a:r>
            <a:r>
              <a:rPr lang="en-US" sz="2000" baseline="-25000" dirty="0">
                <a:solidFill>
                  <a:srgbClr val="FFFF00"/>
                </a:solidFill>
                <a:latin typeface="Times New Roman" charset="0"/>
                <a:sym typeface="Symbol" charset="0"/>
              </a:rPr>
              <a:t>3</a:t>
            </a:r>
          </a:p>
          <a:p>
            <a:pPr>
              <a:spcBef>
                <a:spcPts val="1200"/>
              </a:spcBef>
              <a:buFont typeface="Times" charset="0"/>
              <a:buChar char="•"/>
              <a:defRPr/>
            </a:pPr>
            <a:r>
              <a:rPr lang="en-US" sz="2000" dirty="0" smtClean="0">
                <a:solidFill>
                  <a:srgbClr val="FFFF00"/>
                </a:solidFill>
                <a:latin typeface="Times New Roman" charset="0"/>
              </a:rPr>
              <a:t>Sensitivity ~ 1± 0.5 Hz/</a:t>
            </a:r>
            <a:r>
              <a:rPr lang="en-US" sz="2000" dirty="0" err="1" smtClean="0">
                <a:solidFill>
                  <a:srgbClr val="FFFF00"/>
                </a:solidFill>
                <a:latin typeface="Times New Roman" charset="0"/>
              </a:rPr>
              <a:t>pptv</a:t>
            </a:r>
            <a:r>
              <a:rPr lang="en-US" sz="2000" dirty="0" smtClean="0">
                <a:solidFill>
                  <a:srgbClr val="FFFF00"/>
                </a:solidFill>
                <a:latin typeface="Times New Roman" charset="0"/>
              </a:rPr>
              <a:t>  (for 1 MHz reagent ion) </a:t>
            </a:r>
          </a:p>
          <a:p>
            <a:pPr>
              <a:buFont typeface="Times" charset="0"/>
              <a:buChar char="•"/>
              <a:defRPr/>
            </a:pPr>
            <a:r>
              <a:rPr lang="en-US" sz="2000" dirty="0" smtClean="0">
                <a:solidFill>
                  <a:srgbClr val="FFFF00"/>
                </a:solidFill>
                <a:latin typeface="Times New Roman" charset="0"/>
              </a:rPr>
              <a:t>Background ~ 0.2 to 1 </a:t>
            </a:r>
            <a:r>
              <a:rPr lang="en-US" sz="2000" dirty="0" err="1" smtClean="0">
                <a:solidFill>
                  <a:srgbClr val="FFFF00"/>
                </a:solidFill>
                <a:latin typeface="Times New Roman" charset="0"/>
              </a:rPr>
              <a:t>ppbv</a:t>
            </a:r>
            <a:r>
              <a:rPr lang="en-US" sz="2000" dirty="0" smtClean="0">
                <a:solidFill>
                  <a:srgbClr val="FFFF00"/>
                </a:solidFill>
                <a:latin typeface="Times New Roman" charset="0"/>
              </a:rPr>
              <a:t> (varied flight-to-flight)</a:t>
            </a:r>
          </a:p>
          <a:p>
            <a:pPr>
              <a:buFont typeface="Times" charset="0"/>
              <a:buChar char="•"/>
              <a:defRPr/>
            </a:pPr>
            <a:r>
              <a:rPr lang="en-US" sz="2000" dirty="0" smtClean="0">
                <a:solidFill>
                  <a:srgbClr val="FFFF00"/>
                </a:solidFill>
                <a:latin typeface="Times New Roman" charset="0"/>
              </a:rPr>
              <a:t>Time Response ~ 1 s</a:t>
            </a:r>
          </a:p>
          <a:p>
            <a:pPr>
              <a:buFont typeface="Times" charset="0"/>
              <a:buChar char="•"/>
              <a:defRPr/>
            </a:pPr>
            <a:r>
              <a:rPr lang="en-US" sz="2000" dirty="0" smtClean="0">
                <a:solidFill>
                  <a:srgbClr val="FFFF00"/>
                </a:solidFill>
                <a:latin typeface="Times New Roman" charset="0"/>
              </a:rPr>
              <a:t>Uncertainty ~ ± </a:t>
            </a:r>
            <a:r>
              <a:rPr lang="en-US" sz="2000" dirty="0" smtClean="0">
                <a:solidFill>
                  <a:srgbClr val="FFFF00"/>
                </a:solidFill>
              </a:rPr>
              <a:t>(30% + (0.100 to 0.200) </a:t>
            </a:r>
            <a:r>
              <a:rPr lang="en-US" sz="2000" dirty="0" err="1" smtClean="0">
                <a:solidFill>
                  <a:srgbClr val="FFFF00"/>
                </a:solidFill>
              </a:rPr>
              <a:t>ppbv</a:t>
            </a:r>
            <a:r>
              <a:rPr lang="en-US" sz="2000" dirty="0" smtClean="0">
                <a:solidFill>
                  <a:srgbClr val="FFFF00"/>
                </a:solidFill>
              </a:rPr>
              <a:t>)</a:t>
            </a:r>
            <a:endParaRPr lang="en-US" sz="2000" dirty="0">
              <a:solidFill>
                <a:srgbClr val="FFFF00"/>
              </a:solidFill>
              <a:latin typeface="Times New Roman" charset="0"/>
            </a:endParaRPr>
          </a:p>
        </p:txBody>
      </p:sp>
      <p:pic>
        <p:nvPicPr>
          <p:cNvPr id="19459" name="Picture 6" descr="DSC010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7112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ctrTitle"/>
          </p:nvPr>
        </p:nvSpPr>
        <p:spPr>
          <a:xfrm>
            <a:off x="228600" y="106363"/>
            <a:ext cx="8686800" cy="642937"/>
          </a:xfrm>
        </p:spPr>
        <p:txBody>
          <a:bodyPr anchor="t"/>
          <a:lstStyle/>
          <a:p>
            <a:pPr eaLnBrk="1" hangingPunct="1"/>
            <a:r>
              <a:rPr lang="en-US" sz="2800">
                <a:solidFill>
                  <a:srgbClr val="FFFF00"/>
                </a:solidFill>
                <a:latin typeface="Arial" charset="0"/>
                <a:ea typeface="ＭＳ Ｐゴシック" charset="0"/>
                <a:cs typeface="ＭＳ Ｐゴシック" charset="0"/>
              </a:rPr>
              <a:t>P-3 NH</a:t>
            </a:r>
            <a:r>
              <a:rPr lang="en-US" sz="2800" baseline="-25000">
                <a:solidFill>
                  <a:srgbClr val="FFFF00"/>
                </a:solidFill>
                <a:latin typeface="Arial" charset="0"/>
                <a:ea typeface="ＭＳ Ｐゴシック" charset="0"/>
                <a:cs typeface="ＭＳ Ｐゴシック" charset="0"/>
              </a:rPr>
              <a:t>3</a:t>
            </a:r>
            <a:r>
              <a:rPr lang="en-US" sz="2800">
                <a:solidFill>
                  <a:srgbClr val="FFFF00"/>
                </a:solidFill>
                <a:latin typeface="Arial" charset="0"/>
                <a:ea typeface="ＭＳ Ｐゴシック" charset="0"/>
                <a:cs typeface="ＭＳ Ｐゴシック" charset="0"/>
              </a:rPr>
              <a:t> Sampling Strategy</a:t>
            </a:r>
          </a:p>
        </p:txBody>
      </p:sp>
      <p:sp>
        <p:nvSpPr>
          <p:cNvPr id="21506" name="TextBox 4"/>
          <p:cNvSpPr txBox="1">
            <a:spLocks noChangeArrowheads="1"/>
          </p:cNvSpPr>
          <p:nvPr/>
        </p:nvSpPr>
        <p:spPr bwMode="auto">
          <a:xfrm>
            <a:off x="6400800" y="746125"/>
            <a:ext cx="27432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5888" indent="-115888" eaLnBrk="0" hangingPunct="0">
              <a:defRPr sz="2400">
                <a:solidFill>
                  <a:schemeClr val="tx1"/>
                </a:solidFill>
                <a:latin typeface="Arial" charset="0"/>
                <a:ea typeface="ＭＳ Ｐゴシック" charset="0"/>
                <a:cs typeface="ＭＳ Ｐゴシック" charset="0"/>
              </a:defRPr>
            </a:lvl1pPr>
            <a:lvl2pPr marL="573088" indent="-11588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2000" dirty="0">
                <a:solidFill>
                  <a:srgbClr val="FFFF00"/>
                </a:solidFill>
                <a:latin typeface="Times New Roman" charset="0"/>
              </a:rPr>
              <a:t>Dairy locations from Salas et al., PIER Report, 2008</a:t>
            </a:r>
          </a:p>
          <a:p>
            <a:pPr eaLnBrk="1" hangingPunct="1">
              <a:buFont typeface="Arial" charset="0"/>
              <a:buChar char="•"/>
            </a:pPr>
            <a:r>
              <a:rPr lang="en-US" sz="2000" dirty="0">
                <a:solidFill>
                  <a:srgbClr val="FFFF00"/>
                </a:solidFill>
                <a:latin typeface="Times New Roman" charset="0"/>
              </a:rPr>
              <a:t>Flight tracks</a:t>
            </a:r>
          </a:p>
          <a:p>
            <a:pPr lvl="1" eaLnBrk="1" hangingPunct="1">
              <a:buFont typeface="Arial" charset="0"/>
              <a:buChar char="•"/>
            </a:pPr>
            <a:r>
              <a:rPr lang="en-US" sz="2000" dirty="0">
                <a:solidFill>
                  <a:srgbClr val="FFFF00"/>
                </a:solidFill>
                <a:latin typeface="Times New Roman" charset="0"/>
              </a:rPr>
              <a:t>May </a:t>
            </a:r>
            <a:r>
              <a:rPr lang="en-US" sz="2000" dirty="0" smtClean="0">
                <a:solidFill>
                  <a:srgbClr val="FFFF00"/>
                </a:solidFill>
                <a:latin typeface="Times New Roman" charset="0"/>
              </a:rPr>
              <a:t>7 </a:t>
            </a:r>
            <a:r>
              <a:rPr lang="en-US" sz="2000" dirty="0">
                <a:solidFill>
                  <a:srgbClr val="FFFF00"/>
                </a:solidFill>
                <a:latin typeface="Times New Roman" charset="0"/>
              </a:rPr>
              <a:t>– </a:t>
            </a:r>
            <a:r>
              <a:rPr lang="en-US" sz="2000" dirty="0" smtClean="0">
                <a:solidFill>
                  <a:srgbClr val="FFFF00"/>
                </a:solidFill>
                <a:latin typeface="Times New Roman" charset="0"/>
              </a:rPr>
              <a:t>SJV</a:t>
            </a:r>
            <a:endParaRPr lang="en-US" sz="2000" dirty="0">
              <a:solidFill>
                <a:srgbClr val="FFFF00"/>
              </a:solidFill>
              <a:latin typeface="Times New Roman" charset="0"/>
            </a:endParaRPr>
          </a:p>
          <a:p>
            <a:pPr lvl="1" eaLnBrk="1" hangingPunct="1">
              <a:buFont typeface="Arial" charset="0"/>
              <a:buChar char="•"/>
            </a:pPr>
            <a:r>
              <a:rPr lang="en-US" sz="2000" dirty="0">
                <a:solidFill>
                  <a:srgbClr val="FFFF00"/>
                </a:solidFill>
                <a:latin typeface="Times New Roman" charset="0"/>
              </a:rPr>
              <a:t>May </a:t>
            </a:r>
            <a:r>
              <a:rPr lang="en-US" sz="2000" dirty="0" smtClean="0">
                <a:solidFill>
                  <a:srgbClr val="FFFF00"/>
                </a:solidFill>
                <a:latin typeface="Times New Roman" charset="0"/>
              </a:rPr>
              <a:t>14 </a:t>
            </a:r>
            <a:r>
              <a:rPr lang="en-US" sz="2000" dirty="0">
                <a:solidFill>
                  <a:srgbClr val="FFFF00"/>
                </a:solidFill>
                <a:latin typeface="Times New Roman" charset="0"/>
              </a:rPr>
              <a:t>– </a:t>
            </a:r>
            <a:r>
              <a:rPr lang="en-US" sz="2000" dirty="0" smtClean="0">
                <a:solidFill>
                  <a:srgbClr val="FFFF00"/>
                </a:solidFill>
                <a:latin typeface="Times New Roman" charset="0"/>
              </a:rPr>
              <a:t>LA</a:t>
            </a:r>
            <a:endParaRPr lang="en-US" sz="2000" dirty="0">
              <a:solidFill>
                <a:srgbClr val="FFFF00"/>
              </a:solidFill>
              <a:latin typeface="Times New Roman" charset="0"/>
            </a:endParaRPr>
          </a:p>
          <a:p>
            <a:pPr eaLnBrk="1" hangingPunct="1">
              <a:buFont typeface="Arial" charset="0"/>
              <a:buChar char="•"/>
            </a:pPr>
            <a:r>
              <a:rPr lang="en-US" sz="2000" dirty="0">
                <a:solidFill>
                  <a:srgbClr val="FFFF00"/>
                </a:solidFill>
                <a:latin typeface="Times New Roman" charset="0"/>
              </a:rPr>
              <a:t>6 flights in the Central Valley</a:t>
            </a:r>
          </a:p>
          <a:p>
            <a:pPr eaLnBrk="1" hangingPunct="1">
              <a:buFont typeface="Arial" charset="0"/>
              <a:buChar char="•"/>
            </a:pPr>
            <a:r>
              <a:rPr lang="en-US" sz="2000" dirty="0">
                <a:solidFill>
                  <a:srgbClr val="FFFF00"/>
                </a:solidFill>
                <a:latin typeface="Times New Roman" charset="0"/>
              </a:rPr>
              <a:t>7 flights </a:t>
            </a:r>
            <a:r>
              <a:rPr lang="en-US" sz="2000" dirty="0" smtClean="0">
                <a:solidFill>
                  <a:srgbClr val="FFFF00"/>
                </a:solidFill>
                <a:latin typeface="Times New Roman" charset="0"/>
              </a:rPr>
              <a:t>through the </a:t>
            </a:r>
            <a:r>
              <a:rPr lang="en-US" sz="2000" dirty="0" err="1" smtClean="0">
                <a:solidFill>
                  <a:srgbClr val="FFFF00"/>
                </a:solidFill>
                <a:latin typeface="Times New Roman" charset="0"/>
              </a:rPr>
              <a:t>SoCAB</a:t>
            </a:r>
            <a:endParaRPr lang="en-US" sz="2000" dirty="0">
              <a:solidFill>
                <a:srgbClr val="FFFF00"/>
              </a:solidFill>
              <a:latin typeface="Times New Roman" charset="0"/>
            </a:endParaRPr>
          </a:p>
        </p:txBody>
      </p:sp>
      <p:pic>
        <p:nvPicPr>
          <p:cNvPr id="21507" name="Picture 1" descr="map_NH3_dairy_wtackCAR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49300"/>
            <a:ext cx="59436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ctrTitle"/>
          </p:nvPr>
        </p:nvSpPr>
        <p:spPr>
          <a:xfrm>
            <a:off x="228600" y="106363"/>
            <a:ext cx="8686800" cy="642937"/>
          </a:xfrm>
        </p:spPr>
        <p:txBody>
          <a:bodyPr anchor="t"/>
          <a:lstStyle/>
          <a:p>
            <a:pPr eaLnBrk="1" hangingPunct="1"/>
            <a:r>
              <a:rPr lang="en-US" sz="2800">
                <a:solidFill>
                  <a:srgbClr val="FFFF00"/>
                </a:solidFill>
                <a:latin typeface="Arial" charset="0"/>
                <a:ea typeface="ＭＳ Ｐゴシック" charset="0"/>
                <a:cs typeface="ＭＳ Ｐゴシック" charset="0"/>
              </a:rPr>
              <a:t>High NH</a:t>
            </a:r>
            <a:r>
              <a:rPr lang="en-US" sz="2800" baseline="-25000">
                <a:solidFill>
                  <a:srgbClr val="FFFF00"/>
                </a:solidFill>
                <a:latin typeface="Arial" charset="0"/>
                <a:ea typeface="ＭＳ Ｐゴシック" charset="0"/>
                <a:cs typeface="ＭＳ Ｐゴシック" charset="0"/>
              </a:rPr>
              <a:t>3 </a:t>
            </a:r>
            <a:r>
              <a:rPr lang="en-US" sz="2800">
                <a:solidFill>
                  <a:srgbClr val="FFFF00"/>
                </a:solidFill>
                <a:latin typeface="Arial" charset="0"/>
                <a:ea typeface="ＭＳ Ｐゴシック" charset="0"/>
                <a:cs typeface="ＭＳ Ｐゴシック" charset="0"/>
              </a:rPr>
              <a:t>Mixing Ratios</a:t>
            </a:r>
          </a:p>
        </p:txBody>
      </p:sp>
      <p:sp>
        <p:nvSpPr>
          <p:cNvPr id="23554" name="TextBox 4"/>
          <p:cNvSpPr txBox="1">
            <a:spLocks noChangeArrowheads="1"/>
          </p:cNvSpPr>
          <p:nvPr/>
        </p:nvSpPr>
        <p:spPr bwMode="auto">
          <a:xfrm>
            <a:off x="6400800" y="1214438"/>
            <a:ext cx="2743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5888" indent="-11588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2000" dirty="0">
                <a:solidFill>
                  <a:srgbClr val="FFFF00"/>
                </a:solidFill>
                <a:latin typeface="Times New Roman" charset="0"/>
              </a:rPr>
              <a:t>May </a:t>
            </a:r>
            <a:r>
              <a:rPr lang="en-US" sz="2000" dirty="0" smtClean="0">
                <a:solidFill>
                  <a:srgbClr val="FFFF00"/>
                </a:solidFill>
                <a:latin typeface="Times New Roman" charset="0"/>
              </a:rPr>
              <a:t>7 - </a:t>
            </a:r>
            <a:r>
              <a:rPr lang="en-US" sz="2000" dirty="0">
                <a:solidFill>
                  <a:srgbClr val="FFFF00"/>
                </a:solidFill>
                <a:latin typeface="Times New Roman" charset="0"/>
              </a:rPr>
              <a:t>963 </a:t>
            </a:r>
            <a:r>
              <a:rPr lang="en-US" sz="2000" dirty="0" err="1">
                <a:solidFill>
                  <a:srgbClr val="FFFF00"/>
                </a:solidFill>
                <a:latin typeface="Times New Roman" charset="0"/>
              </a:rPr>
              <a:t>ppbv</a:t>
            </a:r>
            <a:endParaRPr lang="en-US" sz="2000" dirty="0">
              <a:solidFill>
                <a:srgbClr val="FFFF00"/>
              </a:solidFill>
              <a:latin typeface="Times New Roman" charset="0"/>
            </a:endParaRPr>
          </a:p>
          <a:p>
            <a:pPr eaLnBrk="1" hangingPunct="1">
              <a:buFont typeface="Arial" charset="0"/>
              <a:buChar char="•"/>
            </a:pPr>
            <a:r>
              <a:rPr lang="en-US" sz="2000" dirty="0">
                <a:solidFill>
                  <a:srgbClr val="FFFF00"/>
                </a:solidFill>
                <a:latin typeface="Times New Roman" charset="0"/>
              </a:rPr>
              <a:t>May </a:t>
            </a:r>
            <a:r>
              <a:rPr lang="en-US" sz="2000" dirty="0" smtClean="0">
                <a:solidFill>
                  <a:srgbClr val="FFFF00"/>
                </a:solidFill>
                <a:latin typeface="Times New Roman" charset="0"/>
              </a:rPr>
              <a:t>14 - 140 </a:t>
            </a:r>
            <a:r>
              <a:rPr lang="en-US" sz="2000" dirty="0" err="1">
                <a:solidFill>
                  <a:srgbClr val="FFFF00"/>
                </a:solidFill>
                <a:latin typeface="Times New Roman" charset="0"/>
              </a:rPr>
              <a:t>ppbv</a:t>
            </a:r>
            <a:endParaRPr lang="en-US" sz="2000" dirty="0">
              <a:solidFill>
                <a:srgbClr val="FFFF00"/>
              </a:solidFill>
              <a:latin typeface="Times New Roman" charset="0"/>
            </a:endParaRPr>
          </a:p>
        </p:txBody>
      </p:sp>
      <p:pic>
        <p:nvPicPr>
          <p:cNvPr id="23555" name="Picture 2" descr="map_NH3_dairy_wtack_NH3CAR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49300"/>
            <a:ext cx="59436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437313" y="777875"/>
            <a:ext cx="2670175" cy="461963"/>
          </a:xfrm>
          <a:prstGeom prst="rect">
            <a:avLst/>
          </a:prstGeom>
          <a:noFill/>
        </p:spPr>
        <p:txBody>
          <a:bodyPr>
            <a:spAutoFit/>
          </a:bodyPr>
          <a:lstStyle/>
          <a:p>
            <a:pPr algn="ctr">
              <a:defRPr/>
            </a:pPr>
            <a:r>
              <a:rPr lang="en-US" sz="2400" dirty="0">
                <a:solidFill>
                  <a:srgbClr val="FFFF00"/>
                </a:solidFill>
                <a:latin typeface="+mn-lt"/>
              </a:rPr>
              <a:t>Peak Mixing Ratios</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ctrTitle"/>
          </p:nvPr>
        </p:nvSpPr>
        <p:spPr>
          <a:xfrm>
            <a:off x="228600" y="109538"/>
            <a:ext cx="8686800" cy="639762"/>
          </a:xfrm>
        </p:spPr>
        <p:txBody>
          <a:bodyPr anchor="t"/>
          <a:lstStyle/>
          <a:p>
            <a:pPr eaLnBrk="1" hangingPunct="1"/>
            <a:r>
              <a:rPr lang="en-US" sz="3200">
                <a:solidFill>
                  <a:srgbClr val="FFFF00"/>
                </a:solidFill>
                <a:latin typeface="Arial" charset="0"/>
                <a:ea typeface="ＭＳ Ｐゴシック" charset="0"/>
                <a:cs typeface="ＭＳ Ｐゴシック" charset="0"/>
              </a:rPr>
              <a:t>CalNex NH</a:t>
            </a:r>
            <a:r>
              <a:rPr lang="en-US" sz="3200" baseline="-25000">
                <a:solidFill>
                  <a:srgbClr val="FFFF00"/>
                </a:solidFill>
                <a:latin typeface="Arial" charset="0"/>
                <a:ea typeface="ＭＳ Ｐゴシック" charset="0"/>
                <a:cs typeface="ＭＳ Ｐゴシック" charset="0"/>
              </a:rPr>
              <a:t>3</a:t>
            </a:r>
            <a:r>
              <a:rPr lang="en-US" sz="3200">
                <a:solidFill>
                  <a:srgbClr val="FFFF00"/>
                </a:solidFill>
                <a:latin typeface="Arial" charset="0"/>
                <a:ea typeface="ＭＳ Ｐゴシック" charset="0"/>
                <a:cs typeface="ＭＳ Ｐゴシック" charset="0"/>
              </a:rPr>
              <a:t> Altitude Profile</a:t>
            </a:r>
            <a:endParaRPr lang="en-US" sz="2800">
              <a:solidFill>
                <a:srgbClr val="FFFF00"/>
              </a:solidFill>
              <a:latin typeface="Arial" charset="0"/>
              <a:ea typeface="ＭＳ Ｐゴシック" charset="0"/>
              <a:cs typeface="ＭＳ Ｐゴシック" charset="0"/>
            </a:endParaRPr>
          </a:p>
        </p:txBody>
      </p:sp>
      <p:sp>
        <p:nvSpPr>
          <p:cNvPr id="5" name="TextBox 4"/>
          <p:cNvSpPr txBox="1">
            <a:spLocks noChangeArrowheads="1"/>
          </p:cNvSpPr>
          <p:nvPr/>
        </p:nvSpPr>
        <p:spPr bwMode="auto">
          <a:xfrm>
            <a:off x="6400800" y="2490788"/>
            <a:ext cx="27432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5888" indent="-115888" eaLnBrk="0" hangingPunct="0">
              <a:defRPr sz="2400">
                <a:solidFill>
                  <a:schemeClr val="tx1"/>
                </a:solidFill>
                <a:latin typeface="Arial" charset="0"/>
                <a:ea typeface="ＭＳ Ｐゴシック" charset="0"/>
                <a:cs typeface="ＭＳ Ｐゴシック" charset="0"/>
              </a:defRPr>
            </a:lvl1pPr>
            <a:lvl2pPr marL="573088" indent="-11588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defRPr/>
            </a:pPr>
            <a:r>
              <a:rPr lang="en-US" sz="2000" dirty="0" smtClean="0">
                <a:solidFill>
                  <a:srgbClr val="FFFF00"/>
                </a:solidFill>
                <a:cs typeface="Times New Roman" charset="0"/>
              </a:rPr>
              <a:t>NEAQS 2004</a:t>
            </a:r>
          </a:p>
          <a:p>
            <a:pPr eaLnBrk="1" hangingPunct="1">
              <a:buFont typeface="Arial" charset="0"/>
              <a:buChar char="•"/>
              <a:defRPr/>
            </a:pPr>
            <a:r>
              <a:rPr lang="en-US" sz="2000" dirty="0" smtClean="0">
                <a:solidFill>
                  <a:srgbClr val="FFFF00"/>
                </a:solidFill>
                <a:latin typeface="Times New Roman" charset="0"/>
                <a:cs typeface="Times New Roman" charset="0"/>
              </a:rPr>
              <a:t>BL mixing ratios up to 3 </a:t>
            </a:r>
            <a:r>
              <a:rPr lang="en-US" sz="2000" dirty="0" err="1" smtClean="0">
                <a:solidFill>
                  <a:srgbClr val="FFFF00"/>
                </a:solidFill>
                <a:latin typeface="Times New Roman" charset="0"/>
                <a:cs typeface="Times New Roman" charset="0"/>
              </a:rPr>
              <a:t>ppbv</a:t>
            </a:r>
            <a:endParaRPr lang="en-US" sz="2000" dirty="0" smtClean="0">
              <a:solidFill>
                <a:srgbClr val="FFFF00"/>
              </a:solidFill>
              <a:latin typeface="Times New Roman" charset="0"/>
              <a:cs typeface="Times New Roman" charset="0"/>
            </a:endParaRPr>
          </a:p>
          <a:p>
            <a:pPr eaLnBrk="1" hangingPunct="1">
              <a:buFont typeface="Arial" charset="0"/>
              <a:buChar char="•"/>
              <a:defRPr/>
            </a:pPr>
            <a:r>
              <a:rPr lang="en-US" sz="2000" dirty="0" smtClean="0">
                <a:solidFill>
                  <a:srgbClr val="FFFF00"/>
                </a:solidFill>
                <a:latin typeface="Times New Roman" charset="0"/>
                <a:cs typeface="Times New Roman" charset="0"/>
              </a:rPr>
              <a:t>Biomass burning layers at altitude</a:t>
            </a:r>
          </a:p>
          <a:p>
            <a:pPr marL="0" indent="0" algn="ctr" eaLnBrk="1" hangingPunct="1">
              <a:defRPr/>
            </a:pPr>
            <a:r>
              <a:rPr lang="en-US" sz="1600" dirty="0" smtClean="0">
                <a:solidFill>
                  <a:srgbClr val="FFFF00"/>
                </a:solidFill>
                <a:latin typeface="Times New Roman" charset="0"/>
                <a:cs typeface="Times New Roman" charset="0"/>
              </a:rPr>
              <a:t>(Nowak et al., </a:t>
            </a:r>
            <a:r>
              <a:rPr lang="en-US" sz="1600" i="1" dirty="0" smtClean="0">
                <a:solidFill>
                  <a:srgbClr val="FFFF00"/>
                </a:solidFill>
                <a:latin typeface="Times New Roman" charset="0"/>
                <a:cs typeface="Times New Roman" charset="0"/>
              </a:rPr>
              <a:t>JGR </a:t>
            </a:r>
            <a:r>
              <a:rPr lang="en-US" sz="1600" dirty="0" smtClean="0">
                <a:solidFill>
                  <a:srgbClr val="FFFF00"/>
                </a:solidFill>
                <a:latin typeface="Times New Roman" charset="0"/>
                <a:cs typeface="Times New Roman" charset="0"/>
              </a:rPr>
              <a:t>2007)</a:t>
            </a:r>
          </a:p>
        </p:txBody>
      </p:sp>
      <p:pic>
        <p:nvPicPr>
          <p:cNvPr id="11" name="Picture 10" descr="NH3_alt_all_AGU_r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49300"/>
            <a:ext cx="5943600" cy="578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GU_USA_re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235075"/>
            <a:ext cx="3657600"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NH3_alt_all_AGU_blu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749300"/>
            <a:ext cx="5943600" cy="578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GU_USA_blu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1235075"/>
            <a:ext cx="3657600"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NH3_alt_all_AGU_black.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7200" y="749300"/>
            <a:ext cx="5943600" cy="578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AGU_USA_black.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057400" y="1235075"/>
            <a:ext cx="3657600"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a:spLocks noChangeArrowheads="1"/>
          </p:cNvSpPr>
          <p:nvPr/>
        </p:nvSpPr>
        <p:spPr bwMode="auto">
          <a:xfrm>
            <a:off x="6400800" y="4532313"/>
            <a:ext cx="27432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73088" lvl="1" indent="-115888">
              <a:defRPr/>
            </a:pPr>
            <a:r>
              <a:rPr lang="en-US" sz="2000" dirty="0" err="1">
                <a:solidFill>
                  <a:srgbClr val="FFFF00"/>
                </a:solidFill>
                <a:cs typeface="Times New Roman" charset="0"/>
              </a:rPr>
              <a:t>TexAQS</a:t>
            </a:r>
            <a:r>
              <a:rPr lang="en-US" sz="2000" dirty="0">
                <a:solidFill>
                  <a:srgbClr val="FFFF00"/>
                </a:solidFill>
                <a:cs typeface="Times New Roman" charset="0"/>
              </a:rPr>
              <a:t> 2006</a:t>
            </a:r>
          </a:p>
          <a:p>
            <a:pPr marL="115888" indent="-115888">
              <a:buFont typeface="Arial" charset="0"/>
              <a:buChar char="•"/>
              <a:defRPr/>
            </a:pPr>
            <a:r>
              <a:rPr lang="en-US" sz="2000" dirty="0">
                <a:solidFill>
                  <a:srgbClr val="FFFF00"/>
                </a:solidFill>
                <a:latin typeface="Times New Roman" charset="0"/>
                <a:cs typeface="Times New Roman" charset="0"/>
              </a:rPr>
              <a:t>BL mixing ratios up to 8 </a:t>
            </a:r>
            <a:r>
              <a:rPr lang="en-US" sz="2000" dirty="0" err="1">
                <a:solidFill>
                  <a:srgbClr val="FFFF00"/>
                </a:solidFill>
                <a:latin typeface="Times New Roman" charset="0"/>
                <a:cs typeface="Times New Roman" charset="0"/>
              </a:rPr>
              <a:t>ppbv</a:t>
            </a:r>
            <a:endParaRPr lang="en-US" sz="2000" dirty="0">
              <a:solidFill>
                <a:srgbClr val="FFFF00"/>
              </a:solidFill>
              <a:latin typeface="Times New Roman" charset="0"/>
              <a:cs typeface="Times New Roman" charset="0"/>
            </a:endParaRPr>
          </a:p>
          <a:p>
            <a:pPr marL="115888" indent="-115888">
              <a:buFont typeface="Arial" charset="0"/>
              <a:buChar char="•"/>
              <a:defRPr/>
            </a:pPr>
            <a:r>
              <a:rPr lang="en-US" sz="2000" dirty="0">
                <a:solidFill>
                  <a:srgbClr val="FFFF00"/>
                </a:solidFill>
                <a:latin typeface="Times New Roman" charset="0"/>
                <a:cs typeface="Times New Roman" charset="0"/>
              </a:rPr>
              <a:t>BL plumes from industrial accident</a:t>
            </a:r>
          </a:p>
          <a:p>
            <a:pPr algn="ctr">
              <a:defRPr/>
            </a:pPr>
            <a:r>
              <a:rPr lang="en-US" sz="1600" dirty="0">
                <a:solidFill>
                  <a:srgbClr val="FFFF00"/>
                </a:solidFill>
                <a:latin typeface="Times New Roman" charset="0"/>
                <a:cs typeface="Times New Roman" charset="0"/>
              </a:rPr>
              <a:t>(Nowak et al., </a:t>
            </a:r>
            <a:r>
              <a:rPr lang="en-US" sz="1600" i="1" dirty="0">
                <a:solidFill>
                  <a:srgbClr val="FFFF00"/>
                </a:solidFill>
                <a:latin typeface="Times New Roman" charset="0"/>
                <a:cs typeface="Times New Roman" charset="0"/>
              </a:rPr>
              <a:t>JGR</a:t>
            </a:r>
            <a:r>
              <a:rPr lang="en-US" sz="1600" dirty="0">
                <a:solidFill>
                  <a:srgbClr val="FFFF00"/>
                </a:solidFill>
                <a:latin typeface="Times New Roman" charset="0"/>
                <a:cs typeface="Times New Roman" charset="0"/>
              </a:rPr>
              <a:t> 2010)</a:t>
            </a:r>
          </a:p>
        </p:txBody>
      </p:sp>
      <p:sp>
        <p:nvSpPr>
          <p:cNvPr id="17" name="TextBox 16"/>
          <p:cNvSpPr txBox="1">
            <a:spLocks noChangeArrowheads="1"/>
          </p:cNvSpPr>
          <p:nvPr/>
        </p:nvSpPr>
        <p:spPr bwMode="auto">
          <a:xfrm>
            <a:off x="6400800" y="757238"/>
            <a:ext cx="27432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5888" indent="-11588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2000">
                <a:solidFill>
                  <a:srgbClr val="FFFF00"/>
                </a:solidFill>
                <a:latin typeface="Times New Roman" charset="0"/>
                <a:cs typeface="Times New Roman" charset="0"/>
              </a:rPr>
              <a:t>100 pptv – ~ 1 ppmv</a:t>
            </a:r>
          </a:p>
          <a:p>
            <a:pPr eaLnBrk="1" hangingPunct="1">
              <a:buFont typeface="Arial" charset="0"/>
              <a:buChar char="•"/>
            </a:pPr>
            <a:r>
              <a:rPr lang="en-US" sz="2000">
                <a:solidFill>
                  <a:srgbClr val="FFFF00"/>
                </a:solidFill>
                <a:latin typeface="Times New Roman" charset="0"/>
                <a:cs typeface="Times New Roman" charset="0"/>
              </a:rPr>
              <a:t>Highest near surface </a:t>
            </a:r>
          </a:p>
          <a:p>
            <a:pPr eaLnBrk="1" hangingPunct="1">
              <a:buFont typeface="Arial" charset="0"/>
              <a:buChar char="•"/>
            </a:pPr>
            <a:r>
              <a:rPr lang="en-US" sz="2000">
                <a:solidFill>
                  <a:srgbClr val="FFFF00"/>
                </a:solidFill>
                <a:latin typeface="Times New Roman" charset="0"/>
                <a:cs typeface="Times New Roman" charset="0"/>
              </a:rPr>
              <a:t>First in-situ profiles concurrent with satellite observations</a:t>
            </a:r>
          </a:p>
          <a:p>
            <a:pPr eaLnBrk="1" hangingPunct="1">
              <a:buFont typeface="Arial" charset="0"/>
              <a:buChar char="•"/>
            </a:pPr>
            <a:endParaRPr lang="en-US" sz="2000">
              <a:solidFill>
                <a:srgbClr val="FFFF00"/>
              </a:solidFill>
              <a:latin typeface="Times New Roman" charset="0"/>
              <a:cs typeface="Times New Roma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9" descr="map_NH3_AGU_0514_v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49300"/>
            <a:ext cx="5943600" cy="529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itle 1"/>
          <p:cNvSpPr>
            <a:spLocks noGrp="1"/>
          </p:cNvSpPr>
          <p:nvPr>
            <p:ph type="ctrTitle"/>
          </p:nvPr>
        </p:nvSpPr>
        <p:spPr>
          <a:xfrm>
            <a:off x="228600" y="106363"/>
            <a:ext cx="8686800" cy="2020887"/>
          </a:xfrm>
        </p:spPr>
        <p:txBody>
          <a:bodyPr anchor="t"/>
          <a:lstStyle/>
          <a:p>
            <a:pPr eaLnBrk="1" hangingPunct="1"/>
            <a:r>
              <a:rPr lang="en-US" sz="3200">
                <a:solidFill>
                  <a:srgbClr val="FFFF00"/>
                </a:solidFill>
                <a:latin typeface="Arial" charset="0"/>
                <a:ea typeface="ＭＳ Ｐゴシック" charset="0"/>
                <a:cs typeface="ＭＳ Ｐゴシック" charset="0"/>
              </a:rPr>
              <a:t>South Coast Air Basin NH</a:t>
            </a:r>
            <a:r>
              <a:rPr lang="en-US" sz="3200" baseline="-25000">
                <a:solidFill>
                  <a:srgbClr val="FFFF00"/>
                </a:solidFill>
                <a:latin typeface="Arial" charset="0"/>
                <a:ea typeface="ＭＳ Ｐゴシック" charset="0"/>
                <a:cs typeface="ＭＳ Ｐゴシック" charset="0"/>
              </a:rPr>
              <a:t>3</a:t>
            </a:r>
            <a:r>
              <a:rPr lang="en-US" sz="3200">
                <a:solidFill>
                  <a:srgbClr val="FFFF00"/>
                </a:solidFill>
                <a:latin typeface="Arial" charset="0"/>
                <a:ea typeface="ＭＳ Ｐゴシック" charset="0"/>
                <a:cs typeface="ＭＳ Ｐゴシック" charset="0"/>
              </a:rPr>
              <a:t> Sources</a:t>
            </a:r>
            <a:endParaRPr lang="en-US" sz="2800">
              <a:solidFill>
                <a:srgbClr val="FFFF00"/>
              </a:solidFill>
              <a:latin typeface="Arial" charset="0"/>
              <a:ea typeface="ＭＳ Ｐゴシック" charset="0"/>
              <a:cs typeface="ＭＳ Ｐゴシック" charset="0"/>
            </a:endParaRPr>
          </a:p>
        </p:txBody>
      </p:sp>
      <p:sp>
        <p:nvSpPr>
          <p:cNvPr id="27651" name="TextBox 4"/>
          <p:cNvSpPr txBox="1">
            <a:spLocks noChangeArrowheads="1"/>
          </p:cNvSpPr>
          <p:nvPr/>
        </p:nvSpPr>
        <p:spPr bwMode="auto">
          <a:xfrm>
            <a:off x="6400800" y="746125"/>
            <a:ext cx="2743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5888" indent="-11588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2000" dirty="0">
                <a:solidFill>
                  <a:srgbClr val="FFFF00"/>
                </a:solidFill>
                <a:latin typeface="Times New Roman" charset="0"/>
              </a:rPr>
              <a:t>May </a:t>
            </a:r>
            <a:r>
              <a:rPr lang="en-US" sz="2000" dirty="0" smtClean="0">
                <a:solidFill>
                  <a:srgbClr val="FFFF00"/>
                </a:solidFill>
                <a:latin typeface="Times New Roman" charset="0"/>
              </a:rPr>
              <a:t>14 </a:t>
            </a:r>
            <a:r>
              <a:rPr lang="en-US" sz="2000" dirty="0">
                <a:solidFill>
                  <a:srgbClr val="FFFF00"/>
                </a:solidFill>
                <a:latin typeface="Times New Roman" charset="0"/>
              </a:rPr>
              <a:t>flight track colored and sized by NH</a:t>
            </a:r>
            <a:r>
              <a:rPr lang="en-US" sz="2000" baseline="-25000" dirty="0">
                <a:solidFill>
                  <a:srgbClr val="FFFF00"/>
                </a:solidFill>
                <a:latin typeface="Times New Roman" charset="0"/>
              </a:rPr>
              <a:t>3</a:t>
            </a:r>
            <a:r>
              <a:rPr lang="en-US" sz="2000" dirty="0">
                <a:solidFill>
                  <a:srgbClr val="FFFF00"/>
                </a:solidFill>
                <a:latin typeface="Times New Roman" charset="0"/>
              </a:rPr>
              <a:t> mixing ratio</a:t>
            </a:r>
          </a:p>
        </p:txBody>
      </p:sp>
      <p:sp>
        <p:nvSpPr>
          <p:cNvPr id="18" name="Rectangle 17"/>
          <p:cNvSpPr/>
          <p:nvPr/>
        </p:nvSpPr>
        <p:spPr>
          <a:xfrm>
            <a:off x="2803525" y="2776538"/>
            <a:ext cx="1316038" cy="825500"/>
          </a:xfrm>
          <a:prstGeom prst="rect">
            <a:avLst/>
          </a:prstGeom>
          <a:noFill/>
          <a:ln w="4762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Oval 18"/>
          <p:cNvSpPr>
            <a:spLocks noChangeAspect="1"/>
          </p:cNvSpPr>
          <p:nvPr/>
        </p:nvSpPr>
        <p:spPr>
          <a:xfrm>
            <a:off x="4341813" y="2960688"/>
            <a:ext cx="349250" cy="365125"/>
          </a:xfrm>
          <a:prstGeom prst="ellipse">
            <a:avLst/>
          </a:prstGeom>
          <a:noFill/>
          <a:ln w="4762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TextBox 4"/>
          <p:cNvSpPr txBox="1">
            <a:spLocks noChangeArrowheads="1"/>
          </p:cNvSpPr>
          <p:nvPr/>
        </p:nvSpPr>
        <p:spPr bwMode="auto">
          <a:xfrm>
            <a:off x="6398155" y="1760538"/>
            <a:ext cx="2743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5888" indent="-11588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2000" dirty="0">
                <a:solidFill>
                  <a:srgbClr val="FFFF00"/>
                </a:solidFill>
                <a:latin typeface="Times New Roman" charset="0"/>
              </a:rPr>
              <a:t>Automobiles</a:t>
            </a:r>
          </a:p>
        </p:txBody>
      </p:sp>
      <p:sp>
        <p:nvSpPr>
          <p:cNvPr id="21" name="TextBox 4"/>
          <p:cNvSpPr txBox="1">
            <a:spLocks noChangeArrowheads="1"/>
          </p:cNvSpPr>
          <p:nvPr/>
        </p:nvSpPr>
        <p:spPr bwMode="auto">
          <a:xfrm>
            <a:off x="6392863" y="2160588"/>
            <a:ext cx="2743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5888" indent="-11588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2000" dirty="0">
                <a:solidFill>
                  <a:srgbClr val="FFFF00"/>
                </a:solidFill>
                <a:latin typeface="Times New Roman" charset="0"/>
              </a:rPr>
              <a:t>Dairy farms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ctrTitle"/>
          </p:nvPr>
        </p:nvSpPr>
        <p:spPr>
          <a:xfrm>
            <a:off x="228600" y="106363"/>
            <a:ext cx="8686800" cy="2020887"/>
          </a:xfrm>
        </p:spPr>
        <p:txBody>
          <a:bodyPr anchor="t"/>
          <a:lstStyle/>
          <a:p>
            <a:pPr eaLnBrk="1" hangingPunct="1"/>
            <a:r>
              <a:rPr lang="en-US" sz="3200" dirty="0" smtClean="0">
                <a:solidFill>
                  <a:srgbClr val="FFFF00"/>
                </a:solidFill>
                <a:latin typeface="Arial" charset="0"/>
                <a:ea typeface="ＭＳ Ｐゴシック" charset="0"/>
                <a:cs typeface="ＭＳ Ｐゴシック" charset="0"/>
              </a:rPr>
              <a:t>Why do automobiles emit NH</a:t>
            </a:r>
            <a:r>
              <a:rPr lang="en-US" sz="3200" baseline="-25000" dirty="0" smtClean="0">
                <a:solidFill>
                  <a:srgbClr val="FFFF00"/>
                </a:solidFill>
                <a:latin typeface="Arial" charset="0"/>
                <a:ea typeface="ＭＳ Ｐゴシック" charset="0"/>
                <a:cs typeface="ＭＳ Ｐゴシック" charset="0"/>
              </a:rPr>
              <a:t>3</a:t>
            </a:r>
            <a:r>
              <a:rPr lang="en-US" sz="3200" dirty="0">
                <a:solidFill>
                  <a:srgbClr val="FFFF00"/>
                </a:solidFill>
                <a:latin typeface="Arial" charset="0"/>
                <a:ea typeface="ＭＳ Ｐゴシック" charset="0"/>
                <a:cs typeface="ＭＳ Ｐゴシック" charset="0"/>
              </a:rPr>
              <a:t>?</a:t>
            </a:r>
            <a:endParaRPr lang="en-US" sz="2800" dirty="0">
              <a:solidFill>
                <a:srgbClr val="FFFF00"/>
              </a:solidFill>
              <a:latin typeface="Arial" charset="0"/>
              <a:ea typeface="ＭＳ Ｐゴシック" charset="0"/>
              <a:cs typeface="ＭＳ Ｐゴシック" charset="0"/>
            </a:endParaRPr>
          </a:p>
        </p:txBody>
      </p:sp>
      <p:sp>
        <p:nvSpPr>
          <p:cNvPr id="3" name="Rectangle 9"/>
          <p:cNvSpPr>
            <a:spLocks noChangeArrowheads="1"/>
          </p:cNvSpPr>
          <p:nvPr/>
        </p:nvSpPr>
        <p:spPr bwMode="auto">
          <a:xfrm>
            <a:off x="457200" y="649288"/>
            <a:ext cx="82423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dirty="0">
                <a:solidFill>
                  <a:srgbClr val="FFFF00"/>
                </a:solidFill>
                <a:latin typeface="Times New Roman" charset="0"/>
                <a:cs typeface="Times New Roman" charset="0"/>
              </a:rPr>
              <a:t>Unregulated byproduct of three-way catalytic converters</a:t>
            </a:r>
          </a:p>
          <a:p>
            <a:pPr marL="573088" lvl="1" indent="-115888">
              <a:buFontTx/>
              <a:buChar char="•"/>
            </a:pPr>
            <a:r>
              <a:rPr lang="en-US" sz="2400" dirty="0">
                <a:latin typeface="Times New Roman" charset="0"/>
                <a:cs typeface="Times New Roman" charset="0"/>
              </a:rPr>
              <a:t>Resulting from over-reduction of NO on the catalyst surface</a:t>
            </a:r>
          </a:p>
          <a:p>
            <a:pPr marL="573088" lvl="1" indent="-115888">
              <a:buFontTx/>
              <a:buChar char="•"/>
            </a:pPr>
            <a:r>
              <a:rPr lang="en-US" sz="2400" dirty="0" smtClean="0">
                <a:latin typeface="Times New Roman" charset="0"/>
                <a:cs typeface="Times New Roman" charset="0"/>
              </a:rPr>
              <a:t>Emissions mode dependent (i.e., acceleration events)</a:t>
            </a:r>
            <a:endParaRPr lang="en-US" sz="2400" dirty="0">
              <a:latin typeface="Times New Roman" charset="0"/>
              <a:cs typeface="Times New Roman" charset="0"/>
            </a:endParaRPr>
          </a:p>
          <a:p>
            <a:r>
              <a:rPr lang="en-US" sz="2400" dirty="0">
                <a:solidFill>
                  <a:srgbClr val="FFFF00"/>
                </a:solidFill>
                <a:latin typeface="Times New Roman" charset="0"/>
                <a:cs typeface="Times New Roman" charset="0"/>
              </a:rPr>
              <a:t>Emissions dominated by ‘middle-aged’ vehicles</a:t>
            </a:r>
          </a:p>
          <a:p>
            <a:pPr marL="573088" lvl="1" indent="-115888">
              <a:buFontTx/>
              <a:buChar char="•"/>
            </a:pPr>
            <a:r>
              <a:rPr lang="en-US" sz="2400" dirty="0">
                <a:solidFill>
                  <a:srgbClr val="FFFFFF"/>
                </a:solidFill>
                <a:latin typeface="Times New Roman" charset="0"/>
                <a:cs typeface="Times New Roman" charset="0"/>
              </a:rPr>
              <a:t>Older vehicles - no converter or deactivated catalyst</a:t>
            </a:r>
          </a:p>
          <a:p>
            <a:pPr marL="573088" lvl="1" indent="-115888">
              <a:buFontTx/>
              <a:buChar char="•"/>
            </a:pPr>
            <a:r>
              <a:rPr lang="en-US" sz="2400" dirty="0">
                <a:solidFill>
                  <a:srgbClr val="FFFFFF"/>
                </a:solidFill>
                <a:latin typeface="Times New Roman" charset="0"/>
                <a:cs typeface="Times New Roman" charset="0"/>
              </a:rPr>
              <a:t>Newer vehicles - better process control technology</a:t>
            </a:r>
          </a:p>
        </p:txBody>
      </p:sp>
      <p:grpSp>
        <p:nvGrpSpPr>
          <p:cNvPr id="25604" name="Group 11"/>
          <p:cNvGrpSpPr>
            <a:grpSpLocks/>
          </p:cNvGrpSpPr>
          <p:nvPr/>
        </p:nvGrpSpPr>
        <p:grpSpPr bwMode="auto">
          <a:xfrm>
            <a:off x="685800" y="2887663"/>
            <a:ext cx="3465513" cy="3013075"/>
            <a:chOff x="457200" y="2887492"/>
            <a:chExt cx="3465699" cy="3013407"/>
          </a:xfrm>
        </p:grpSpPr>
        <p:grpSp>
          <p:nvGrpSpPr>
            <p:cNvPr id="29705" name="Group 9"/>
            <p:cNvGrpSpPr>
              <a:grpSpLocks/>
            </p:cNvGrpSpPr>
            <p:nvPr/>
          </p:nvGrpSpPr>
          <p:grpSpPr bwMode="auto">
            <a:xfrm>
              <a:off x="727009" y="2887492"/>
              <a:ext cx="2926080" cy="2514670"/>
              <a:chOff x="457200" y="3113842"/>
              <a:chExt cx="2926080" cy="2514670"/>
            </a:xfrm>
          </p:grpSpPr>
          <p:sp>
            <p:nvSpPr>
              <p:cNvPr id="29707" name="Rectangle 9"/>
              <p:cNvSpPr>
                <a:spLocks noChangeArrowheads="1"/>
              </p:cNvSpPr>
              <p:nvPr/>
            </p:nvSpPr>
            <p:spPr bwMode="auto">
              <a:xfrm>
                <a:off x="1302771" y="3113842"/>
                <a:ext cx="1234939"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a:solidFill>
                      <a:srgbClr val="FFFF00"/>
                    </a:solidFill>
                    <a:latin typeface="Times New Roman" charset="0"/>
                    <a:cs typeface="Times New Roman" charset="0"/>
                  </a:rPr>
                  <a:t>Now</a:t>
                </a:r>
              </a:p>
            </p:txBody>
          </p:sp>
          <p:pic>
            <p:nvPicPr>
              <p:cNvPr id="29708" name="Picture 6" descr="car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84759"/>
                <a:ext cx="2926080" cy="1943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p:cNvSpPr txBox="1"/>
            <p:nvPr/>
          </p:nvSpPr>
          <p:spPr>
            <a:xfrm>
              <a:off x="457200" y="5438885"/>
              <a:ext cx="3465699" cy="462014"/>
            </a:xfrm>
            <a:prstGeom prst="rect">
              <a:avLst/>
            </a:prstGeom>
            <a:noFill/>
          </p:spPr>
          <p:txBody>
            <a:bodyPr>
              <a:spAutoFit/>
            </a:bodyPr>
            <a:lstStyle/>
            <a:p>
              <a:pPr>
                <a:defRPr/>
              </a:pPr>
              <a:r>
                <a:rPr lang="en-US" sz="2400" dirty="0">
                  <a:solidFill>
                    <a:srgbClr val="FFFF00"/>
                  </a:solidFill>
                  <a:latin typeface="+mn-lt"/>
                </a:rPr>
                <a:t>Mainly light-duty vehicles</a:t>
              </a:r>
            </a:p>
          </p:txBody>
        </p:sp>
      </p:grpSp>
      <p:grpSp>
        <p:nvGrpSpPr>
          <p:cNvPr id="4" name="Group 3"/>
          <p:cNvGrpSpPr>
            <a:grpSpLocks/>
          </p:cNvGrpSpPr>
          <p:nvPr/>
        </p:nvGrpSpPr>
        <p:grpSpPr bwMode="auto">
          <a:xfrm>
            <a:off x="4513263" y="2887663"/>
            <a:ext cx="3940175" cy="3373437"/>
            <a:chOff x="4759325" y="2887663"/>
            <a:chExt cx="3940175" cy="3374172"/>
          </a:xfrm>
        </p:grpSpPr>
        <p:grpSp>
          <p:nvGrpSpPr>
            <p:cNvPr id="29701" name="Group 7"/>
            <p:cNvGrpSpPr>
              <a:grpSpLocks/>
            </p:cNvGrpSpPr>
            <p:nvPr/>
          </p:nvGrpSpPr>
          <p:grpSpPr bwMode="auto">
            <a:xfrm>
              <a:off x="5268913" y="2887663"/>
              <a:ext cx="2921000" cy="2527300"/>
              <a:chOff x="4947214" y="3099983"/>
              <a:chExt cx="2921000" cy="2527876"/>
            </a:xfrm>
          </p:grpSpPr>
          <p:pic>
            <p:nvPicPr>
              <p:cNvPr id="29703" name="Picture 5" descr="truck.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47214" y="3684759"/>
                <a:ext cx="29210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Rectangle 9"/>
              <p:cNvSpPr>
                <a:spLocks noChangeArrowheads="1"/>
              </p:cNvSpPr>
              <p:nvPr/>
            </p:nvSpPr>
            <p:spPr bwMode="auto">
              <a:xfrm>
                <a:off x="4947214" y="3099983"/>
                <a:ext cx="2921000" cy="58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200" dirty="0" smtClean="0">
                    <a:solidFill>
                      <a:srgbClr val="FFFF00"/>
                    </a:solidFill>
                    <a:latin typeface="Times New Roman" charset="0"/>
                    <a:cs typeface="Times New Roman" charset="0"/>
                  </a:rPr>
                  <a:t>Future/Now</a:t>
                </a:r>
                <a:endParaRPr lang="en-US" sz="3200" dirty="0">
                  <a:solidFill>
                    <a:srgbClr val="FFFF00"/>
                  </a:solidFill>
                  <a:latin typeface="Times New Roman" charset="0"/>
                  <a:cs typeface="Times New Roman" charset="0"/>
                </a:endParaRPr>
              </a:p>
            </p:txBody>
          </p:sp>
        </p:grpSp>
        <p:sp>
          <p:nvSpPr>
            <p:cNvPr id="14" name="TextBox 13"/>
            <p:cNvSpPr txBox="1"/>
            <p:nvPr/>
          </p:nvSpPr>
          <p:spPr>
            <a:xfrm>
              <a:off x="4759325" y="5431392"/>
              <a:ext cx="3940175" cy="830443"/>
            </a:xfrm>
            <a:prstGeom prst="rect">
              <a:avLst/>
            </a:prstGeom>
            <a:noFill/>
          </p:spPr>
          <p:txBody>
            <a:bodyPr>
              <a:spAutoFit/>
            </a:bodyPr>
            <a:lstStyle/>
            <a:p>
              <a:pPr algn="ctr">
                <a:defRPr/>
              </a:pPr>
              <a:r>
                <a:rPr lang="en-US" sz="2400" dirty="0">
                  <a:solidFill>
                    <a:srgbClr val="FFFF00"/>
                  </a:solidFill>
                  <a:latin typeface="+mn-lt"/>
                </a:rPr>
                <a:t>SCRs using urea </a:t>
              </a:r>
              <a:endParaRPr lang="en-US" sz="2400" dirty="0" smtClean="0">
                <a:solidFill>
                  <a:srgbClr val="FFFF00"/>
                </a:solidFill>
                <a:latin typeface="+mn-lt"/>
              </a:endParaRPr>
            </a:p>
            <a:p>
              <a:pPr algn="ctr">
                <a:defRPr/>
              </a:pPr>
              <a:r>
                <a:rPr lang="en-US" sz="2400" dirty="0" smtClean="0">
                  <a:solidFill>
                    <a:srgbClr val="FFFF00"/>
                  </a:solidFill>
                  <a:latin typeface="+mn-lt"/>
                </a:rPr>
                <a:t>in </a:t>
              </a:r>
              <a:r>
                <a:rPr lang="en-US" sz="2400" dirty="0">
                  <a:solidFill>
                    <a:srgbClr val="FFFF00"/>
                  </a:solidFill>
                  <a:latin typeface="+mn-lt"/>
                </a:rPr>
                <a:t>heavy-duty vehicles ?</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6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Map_NH3_g_CARB_aut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49300"/>
            <a:ext cx="5486400" cy="493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itle 1"/>
          <p:cNvSpPr>
            <a:spLocks noGrp="1"/>
          </p:cNvSpPr>
          <p:nvPr>
            <p:ph type="ctrTitle"/>
          </p:nvPr>
        </p:nvSpPr>
        <p:spPr>
          <a:xfrm>
            <a:off x="228600" y="106363"/>
            <a:ext cx="8686800" cy="639762"/>
          </a:xfrm>
        </p:spPr>
        <p:txBody>
          <a:bodyPr anchor="t"/>
          <a:lstStyle/>
          <a:p>
            <a:pPr eaLnBrk="1" hangingPunct="1"/>
            <a:r>
              <a:rPr lang="en-US" sz="3200">
                <a:solidFill>
                  <a:srgbClr val="FFFF00"/>
                </a:solidFill>
                <a:latin typeface="Arial" charset="0"/>
                <a:ea typeface="ＭＳ Ｐゴシック" charset="0"/>
                <a:cs typeface="ＭＳ Ｐゴシック" charset="0"/>
              </a:rPr>
              <a:t>NH</a:t>
            </a:r>
            <a:r>
              <a:rPr lang="en-US" sz="3200" baseline="-25000">
                <a:solidFill>
                  <a:srgbClr val="FFFF00"/>
                </a:solidFill>
                <a:latin typeface="Arial" charset="0"/>
                <a:ea typeface="ＭＳ Ｐゴシック" charset="0"/>
                <a:cs typeface="ＭＳ Ｐゴシック" charset="0"/>
              </a:rPr>
              <a:t>3 </a:t>
            </a:r>
            <a:r>
              <a:rPr lang="en-US" sz="3200">
                <a:solidFill>
                  <a:srgbClr val="FFFF00"/>
                </a:solidFill>
                <a:latin typeface="Arial" charset="0"/>
                <a:ea typeface="ＭＳ Ｐゴシック" charset="0"/>
                <a:cs typeface="ＭＳ Ｐゴシック" charset="0"/>
              </a:rPr>
              <a:t>Automobile Source – Data Selection</a:t>
            </a:r>
            <a:endParaRPr lang="en-US" sz="2800">
              <a:solidFill>
                <a:srgbClr val="FFFF00"/>
              </a:solidFill>
              <a:latin typeface="Arial" charset="0"/>
              <a:ea typeface="ＭＳ Ｐゴシック" charset="0"/>
              <a:cs typeface="ＭＳ Ｐゴシック" charset="0"/>
            </a:endParaRPr>
          </a:p>
        </p:txBody>
      </p:sp>
      <p:sp>
        <p:nvSpPr>
          <p:cNvPr id="31747" name="TextBox 4"/>
          <p:cNvSpPr txBox="1">
            <a:spLocks noChangeArrowheads="1"/>
          </p:cNvSpPr>
          <p:nvPr/>
        </p:nvSpPr>
        <p:spPr bwMode="auto">
          <a:xfrm>
            <a:off x="5943600" y="746125"/>
            <a:ext cx="3200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5888" indent="-11588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a:solidFill>
                  <a:srgbClr val="FFFF00"/>
                </a:solidFill>
                <a:latin typeface="Times New Roman" charset="0"/>
                <a:cs typeface="Times New Roman" charset="0"/>
              </a:rPr>
              <a:t>May 14 </a:t>
            </a:r>
          </a:p>
          <a:p>
            <a:pPr eaLnBrk="1" hangingPunct="1">
              <a:buFontTx/>
              <a:buChar char="•"/>
            </a:pPr>
            <a:r>
              <a:rPr lang="en-US">
                <a:solidFill>
                  <a:srgbClr val="FFFF00"/>
                </a:solidFill>
                <a:latin typeface="Times New Roman" charset="0"/>
                <a:cs typeface="Times New Roman" charset="0"/>
              </a:rPr>
              <a:t>NH</a:t>
            </a:r>
            <a:r>
              <a:rPr lang="en-US" baseline="-25000">
                <a:solidFill>
                  <a:srgbClr val="FFFF00"/>
                </a:solidFill>
                <a:latin typeface="Times New Roman" charset="0"/>
                <a:cs typeface="Times New Roman" charset="0"/>
              </a:rPr>
              <a:t>3</a:t>
            </a:r>
            <a:r>
              <a:rPr lang="en-US">
                <a:solidFill>
                  <a:srgbClr val="FFFF00"/>
                </a:solidFill>
                <a:latin typeface="Times New Roman" charset="0"/>
                <a:cs typeface="Times New Roman" charset="0"/>
              </a:rPr>
              <a:t>:CO</a:t>
            </a:r>
          </a:p>
          <a:p>
            <a:pPr eaLnBrk="1" hangingPunct="1">
              <a:buFontTx/>
              <a:buChar char="•"/>
            </a:pPr>
            <a:r>
              <a:rPr lang="en-US">
                <a:solidFill>
                  <a:srgbClr val="FFFF00"/>
                </a:solidFill>
                <a:latin typeface="Times New Roman" charset="0"/>
                <a:cs typeface="Times New Roman" charset="0"/>
              </a:rPr>
              <a:t>NH</a:t>
            </a:r>
            <a:r>
              <a:rPr lang="en-US" baseline="-25000">
                <a:solidFill>
                  <a:srgbClr val="FFFF00"/>
                </a:solidFill>
                <a:latin typeface="Times New Roman" charset="0"/>
                <a:cs typeface="Times New Roman" charset="0"/>
              </a:rPr>
              <a:t>x </a:t>
            </a:r>
            <a:r>
              <a:rPr lang="en-US">
                <a:solidFill>
                  <a:srgbClr val="FFFF00"/>
                </a:solidFill>
                <a:latin typeface="Times New Roman" charset="0"/>
                <a:cs typeface="Times New Roman" charset="0"/>
              </a:rPr>
              <a:t>(NH</a:t>
            </a:r>
            <a:r>
              <a:rPr lang="en-US" baseline="-25000">
                <a:solidFill>
                  <a:srgbClr val="FFFF00"/>
                </a:solidFill>
                <a:latin typeface="Times New Roman" charset="0"/>
                <a:cs typeface="Times New Roman" charset="0"/>
              </a:rPr>
              <a:t>3</a:t>
            </a:r>
            <a:r>
              <a:rPr lang="en-US">
                <a:solidFill>
                  <a:srgbClr val="FFFF00"/>
                </a:solidFill>
                <a:latin typeface="Times New Roman" charset="0"/>
                <a:cs typeface="Times New Roman" charset="0"/>
              </a:rPr>
              <a:t> + NH</a:t>
            </a:r>
            <a:r>
              <a:rPr lang="en-US" baseline="-25000">
                <a:solidFill>
                  <a:srgbClr val="FFFF00"/>
                </a:solidFill>
                <a:latin typeface="Times New Roman" charset="0"/>
                <a:cs typeface="Times New Roman" charset="0"/>
              </a:rPr>
              <a:t>4</a:t>
            </a:r>
            <a:r>
              <a:rPr lang="en-US" b="1" baseline="30000">
                <a:solidFill>
                  <a:srgbClr val="FFFF00"/>
                </a:solidFill>
                <a:latin typeface="Times New Roman" charset="0"/>
                <a:cs typeface="Times New Roman" charset="0"/>
              </a:rPr>
              <a:t>+</a:t>
            </a:r>
            <a:r>
              <a:rPr lang="en-US">
                <a:solidFill>
                  <a:srgbClr val="FFFF00"/>
                </a:solidFill>
                <a:latin typeface="Times New Roman" charset="0"/>
                <a:cs typeface="Times New Roman" charset="0"/>
              </a:rPr>
              <a:t>):CO</a:t>
            </a:r>
            <a:endParaRPr lang="en-US" sz="2000">
              <a:solidFill>
                <a:srgbClr val="FFFF00"/>
              </a:solidFill>
              <a:latin typeface="Times New Roman" charset="0"/>
            </a:endParaRPr>
          </a:p>
        </p:txBody>
      </p:sp>
      <p:sp>
        <p:nvSpPr>
          <p:cNvPr id="10" name="4-Point Star 9"/>
          <p:cNvSpPr>
            <a:spLocks noChangeAspect="1"/>
          </p:cNvSpPr>
          <p:nvPr/>
        </p:nvSpPr>
        <p:spPr>
          <a:xfrm>
            <a:off x="2009775" y="2795588"/>
            <a:ext cx="182563" cy="177800"/>
          </a:xfrm>
          <a:prstGeom prst="star4">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4" name="Group 3"/>
          <p:cNvGrpSpPr/>
          <p:nvPr/>
        </p:nvGrpSpPr>
        <p:grpSpPr>
          <a:xfrm>
            <a:off x="5943600" y="3040063"/>
            <a:ext cx="3200400" cy="2375051"/>
            <a:chOff x="5943600" y="3040063"/>
            <a:chExt cx="3200400" cy="2375051"/>
          </a:xfrm>
        </p:grpSpPr>
        <p:sp>
          <p:nvSpPr>
            <p:cNvPr id="31751" name="TextBox 14"/>
            <p:cNvSpPr txBox="1">
              <a:spLocks noChangeArrowheads="1"/>
            </p:cNvSpPr>
            <p:nvPr/>
          </p:nvSpPr>
          <p:spPr bwMode="auto">
            <a:xfrm>
              <a:off x="5943600" y="3421063"/>
              <a:ext cx="3200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5888" indent="-115888" eaLnBrk="0" hangingPunct="0">
                <a:defRPr sz="2400">
                  <a:solidFill>
                    <a:schemeClr val="tx1"/>
                  </a:solidFill>
                  <a:latin typeface="Arial" charset="0"/>
                  <a:ea typeface="ＭＳ Ｐゴシック" charset="0"/>
                  <a:cs typeface="ＭＳ Ｐゴシック" charset="0"/>
                </a:defRPr>
              </a:lvl1pPr>
              <a:lvl2pPr marL="573088" indent="-11588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dirty="0" smtClean="0">
                  <a:solidFill>
                    <a:srgbClr val="FFFF00"/>
                  </a:solidFill>
                  <a:latin typeface="Times New Roman" charset="0"/>
                  <a:cs typeface="Times New Roman" charset="0"/>
                </a:rPr>
                <a:t>Fuel-based </a:t>
              </a:r>
              <a:r>
                <a:rPr lang="en-US" dirty="0">
                  <a:solidFill>
                    <a:srgbClr val="FFFF00"/>
                  </a:solidFill>
                  <a:latin typeface="Times New Roman" charset="0"/>
                  <a:cs typeface="Times New Roman" charset="0"/>
                </a:rPr>
                <a:t>NH</a:t>
              </a:r>
              <a:r>
                <a:rPr lang="en-US" baseline="-25000" dirty="0">
                  <a:solidFill>
                    <a:srgbClr val="FFFF00"/>
                  </a:solidFill>
                  <a:latin typeface="Times New Roman" charset="0"/>
                  <a:cs typeface="Times New Roman" charset="0"/>
                </a:rPr>
                <a:t>3</a:t>
              </a:r>
              <a:r>
                <a:rPr lang="en-US" dirty="0">
                  <a:solidFill>
                    <a:srgbClr val="FFFF00"/>
                  </a:solidFill>
                  <a:latin typeface="Times New Roman" charset="0"/>
                  <a:cs typeface="Times New Roman" charset="0"/>
                </a:rPr>
                <a:t>:CO</a:t>
              </a:r>
            </a:p>
            <a:p>
              <a:pPr lvl="1" eaLnBrk="1" hangingPunct="1"/>
              <a:r>
                <a:rPr lang="en-US" dirty="0">
                  <a:solidFill>
                    <a:srgbClr val="FFFF00"/>
                  </a:solidFill>
                  <a:latin typeface="Times New Roman" charset="0"/>
                  <a:cs typeface="Times New Roman" charset="0"/>
                </a:rPr>
                <a:t>West LA ~ 0.060</a:t>
              </a:r>
            </a:p>
            <a:p>
              <a:pPr lvl="1" eaLnBrk="1" hangingPunct="1"/>
              <a:r>
                <a:rPr lang="en-US" dirty="0">
                  <a:solidFill>
                    <a:srgbClr val="FFFF00"/>
                  </a:solidFill>
                  <a:latin typeface="Times New Roman" charset="0"/>
                  <a:cs typeface="Times New Roman" charset="0"/>
                </a:rPr>
                <a:t>Fresno ~ 0.040</a:t>
              </a:r>
            </a:p>
            <a:p>
              <a:pPr lvl="1" eaLnBrk="1" hangingPunct="1"/>
              <a:r>
                <a:rPr lang="en-US" dirty="0">
                  <a:solidFill>
                    <a:srgbClr val="FFFF00"/>
                  </a:solidFill>
                  <a:latin typeface="Times New Roman" charset="0"/>
                  <a:cs typeface="Times New Roman" charset="0"/>
                </a:rPr>
                <a:t>San Jose ~ 0.048</a:t>
              </a:r>
              <a:endParaRPr lang="en-US" dirty="0">
                <a:solidFill>
                  <a:srgbClr val="FFFF00"/>
                </a:solidFill>
                <a:latin typeface="Times New Roman" charset="0"/>
              </a:endParaRPr>
            </a:p>
          </p:txBody>
        </p:sp>
        <p:sp>
          <p:nvSpPr>
            <p:cNvPr id="31752" name="TextBox 11"/>
            <p:cNvSpPr txBox="1">
              <a:spLocks noChangeArrowheads="1"/>
            </p:cNvSpPr>
            <p:nvPr/>
          </p:nvSpPr>
          <p:spPr bwMode="auto">
            <a:xfrm>
              <a:off x="5943600" y="5015064"/>
              <a:ext cx="320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solidFill>
                    <a:srgbClr val="FFFF00"/>
                  </a:solidFill>
                  <a:latin typeface="Times New Roman" charset="0"/>
                </a:rPr>
                <a:t>Bishop et al.</a:t>
              </a:r>
              <a:r>
                <a:rPr lang="en-US" sz="2000" dirty="0" smtClean="0">
                  <a:solidFill>
                    <a:srgbClr val="FFFF00"/>
                  </a:solidFill>
                  <a:latin typeface="Times New Roman" charset="0"/>
                </a:rPr>
                <a:t>, </a:t>
              </a:r>
              <a:r>
                <a:rPr lang="en-US" sz="2000" i="1" dirty="0" smtClean="0">
                  <a:solidFill>
                    <a:srgbClr val="FFFF00"/>
                  </a:solidFill>
                  <a:latin typeface="Times New Roman" charset="0"/>
                </a:rPr>
                <a:t>ES&amp;T 2010</a:t>
              </a:r>
              <a:endParaRPr lang="en-US" sz="2000" dirty="0">
                <a:solidFill>
                  <a:srgbClr val="FFFF00"/>
                </a:solidFill>
                <a:latin typeface="Times New Roman" charset="0"/>
              </a:endParaRPr>
            </a:p>
          </p:txBody>
        </p:sp>
        <p:sp>
          <p:nvSpPr>
            <p:cNvPr id="2" name="TextBox 1"/>
            <p:cNvSpPr txBox="1"/>
            <p:nvPr/>
          </p:nvSpPr>
          <p:spPr bwMode="auto">
            <a:xfrm>
              <a:off x="5943600" y="3040063"/>
              <a:ext cx="3200400" cy="522287"/>
            </a:xfrm>
            <a:prstGeom prst="rect">
              <a:avLst/>
            </a:prstGeom>
            <a:noFill/>
          </p:spPr>
          <p:txBody>
            <a:bodyPr>
              <a:spAutoFit/>
            </a:bodyPr>
            <a:lstStyle/>
            <a:p>
              <a:pPr algn="ctr">
                <a:defRPr/>
              </a:pPr>
              <a:r>
                <a:rPr lang="en-US" sz="2800" dirty="0">
                  <a:solidFill>
                    <a:srgbClr val="FFFF00"/>
                  </a:solidFill>
                  <a:latin typeface="+mn-lt"/>
                </a:rPr>
                <a:t>2008</a:t>
              </a:r>
            </a:p>
          </p:txBody>
        </p:sp>
      </p:grpSp>
      <p:sp>
        <p:nvSpPr>
          <p:cNvPr id="11" name="TextBox 4"/>
          <p:cNvSpPr txBox="1">
            <a:spLocks noChangeArrowheads="1"/>
          </p:cNvSpPr>
          <p:nvPr/>
        </p:nvSpPr>
        <p:spPr bwMode="auto">
          <a:xfrm>
            <a:off x="5943600" y="1954213"/>
            <a:ext cx="3200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5888" indent="-11588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a:solidFill>
                  <a:srgbClr val="FFFF00"/>
                </a:solidFill>
                <a:latin typeface="Times New Roman" charset="0"/>
                <a:cs typeface="Times New Roman" charset="0"/>
              </a:rPr>
              <a:t>May 8, 14, 16, 19,</a:t>
            </a:r>
            <a:r>
              <a:rPr lang="en-US" baseline="30000">
                <a:solidFill>
                  <a:srgbClr val="FFFF00"/>
                </a:solidFill>
                <a:latin typeface="Times New Roman" charset="0"/>
                <a:cs typeface="Times New Roman" charset="0"/>
              </a:rPr>
              <a:t> </a:t>
            </a:r>
            <a:r>
              <a:rPr lang="en-US">
                <a:solidFill>
                  <a:srgbClr val="FFFF00"/>
                </a:solidFill>
                <a:latin typeface="Times New Roman" charset="0"/>
                <a:cs typeface="Times New Roman" charset="0"/>
              </a:rPr>
              <a:t>and June 20</a:t>
            </a:r>
            <a:endParaRPr lang="en-US" sz="2000">
              <a:solidFill>
                <a:srgbClr val="FFFF00"/>
              </a:solidFill>
              <a:latin typeface="Times New Roma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7581</TotalTime>
  <Words>1496</Words>
  <Application>Microsoft Macintosh PowerPoint</Application>
  <PresentationFormat>On-screen Show (4:3)</PresentationFormat>
  <Paragraphs>230</Paragraphs>
  <Slides>25</Slides>
  <Notes>25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Airborne Measurements of Ammonia and Implications for Ammonium Nitrate Formation in the Central Valley and the South Coast Air Basin of California </vt:lpstr>
      <vt:lpstr>California NH3 Area Emissions</vt:lpstr>
      <vt:lpstr>P-3 NH3 CIMS Instrument</vt:lpstr>
      <vt:lpstr>P-3 NH3 Sampling Strategy</vt:lpstr>
      <vt:lpstr>High NH3 Mixing Ratios</vt:lpstr>
      <vt:lpstr>CalNex NH3 Altitude Profile</vt:lpstr>
      <vt:lpstr>South Coast Air Basin NH3 Sources</vt:lpstr>
      <vt:lpstr>Why do automobiles emit NH3?</vt:lpstr>
      <vt:lpstr>NH3 Automobile Source – Data Selection</vt:lpstr>
      <vt:lpstr>NH3 Automobile Source</vt:lpstr>
      <vt:lpstr>NH3 Automobile Source</vt:lpstr>
      <vt:lpstr>Dairy Farm NH3 Mass Flux Calculation</vt:lpstr>
      <vt:lpstr>SoCAB NH3 Sources</vt:lpstr>
      <vt:lpstr>Consequence of NH3 emissions - NH4NO3 </vt:lpstr>
      <vt:lpstr>Consequence of NH3 emissions - NH4NO3 </vt:lpstr>
      <vt:lpstr>Central Valley NH3 Dairy Farm Flux</vt:lpstr>
      <vt:lpstr>Central Valley NH3 Dairy Farm Flux</vt:lpstr>
      <vt:lpstr>Central Valley NH3 Observations</vt:lpstr>
      <vt:lpstr>Central Valley HNO3 Observations</vt:lpstr>
      <vt:lpstr>Central Valley NO3- Observations</vt:lpstr>
      <vt:lpstr>Summary</vt:lpstr>
      <vt:lpstr>The End </vt:lpstr>
      <vt:lpstr>Sources of Ammonia</vt:lpstr>
      <vt:lpstr>Measurement Techniques</vt:lpstr>
      <vt:lpstr>Importance of Ammonia in the Atmosphere</vt:lpstr>
    </vt:vector>
  </TitlesOfParts>
  <Company>NOAA ESRL CSD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Airborne Measurements of Ammonia and Implications for Ammonium Nitrate Formation in the Central Valley and the South Coast Air Basin of California </dc:title>
  <dc:creator>John Nowak</dc:creator>
  <cp:lastModifiedBy>John Nowak</cp:lastModifiedBy>
  <cp:revision>246</cp:revision>
  <cp:lastPrinted>2011-05-13T22:33:34Z</cp:lastPrinted>
  <dcterms:created xsi:type="dcterms:W3CDTF">2010-12-11T21:52:03Z</dcterms:created>
  <dcterms:modified xsi:type="dcterms:W3CDTF">2011-05-17T04:39:43Z</dcterms:modified>
</cp:coreProperties>
</file>