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6" r:id="rId2"/>
    <p:sldId id="302" r:id="rId3"/>
    <p:sldId id="306" r:id="rId4"/>
    <p:sldId id="298" r:id="rId5"/>
    <p:sldId id="336" r:id="rId6"/>
    <p:sldId id="303" r:id="rId7"/>
    <p:sldId id="323" r:id="rId8"/>
    <p:sldId id="335" r:id="rId9"/>
    <p:sldId id="325" r:id="rId10"/>
    <p:sldId id="324" r:id="rId11"/>
    <p:sldId id="354" r:id="rId12"/>
    <p:sldId id="341" r:id="rId13"/>
    <p:sldId id="342" r:id="rId14"/>
    <p:sldId id="344" r:id="rId15"/>
    <p:sldId id="343" r:id="rId16"/>
    <p:sldId id="348" r:id="rId17"/>
    <p:sldId id="355" r:id="rId18"/>
    <p:sldId id="357" r:id="rId19"/>
    <p:sldId id="359" r:id="rId20"/>
    <p:sldId id="351" r:id="rId21"/>
    <p:sldId id="327" r:id="rId22"/>
    <p:sldId id="334" r:id="rId23"/>
    <p:sldId id="339" r:id="rId24"/>
    <p:sldId id="340" r:id="rId25"/>
  </p:sldIdLst>
  <p:sldSz cx="9144000" cy="6858000" type="screen4x3"/>
  <p:notesSz cx="7019925" cy="9305925"/>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FF7C80"/>
    <a:srgbClr val="0000FF"/>
    <a:srgbClr val="4D4D4D"/>
    <a:srgbClr val="FF3300"/>
    <a:srgbClr val="FF990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300" autoAdjust="0"/>
    <p:restoredTop sz="86689" autoAdjust="0"/>
  </p:normalViewPr>
  <p:slideViewPr>
    <p:cSldViewPr>
      <p:cViewPr varScale="1">
        <p:scale>
          <a:sx n="62" d="100"/>
          <a:sy n="62" d="100"/>
        </p:scale>
        <p:origin x="-1500"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3041650" cy="465138"/>
          </a:xfrm>
          <a:prstGeom prst="rect">
            <a:avLst/>
          </a:prstGeom>
          <a:noFill/>
          <a:ln w="9525">
            <a:noFill/>
            <a:miter lim="800000"/>
            <a:headEnd/>
            <a:tailEnd/>
          </a:ln>
          <a:effectLst/>
        </p:spPr>
        <p:txBody>
          <a:bodyPr vert="horz" wrap="square" lIns="93287" tIns="46644" rIns="93287" bIns="46644" numCol="1" anchor="t" anchorCtr="0" compatLnSpc="1">
            <a:prstTxWarp prst="textNoShape">
              <a:avLst/>
            </a:prstTxWarp>
          </a:bodyPr>
          <a:lstStyle>
            <a:lvl1pPr defTabSz="933450">
              <a:defRPr sz="1200"/>
            </a:lvl1pPr>
          </a:lstStyle>
          <a:p>
            <a:pPr>
              <a:defRPr/>
            </a:pPr>
            <a:endParaRPr lang="en-US"/>
          </a:p>
        </p:txBody>
      </p:sp>
      <p:sp>
        <p:nvSpPr>
          <p:cNvPr id="5123" name="Rectangle 3"/>
          <p:cNvSpPr>
            <a:spLocks noGrp="1" noChangeArrowheads="1"/>
          </p:cNvSpPr>
          <p:nvPr>
            <p:ph type="dt" idx="1"/>
          </p:nvPr>
        </p:nvSpPr>
        <p:spPr bwMode="auto">
          <a:xfrm>
            <a:off x="3976688" y="0"/>
            <a:ext cx="3041650" cy="465138"/>
          </a:xfrm>
          <a:prstGeom prst="rect">
            <a:avLst/>
          </a:prstGeom>
          <a:noFill/>
          <a:ln w="9525">
            <a:noFill/>
            <a:miter lim="800000"/>
            <a:headEnd/>
            <a:tailEnd/>
          </a:ln>
          <a:effectLst/>
        </p:spPr>
        <p:txBody>
          <a:bodyPr vert="horz" wrap="square" lIns="93287" tIns="46644" rIns="93287" bIns="46644" numCol="1" anchor="t" anchorCtr="0" compatLnSpc="1">
            <a:prstTxWarp prst="textNoShape">
              <a:avLst/>
            </a:prstTxWarp>
          </a:bodyPr>
          <a:lstStyle>
            <a:lvl1pPr algn="r" defTabSz="933450">
              <a:defRPr sz="1200"/>
            </a:lvl1pPr>
          </a:lstStyle>
          <a:p>
            <a:pPr>
              <a:defRPr/>
            </a:pPr>
            <a:endParaRPr lang="en-US"/>
          </a:p>
        </p:txBody>
      </p:sp>
      <p:sp>
        <p:nvSpPr>
          <p:cNvPr id="24580" name="Rectangle 4"/>
          <p:cNvSpPr>
            <a:spLocks noGrp="1" noRot="1" noChangeAspect="1" noChangeArrowheads="1" noTextEdit="1"/>
          </p:cNvSpPr>
          <p:nvPr>
            <p:ph type="sldImg" idx="2"/>
          </p:nvPr>
        </p:nvSpPr>
        <p:spPr bwMode="auto">
          <a:xfrm>
            <a:off x="1184275" y="698500"/>
            <a:ext cx="4652963" cy="3489325"/>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125" name="Rectangle 5"/>
          <p:cNvSpPr>
            <a:spLocks noGrp="1" noChangeArrowheads="1"/>
          </p:cNvSpPr>
          <p:nvPr>
            <p:ph type="body" sz="quarter" idx="3"/>
          </p:nvPr>
        </p:nvSpPr>
        <p:spPr bwMode="auto">
          <a:xfrm>
            <a:off x="701675" y="4419600"/>
            <a:ext cx="5616575" cy="4187825"/>
          </a:xfrm>
          <a:prstGeom prst="rect">
            <a:avLst/>
          </a:prstGeom>
          <a:noFill/>
          <a:ln w="9525">
            <a:noFill/>
            <a:miter lim="800000"/>
            <a:headEnd/>
            <a:tailEnd/>
          </a:ln>
          <a:effectLst/>
        </p:spPr>
        <p:txBody>
          <a:bodyPr vert="horz" wrap="square" lIns="93287" tIns="46644" rIns="93287" bIns="46644"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126" name="Rectangle 6"/>
          <p:cNvSpPr>
            <a:spLocks noGrp="1" noChangeArrowheads="1"/>
          </p:cNvSpPr>
          <p:nvPr>
            <p:ph type="ftr" sz="quarter" idx="4"/>
          </p:nvPr>
        </p:nvSpPr>
        <p:spPr bwMode="auto">
          <a:xfrm>
            <a:off x="0" y="8839200"/>
            <a:ext cx="3041650" cy="465138"/>
          </a:xfrm>
          <a:prstGeom prst="rect">
            <a:avLst/>
          </a:prstGeom>
          <a:noFill/>
          <a:ln w="9525">
            <a:noFill/>
            <a:miter lim="800000"/>
            <a:headEnd/>
            <a:tailEnd/>
          </a:ln>
          <a:effectLst/>
        </p:spPr>
        <p:txBody>
          <a:bodyPr vert="horz" wrap="square" lIns="93287" tIns="46644" rIns="93287" bIns="46644" numCol="1" anchor="b" anchorCtr="0" compatLnSpc="1">
            <a:prstTxWarp prst="textNoShape">
              <a:avLst/>
            </a:prstTxWarp>
          </a:bodyPr>
          <a:lstStyle>
            <a:lvl1pPr defTabSz="933450">
              <a:defRPr sz="1200"/>
            </a:lvl1pPr>
          </a:lstStyle>
          <a:p>
            <a:pPr>
              <a:defRPr/>
            </a:pPr>
            <a:endParaRPr lang="en-US"/>
          </a:p>
        </p:txBody>
      </p:sp>
      <p:sp>
        <p:nvSpPr>
          <p:cNvPr id="5127" name="Rectangle 7"/>
          <p:cNvSpPr>
            <a:spLocks noGrp="1" noChangeArrowheads="1"/>
          </p:cNvSpPr>
          <p:nvPr>
            <p:ph type="sldNum" sz="quarter" idx="5"/>
          </p:nvPr>
        </p:nvSpPr>
        <p:spPr bwMode="auto">
          <a:xfrm>
            <a:off x="3976688" y="8839200"/>
            <a:ext cx="3041650" cy="465138"/>
          </a:xfrm>
          <a:prstGeom prst="rect">
            <a:avLst/>
          </a:prstGeom>
          <a:noFill/>
          <a:ln w="9525">
            <a:noFill/>
            <a:miter lim="800000"/>
            <a:headEnd/>
            <a:tailEnd/>
          </a:ln>
          <a:effectLst/>
        </p:spPr>
        <p:txBody>
          <a:bodyPr vert="horz" wrap="square" lIns="93287" tIns="46644" rIns="93287" bIns="46644" numCol="1" anchor="b" anchorCtr="0" compatLnSpc="1">
            <a:prstTxWarp prst="textNoShape">
              <a:avLst/>
            </a:prstTxWarp>
          </a:bodyPr>
          <a:lstStyle>
            <a:lvl1pPr algn="r" defTabSz="933450">
              <a:defRPr sz="1200"/>
            </a:lvl1pPr>
          </a:lstStyle>
          <a:p>
            <a:pPr>
              <a:defRPr/>
            </a:pPr>
            <a:fld id="{7660B3BC-0836-4E7A-B567-B18D31C04F8B}" type="slidenum">
              <a:rPr lang="en-US"/>
              <a:pPr>
                <a:defRPr/>
              </a:pPr>
              <a:t>‹#›</a:t>
            </a:fld>
            <a:endParaRPr lang="en-US"/>
          </a:p>
        </p:txBody>
      </p:sp>
    </p:spTree>
    <p:extLst>
      <p:ext uri="{BB962C8B-B14F-4D97-AF65-F5344CB8AC3E}">
        <p14:creationId xmlns="" xmlns:p14="http://schemas.microsoft.com/office/powerpoint/2010/main" val="349634901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3450" eaLnBrk="0" hangingPunct="0">
              <a:defRPr>
                <a:solidFill>
                  <a:schemeClr val="tx1"/>
                </a:solidFill>
                <a:latin typeface="Arial" charset="0"/>
              </a:defRPr>
            </a:lvl1pPr>
            <a:lvl2pPr marL="742950" indent="-285750" defTabSz="933450" eaLnBrk="0" hangingPunct="0">
              <a:defRPr>
                <a:solidFill>
                  <a:schemeClr val="tx1"/>
                </a:solidFill>
                <a:latin typeface="Arial" charset="0"/>
              </a:defRPr>
            </a:lvl2pPr>
            <a:lvl3pPr marL="1143000" indent="-228600" defTabSz="933450" eaLnBrk="0" hangingPunct="0">
              <a:defRPr>
                <a:solidFill>
                  <a:schemeClr val="tx1"/>
                </a:solidFill>
                <a:latin typeface="Arial" charset="0"/>
              </a:defRPr>
            </a:lvl3pPr>
            <a:lvl4pPr marL="1600200" indent="-228600" defTabSz="933450" eaLnBrk="0" hangingPunct="0">
              <a:defRPr>
                <a:solidFill>
                  <a:schemeClr val="tx1"/>
                </a:solidFill>
                <a:latin typeface="Arial" charset="0"/>
              </a:defRPr>
            </a:lvl4pPr>
            <a:lvl5pPr marL="2057400" indent="-228600" defTabSz="933450" eaLnBrk="0" hangingPunct="0">
              <a:defRPr>
                <a:solidFill>
                  <a:schemeClr val="tx1"/>
                </a:solidFill>
                <a:latin typeface="Arial" charset="0"/>
              </a:defRPr>
            </a:lvl5pPr>
            <a:lvl6pPr marL="2514600" indent="-228600" defTabSz="933450" eaLnBrk="0" fontAlgn="base" hangingPunct="0">
              <a:spcBef>
                <a:spcPct val="0"/>
              </a:spcBef>
              <a:spcAft>
                <a:spcPct val="0"/>
              </a:spcAft>
              <a:defRPr>
                <a:solidFill>
                  <a:schemeClr val="tx1"/>
                </a:solidFill>
                <a:latin typeface="Arial" charset="0"/>
              </a:defRPr>
            </a:lvl6pPr>
            <a:lvl7pPr marL="2971800" indent="-228600" defTabSz="933450" eaLnBrk="0" fontAlgn="base" hangingPunct="0">
              <a:spcBef>
                <a:spcPct val="0"/>
              </a:spcBef>
              <a:spcAft>
                <a:spcPct val="0"/>
              </a:spcAft>
              <a:defRPr>
                <a:solidFill>
                  <a:schemeClr val="tx1"/>
                </a:solidFill>
                <a:latin typeface="Arial" charset="0"/>
              </a:defRPr>
            </a:lvl7pPr>
            <a:lvl8pPr marL="3429000" indent="-228600" defTabSz="933450" eaLnBrk="0" fontAlgn="base" hangingPunct="0">
              <a:spcBef>
                <a:spcPct val="0"/>
              </a:spcBef>
              <a:spcAft>
                <a:spcPct val="0"/>
              </a:spcAft>
              <a:defRPr>
                <a:solidFill>
                  <a:schemeClr val="tx1"/>
                </a:solidFill>
                <a:latin typeface="Arial" charset="0"/>
              </a:defRPr>
            </a:lvl8pPr>
            <a:lvl9pPr marL="3886200" indent="-228600" defTabSz="933450" eaLnBrk="0" fontAlgn="base" hangingPunct="0">
              <a:spcBef>
                <a:spcPct val="0"/>
              </a:spcBef>
              <a:spcAft>
                <a:spcPct val="0"/>
              </a:spcAft>
              <a:defRPr>
                <a:solidFill>
                  <a:schemeClr val="tx1"/>
                </a:solidFill>
                <a:latin typeface="Arial" charset="0"/>
              </a:defRPr>
            </a:lvl9pPr>
          </a:lstStyle>
          <a:p>
            <a:pPr eaLnBrk="1" hangingPunct="1"/>
            <a:fld id="{8B652EE9-EBE7-45B1-BE51-EB997131D20C}" type="slidenum">
              <a:rPr lang="en-US" smtClean="0"/>
              <a:pPr eaLnBrk="1" hangingPunct="1"/>
              <a:t>1</a:t>
            </a:fld>
            <a:endParaRPr lang="en-US" smtClean="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smtClean="0"/>
              <a:t>I am going to continue with the theme</a:t>
            </a:r>
            <a:r>
              <a:rPr lang="en-US" baseline="0" dirty="0" smtClean="0"/>
              <a:t> of O3 transport over Southern California, but my focus will be mostly horizontal and vertical transport processes that are responsible for exporting ozone from the LA area  into adjacent air basins and – in one case – as far away as the Intermountain West.    </a:t>
            </a:r>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1748"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3450" eaLnBrk="0" hangingPunct="0">
              <a:defRPr>
                <a:solidFill>
                  <a:schemeClr val="tx1"/>
                </a:solidFill>
                <a:latin typeface="Arial" charset="0"/>
              </a:defRPr>
            </a:lvl1pPr>
            <a:lvl2pPr marL="742950" indent="-285750" defTabSz="933450" eaLnBrk="0" hangingPunct="0">
              <a:defRPr>
                <a:solidFill>
                  <a:schemeClr val="tx1"/>
                </a:solidFill>
                <a:latin typeface="Arial" charset="0"/>
              </a:defRPr>
            </a:lvl2pPr>
            <a:lvl3pPr marL="1143000" indent="-228600" defTabSz="933450" eaLnBrk="0" hangingPunct="0">
              <a:defRPr>
                <a:solidFill>
                  <a:schemeClr val="tx1"/>
                </a:solidFill>
                <a:latin typeface="Arial" charset="0"/>
              </a:defRPr>
            </a:lvl3pPr>
            <a:lvl4pPr marL="1600200" indent="-228600" defTabSz="933450" eaLnBrk="0" hangingPunct="0">
              <a:defRPr>
                <a:solidFill>
                  <a:schemeClr val="tx1"/>
                </a:solidFill>
                <a:latin typeface="Arial" charset="0"/>
              </a:defRPr>
            </a:lvl4pPr>
            <a:lvl5pPr marL="2057400" indent="-228600" defTabSz="933450" eaLnBrk="0" hangingPunct="0">
              <a:defRPr>
                <a:solidFill>
                  <a:schemeClr val="tx1"/>
                </a:solidFill>
                <a:latin typeface="Arial" charset="0"/>
              </a:defRPr>
            </a:lvl5pPr>
            <a:lvl6pPr marL="2514600" indent="-228600" defTabSz="933450" eaLnBrk="0" fontAlgn="base" hangingPunct="0">
              <a:spcBef>
                <a:spcPct val="0"/>
              </a:spcBef>
              <a:spcAft>
                <a:spcPct val="0"/>
              </a:spcAft>
              <a:defRPr>
                <a:solidFill>
                  <a:schemeClr val="tx1"/>
                </a:solidFill>
                <a:latin typeface="Arial" charset="0"/>
              </a:defRPr>
            </a:lvl6pPr>
            <a:lvl7pPr marL="2971800" indent="-228600" defTabSz="933450" eaLnBrk="0" fontAlgn="base" hangingPunct="0">
              <a:spcBef>
                <a:spcPct val="0"/>
              </a:spcBef>
              <a:spcAft>
                <a:spcPct val="0"/>
              </a:spcAft>
              <a:defRPr>
                <a:solidFill>
                  <a:schemeClr val="tx1"/>
                </a:solidFill>
                <a:latin typeface="Arial" charset="0"/>
              </a:defRPr>
            </a:lvl7pPr>
            <a:lvl8pPr marL="3429000" indent="-228600" defTabSz="933450" eaLnBrk="0" fontAlgn="base" hangingPunct="0">
              <a:spcBef>
                <a:spcPct val="0"/>
              </a:spcBef>
              <a:spcAft>
                <a:spcPct val="0"/>
              </a:spcAft>
              <a:defRPr>
                <a:solidFill>
                  <a:schemeClr val="tx1"/>
                </a:solidFill>
                <a:latin typeface="Arial" charset="0"/>
              </a:defRPr>
            </a:lvl8pPr>
            <a:lvl9pPr marL="3886200" indent="-228600" defTabSz="933450" eaLnBrk="0" fontAlgn="base" hangingPunct="0">
              <a:spcBef>
                <a:spcPct val="0"/>
              </a:spcBef>
              <a:spcAft>
                <a:spcPct val="0"/>
              </a:spcAft>
              <a:defRPr>
                <a:solidFill>
                  <a:schemeClr val="tx1"/>
                </a:solidFill>
                <a:latin typeface="Arial" charset="0"/>
              </a:defRPr>
            </a:lvl9pPr>
          </a:lstStyle>
          <a:p>
            <a:pPr eaLnBrk="1" hangingPunct="1"/>
            <a:fld id="{B6F3ACCE-ECE1-4F69-9677-D5D892B6F4B8}" type="slidenum">
              <a:rPr lang="en-US" smtClean="0"/>
              <a:pPr eaLnBrk="1" hangingPunct="1"/>
              <a:t>14</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1748"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3450" eaLnBrk="0" hangingPunct="0">
              <a:defRPr>
                <a:solidFill>
                  <a:schemeClr val="tx1"/>
                </a:solidFill>
                <a:latin typeface="Arial" charset="0"/>
              </a:defRPr>
            </a:lvl1pPr>
            <a:lvl2pPr marL="742950" indent="-285750" defTabSz="933450" eaLnBrk="0" hangingPunct="0">
              <a:defRPr>
                <a:solidFill>
                  <a:schemeClr val="tx1"/>
                </a:solidFill>
                <a:latin typeface="Arial" charset="0"/>
              </a:defRPr>
            </a:lvl2pPr>
            <a:lvl3pPr marL="1143000" indent="-228600" defTabSz="933450" eaLnBrk="0" hangingPunct="0">
              <a:defRPr>
                <a:solidFill>
                  <a:schemeClr val="tx1"/>
                </a:solidFill>
                <a:latin typeface="Arial" charset="0"/>
              </a:defRPr>
            </a:lvl3pPr>
            <a:lvl4pPr marL="1600200" indent="-228600" defTabSz="933450" eaLnBrk="0" hangingPunct="0">
              <a:defRPr>
                <a:solidFill>
                  <a:schemeClr val="tx1"/>
                </a:solidFill>
                <a:latin typeface="Arial" charset="0"/>
              </a:defRPr>
            </a:lvl4pPr>
            <a:lvl5pPr marL="2057400" indent="-228600" defTabSz="933450" eaLnBrk="0" hangingPunct="0">
              <a:defRPr>
                <a:solidFill>
                  <a:schemeClr val="tx1"/>
                </a:solidFill>
                <a:latin typeface="Arial" charset="0"/>
              </a:defRPr>
            </a:lvl5pPr>
            <a:lvl6pPr marL="2514600" indent="-228600" defTabSz="933450" eaLnBrk="0" fontAlgn="base" hangingPunct="0">
              <a:spcBef>
                <a:spcPct val="0"/>
              </a:spcBef>
              <a:spcAft>
                <a:spcPct val="0"/>
              </a:spcAft>
              <a:defRPr>
                <a:solidFill>
                  <a:schemeClr val="tx1"/>
                </a:solidFill>
                <a:latin typeface="Arial" charset="0"/>
              </a:defRPr>
            </a:lvl6pPr>
            <a:lvl7pPr marL="2971800" indent="-228600" defTabSz="933450" eaLnBrk="0" fontAlgn="base" hangingPunct="0">
              <a:spcBef>
                <a:spcPct val="0"/>
              </a:spcBef>
              <a:spcAft>
                <a:spcPct val="0"/>
              </a:spcAft>
              <a:defRPr>
                <a:solidFill>
                  <a:schemeClr val="tx1"/>
                </a:solidFill>
                <a:latin typeface="Arial" charset="0"/>
              </a:defRPr>
            </a:lvl7pPr>
            <a:lvl8pPr marL="3429000" indent="-228600" defTabSz="933450" eaLnBrk="0" fontAlgn="base" hangingPunct="0">
              <a:spcBef>
                <a:spcPct val="0"/>
              </a:spcBef>
              <a:spcAft>
                <a:spcPct val="0"/>
              </a:spcAft>
              <a:defRPr>
                <a:solidFill>
                  <a:schemeClr val="tx1"/>
                </a:solidFill>
                <a:latin typeface="Arial" charset="0"/>
              </a:defRPr>
            </a:lvl8pPr>
            <a:lvl9pPr marL="3886200" indent="-228600" defTabSz="933450" eaLnBrk="0" fontAlgn="base" hangingPunct="0">
              <a:spcBef>
                <a:spcPct val="0"/>
              </a:spcBef>
              <a:spcAft>
                <a:spcPct val="0"/>
              </a:spcAft>
              <a:defRPr>
                <a:solidFill>
                  <a:schemeClr val="tx1"/>
                </a:solidFill>
                <a:latin typeface="Arial" charset="0"/>
              </a:defRPr>
            </a:lvl9pPr>
          </a:lstStyle>
          <a:p>
            <a:pPr eaLnBrk="1" hangingPunct="1"/>
            <a:fld id="{B6F3ACCE-ECE1-4F69-9677-D5D892B6F4B8}" type="slidenum">
              <a:rPr lang="en-US" smtClean="0"/>
              <a:pPr eaLnBrk="1" hangingPunct="1"/>
              <a:t>15</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1748"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3450" eaLnBrk="0" hangingPunct="0">
              <a:defRPr>
                <a:solidFill>
                  <a:schemeClr val="tx1"/>
                </a:solidFill>
                <a:latin typeface="Arial" charset="0"/>
              </a:defRPr>
            </a:lvl1pPr>
            <a:lvl2pPr marL="742950" indent="-285750" defTabSz="933450" eaLnBrk="0" hangingPunct="0">
              <a:defRPr>
                <a:solidFill>
                  <a:schemeClr val="tx1"/>
                </a:solidFill>
                <a:latin typeface="Arial" charset="0"/>
              </a:defRPr>
            </a:lvl2pPr>
            <a:lvl3pPr marL="1143000" indent="-228600" defTabSz="933450" eaLnBrk="0" hangingPunct="0">
              <a:defRPr>
                <a:solidFill>
                  <a:schemeClr val="tx1"/>
                </a:solidFill>
                <a:latin typeface="Arial" charset="0"/>
              </a:defRPr>
            </a:lvl3pPr>
            <a:lvl4pPr marL="1600200" indent="-228600" defTabSz="933450" eaLnBrk="0" hangingPunct="0">
              <a:defRPr>
                <a:solidFill>
                  <a:schemeClr val="tx1"/>
                </a:solidFill>
                <a:latin typeface="Arial" charset="0"/>
              </a:defRPr>
            </a:lvl4pPr>
            <a:lvl5pPr marL="2057400" indent="-228600" defTabSz="933450" eaLnBrk="0" hangingPunct="0">
              <a:defRPr>
                <a:solidFill>
                  <a:schemeClr val="tx1"/>
                </a:solidFill>
                <a:latin typeface="Arial" charset="0"/>
              </a:defRPr>
            </a:lvl5pPr>
            <a:lvl6pPr marL="2514600" indent="-228600" defTabSz="933450" eaLnBrk="0" fontAlgn="base" hangingPunct="0">
              <a:spcBef>
                <a:spcPct val="0"/>
              </a:spcBef>
              <a:spcAft>
                <a:spcPct val="0"/>
              </a:spcAft>
              <a:defRPr>
                <a:solidFill>
                  <a:schemeClr val="tx1"/>
                </a:solidFill>
                <a:latin typeface="Arial" charset="0"/>
              </a:defRPr>
            </a:lvl6pPr>
            <a:lvl7pPr marL="2971800" indent="-228600" defTabSz="933450" eaLnBrk="0" fontAlgn="base" hangingPunct="0">
              <a:spcBef>
                <a:spcPct val="0"/>
              </a:spcBef>
              <a:spcAft>
                <a:spcPct val="0"/>
              </a:spcAft>
              <a:defRPr>
                <a:solidFill>
                  <a:schemeClr val="tx1"/>
                </a:solidFill>
                <a:latin typeface="Arial" charset="0"/>
              </a:defRPr>
            </a:lvl7pPr>
            <a:lvl8pPr marL="3429000" indent="-228600" defTabSz="933450" eaLnBrk="0" fontAlgn="base" hangingPunct="0">
              <a:spcBef>
                <a:spcPct val="0"/>
              </a:spcBef>
              <a:spcAft>
                <a:spcPct val="0"/>
              </a:spcAft>
              <a:defRPr>
                <a:solidFill>
                  <a:schemeClr val="tx1"/>
                </a:solidFill>
                <a:latin typeface="Arial" charset="0"/>
              </a:defRPr>
            </a:lvl8pPr>
            <a:lvl9pPr marL="3886200" indent="-228600" defTabSz="933450" eaLnBrk="0" fontAlgn="base" hangingPunct="0">
              <a:spcBef>
                <a:spcPct val="0"/>
              </a:spcBef>
              <a:spcAft>
                <a:spcPct val="0"/>
              </a:spcAft>
              <a:defRPr>
                <a:solidFill>
                  <a:schemeClr val="tx1"/>
                </a:solidFill>
                <a:latin typeface="Arial" charset="0"/>
              </a:defRPr>
            </a:lvl9pPr>
          </a:lstStyle>
          <a:p>
            <a:pPr eaLnBrk="1" hangingPunct="1"/>
            <a:fld id="{B6F3ACCE-ECE1-4F69-9677-D5D892B6F4B8}" type="slidenum">
              <a:rPr lang="en-US" smtClean="0"/>
              <a:pPr eaLnBrk="1" hangingPunct="1"/>
              <a:t>16</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1748"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3450" eaLnBrk="0" hangingPunct="0">
              <a:defRPr>
                <a:solidFill>
                  <a:schemeClr val="tx1"/>
                </a:solidFill>
                <a:latin typeface="Arial" charset="0"/>
              </a:defRPr>
            </a:lvl1pPr>
            <a:lvl2pPr marL="742950" indent="-285750" defTabSz="933450" eaLnBrk="0" hangingPunct="0">
              <a:defRPr>
                <a:solidFill>
                  <a:schemeClr val="tx1"/>
                </a:solidFill>
                <a:latin typeface="Arial" charset="0"/>
              </a:defRPr>
            </a:lvl2pPr>
            <a:lvl3pPr marL="1143000" indent="-228600" defTabSz="933450" eaLnBrk="0" hangingPunct="0">
              <a:defRPr>
                <a:solidFill>
                  <a:schemeClr val="tx1"/>
                </a:solidFill>
                <a:latin typeface="Arial" charset="0"/>
              </a:defRPr>
            </a:lvl3pPr>
            <a:lvl4pPr marL="1600200" indent="-228600" defTabSz="933450" eaLnBrk="0" hangingPunct="0">
              <a:defRPr>
                <a:solidFill>
                  <a:schemeClr val="tx1"/>
                </a:solidFill>
                <a:latin typeface="Arial" charset="0"/>
              </a:defRPr>
            </a:lvl4pPr>
            <a:lvl5pPr marL="2057400" indent="-228600" defTabSz="933450" eaLnBrk="0" hangingPunct="0">
              <a:defRPr>
                <a:solidFill>
                  <a:schemeClr val="tx1"/>
                </a:solidFill>
                <a:latin typeface="Arial" charset="0"/>
              </a:defRPr>
            </a:lvl5pPr>
            <a:lvl6pPr marL="2514600" indent="-228600" defTabSz="933450" eaLnBrk="0" fontAlgn="base" hangingPunct="0">
              <a:spcBef>
                <a:spcPct val="0"/>
              </a:spcBef>
              <a:spcAft>
                <a:spcPct val="0"/>
              </a:spcAft>
              <a:defRPr>
                <a:solidFill>
                  <a:schemeClr val="tx1"/>
                </a:solidFill>
                <a:latin typeface="Arial" charset="0"/>
              </a:defRPr>
            </a:lvl6pPr>
            <a:lvl7pPr marL="2971800" indent="-228600" defTabSz="933450" eaLnBrk="0" fontAlgn="base" hangingPunct="0">
              <a:spcBef>
                <a:spcPct val="0"/>
              </a:spcBef>
              <a:spcAft>
                <a:spcPct val="0"/>
              </a:spcAft>
              <a:defRPr>
                <a:solidFill>
                  <a:schemeClr val="tx1"/>
                </a:solidFill>
                <a:latin typeface="Arial" charset="0"/>
              </a:defRPr>
            </a:lvl7pPr>
            <a:lvl8pPr marL="3429000" indent="-228600" defTabSz="933450" eaLnBrk="0" fontAlgn="base" hangingPunct="0">
              <a:spcBef>
                <a:spcPct val="0"/>
              </a:spcBef>
              <a:spcAft>
                <a:spcPct val="0"/>
              </a:spcAft>
              <a:defRPr>
                <a:solidFill>
                  <a:schemeClr val="tx1"/>
                </a:solidFill>
                <a:latin typeface="Arial" charset="0"/>
              </a:defRPr>
            </a:lvl8pPr>
            <a:lvl9pPr marL="3886200" indent="-228600" defTabSz="933450" eaLnBrk="0" fontAlgn="base" hangingPunct="0">
              <a:spcBef>
                <a:spcPct val="0"/>
              </a:spcBef>
              <a:spcAft>
                <a:spcPct val="0"/>
              </a:spcAft>
              <a:defRPr>
                <a:solidFill>
                  <a:schemeClr val="tx1"/>
                </a:solidFill>
                <a:latin typeface="Arial" charset="0"/>
              </a:defRPr>
            </a:lvl9pPr>
          </a:lstStyle>
          <a:p>
            <a:pPr eaLnBrk="1" hangingPunct="1"/>
            <a:fld id="{B6F3ACCE-ECE1-4F69-9677-D5D892B6F4B8}" type="slidenum">
              <a:rPr lang="en-US" smtClean="0"/>
              <a:pPr eaLnBrk="1" hangingPunct="1"/>
              <a:t>20</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3450" eaLnBrk="0" hangingPunct="0">
              <a:defRPr>
                <a:solidFill>
                  <a:schemeClr val="tx1"/>
                </a:solidFill>
                <a:latin typeface="Arial" charset="0"/>
              </a:defRPr>
            </a:lvl1pPr>
            <a:lvl2pPr marL="742950" indent="-285750" defTabSz="933450" eaLnBrk="0" hangingPunct="0">
              <a:defRPr>
                <a:solidFill>
                  <a:schemeClr val="tx1"/>
                </a:solidFill>
                <a:latin typeface="Arial" charset="0"/>
              </a:defRPr>
            </a:lvl2pPr>
            <a:lvl3pPr marL="1143000" indent="-228600" defTabSz="933450" eaLnBrk="0" hangingPunct="0">
              <a:defRPr>
                <a:solidFill>
                  <a:schemeClr val="tx1"/>
                </a:solidFill>
                <a:latin typeface="Arial" charset="0"/>
              </a:defRPr>
            </a:lvl3pPr>
            <a:lvl4pPr marL="1600200" indent="-228600" defTabSz="933450" eaLnBrk="0" hangingPunct="0">
              <a:defRPr>
                <a:solidFill>
                  <a:schemeClr val="tx1"/>
                </a:solidFill>
                <a:latin typeface="Arial" charset="0"/>
              </a:defRPr>
            </a:lvl4pPr>
            <a:lvl5pPr marL="2057400" indent="-228600" defTabSz="933450" eaLnBrk="0" hangingPunct="0">
              <a:defRPr>
                <a:solidFill>
                  <a:schemeClr val="tx1"/>
                </a:solidFill>
                <a:latin typeface="Arial" charset="0"/>
              </a:defRPr>
            </a:lvl5pPr>
            <a:lvl6pPr marL="2514600" indent="-228600" defTabSz="933450" eaLnBrk="0" fontAlgn="base" hangingPunct="0">
              <a:spcBef>
                <a:spcPct val="0"/>
              </a:spcBef>
              <a:spcAft>
                <a:spcPct val="0"/>
              </a:spcAft>
              <a:defRPr>
                <a:solidFill>
                  <a:schemeClr val="tx1"/>
                </a:solidFill>
                <a:latin typeface="Arial" charset="0"/>
              </a:defRPr>
            </a:lvl6pPr>
            <a:lvl7pPr marL="2971800" indent="-228600" defTabSz="933450" eaLnBrk="0" fontAlgn="base" hangingPunct="0">
              <a:spcBef>
                <a:spcPct val="0"/>
              </a:spcBef>
              <a:spcAft>
                <a:spcPct val="0"/>
              </a:spcAft>
              <a:defRPr>
                <a:solidFill>
                  <a:schemeClr val="tx1"/>
                </a:solidFill>
                <a:latin typeface="Arial" charset="0"/>
              </a:defRPr>
            </a:lvl7pPr>
            <a:lvl8pPr marL="3429000" indent="-228600" defTabSz="933450" eaLnBrk="0" fontAlgn="base" hangingPunct="0">
              <a:spcBef>
                <a:spcPct val="0"/>
              </a:spcBef>
              <a:spcAft>
                <a:spcPct val="0"/>
              </a:spcAft>
              <a:defRPr>
                <a:solidFill>
                  <a:schemeClr val="tx1"/>
                </a:solidFill>
                <a:latin typeface="Arial" charset="0"/>
              </a:defRPr>
            </a:lvl8pPr>
            <a:lvl9pPr marL="3886200" indent="-228600" defTabSz="933450" eaLnBrk="0" fontAlgn="base" hangingPunct="0">
              <a:spcBef>
                <a:spcPct val="0"/>
              </a:spcBef>
              <a:spcAft>
                <a:spcPct val="0"/>
              </a:spcAft>
              <a:defRPr>
                <a:solidFill>
                  <a:schemeClr val="tx1"/>
                </a:solidFill>
                <a:latin typeface="Arial" charset="0"/>
              </a:defRPr>
            </a:lvl9pPr>
          </a:lstStyle>
          <a:p>
            <a:pPr eaLnBrk="1" hangingPunct="1"/>
            <a:fld id="{659FCA08-2D92-4303-BAD1-9DEA67226F0A}" type="slidenum">
              <a:rPr lang="en-US" smtClean="0"/>
              <a:pPr eaLnBrk="1" hangingPunct="1"/>
              <a:t>2</a:t>
            </a:fld>
            <a:endParaRPr lang="en-US" smtClean="0"/>
          </a:p>
        </p:txBody>
      </p:sp>
      <p:sp>
        <p:nvSpPr>
          <p:cNvPr id="26627" name="Rectangle 7"/>
          <p:cNvSpPr txBox="1">
            <a:spLocks noGrp="1" noChangeArrowheads="1"/>
          </p:cNvSpPr>
          <p:nvPr/>
        </p:nvSpPr>
        <p:spPr bwMode="auto">
          <a:xfrm>
            <a:off x="3976688" y="8839200"/>
            <a:ext cx="3041650" cy="46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3287" tIns="46644" rIns="93287" bIns="46644" anchor="b"/>
          <a:lstStyle>
            <a:lvl1pPr defTabSz="933450" eaLnBrk="0" hangingPunct="0">
              <a:defRPr>
                <a:solidFill>
                  <a:schemeClr val="tx1"/>
                </a:solidFill>
                <a:latin typeface="Arial" charset="0"/>
              </a:defRPr>
            </a:lvl1pPr>
            <a:lvl2pPr marL="742950" indent="-285750" defTabSz="933450" eaLnBrk="0" hangingPunct="0">
              <a:defRPr>
                <a:solidFill>
                  <a:schemeClr val="tx1"/>
                </a:solidFill>
                <a:latin typeface="Arial" charset="0"/>
              </a:defRPr>
            </a:lvl2pPr>
            <a:lvl3pPr marL="1143000" indent="-228600" defTabSz="933450" eaLnBrk="0" hangingPunct="0">
              <a:defRPr>
                <a:solidFill>
                  <a:schemeClr val="tx1"/>
                </a:solidFill>
                <a:latin typeface="Arial" charset="0"/>
              </a:defRPr>
            </a:lvl3pPr>
            <a:lvl4pPr marL="1600200" indent="-228600" defTabSz="933450" eaLnBrk="0" hangingPunct="0">
              <a:defRPr>
                <a:solidFill>
                  <a:schemeClr val="tx1"/>
                </a:solidFill>
                <a:latin typeface="Arial" charset="0"/>
              </a:defRPr>
            </a:lvl4pPr>
            <a:lvl5pPr marL="2057400" indent="-228600" defTabSz="933450" eaLnBrk="0" hangingPunct="0">
              <a:defRPr>
                <a:solidFill>
                  <a:schemeClr val="tx1"/>
                </a:solidFill>
                <a:latin typeface="Arial" charset="0"/>
              </a:defRPr>
            </a:lvl5pPr>
            <a:lvl6pPr marL="2514600" indent="-228600" defTabSz="933450" eaLnBrk="0" fontAlgn="base" hangingPunct="0">
              <a:spcBef>
                <a:spcPct val="0"/>
              </a:spcBef>
              <a:spcAft>
                <a:spcPct val="0"/>
              </a:spcAft>
              <a:defRPr>
                <a:solidFill>
                  <a:schemeClr val="tx1"/>
                </a:solidFill>
                <a:latin typeface="Arial" charset="0"/>
              </a:defRPr>
            </a:lvl6pPr>
            <a:lvl7pPr marL="2971800" indent="-228600" defTabSz="933450" eaLnBrk="0" fontAlgn="base" hangingPunct="0">
              <a:spcBef>
                <a:spcPct val="0"/>
              </a:spcBef>
              <a:spcAft>
                <a:spcPct val="0"/>
              </a:spcAft>
              <a:defRPr>
                <a:solidFill>
                  <a:schemeClr val="tx1"/>
                </a:solidFill>
                <a:latin typeface="Arial" charset="0"/>
              </a:defRPr>
            </a:lvl7pPr>
            <a:lvl8pPr marL="3429000" indent="-228600" defTabSz="933450" eaLnBrk="0" fontAlgn="base" hangingPunct="0">
              <a:spcBef>
                <a:spcPct val="0"/>
              </a:spcBef>
              <a:spcAft>
                <a:spcPct val="0"/>
              </a:spcAft>
              <a:defRPr>
                <a:solidFill>
                  <a:schemeClr val="tx1"/>
                </a:solidFill>
                <a:latin typeface="Arial" charset="0"/>
              </a:defRPr>
            </a:lvl8pPr>
            <a:lvl9pPr marL="3886200" indent="-228600" defTabSz="933450" eaLnBrk="0" fontAlgn="base" hangingPunct="0">
              <a:spcBef>
                <a:spcPct val="0"/>
              </a:spcBef>
              <a:spcAft>
                <a:spcPct val="0"/>
              </a:spcAft>
              <a:defRPr>
                <a:solidFill>
                  <a:schemeClr val="tx1"/>
                </a:solidFill>
                <a:latin typeface="Arial" charset="0"/>
              </a:defRPr>
            </a:lvl9pPr>
          </a:lstStyle>
          <a:p>
            <a:pPr algn="r" eaLnBrk="1" hangingPunct="1"/>
            <a:fld id="{E4B3F4A2-1825-480D-B22E-A6E778333DED}" type="slidenum">
              <a:rPr lang="en-US" sz="1200"/>
              <a:pPr algn="r" eaLnBrk="1" hangingPunct="1"/>
              <a:t>2</a:t>
            </a:fld>
            <a:endParaRPr lang="en-US" sz="1200"/>
          </a:p>
        </p:txBody>
      </p:sp>
      <p:sp>
        <p:nvSpPr>
          <p:cNvPr id="26628" name="Rectangle 2"/>
          <p:cNvSpPr>
            <a:spLocks noGrp="1" noRot="1" noChangeAspect="1" noChangeArrowheads="1" noTextEdit="1"/>
          </p:cNvSpPr>
          <p:nvPr>
            <p:ph type="sldImg"/>
          </p:nvPr>
        </p:nvSpPr>
        <p:spPr>
          <a:ln/>
        </p:spPr>
      </p:sp>
      <p:sp>
        <p:nvSpPr>
          <p:cNvPr id="2662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smtClean="0"/>
              <a:t>To characterize these transport processes, I am going to use airborne </a:t>
            </a:r>
            <a:r>
              <a:rPr lang="en-US" dirty="0" err="1" smtClean="0"/>
              <a:t>lidar</a:t>
            </a:r>
            <a:r>
              <a:rPr lang="en-US" dirty="0" smtClean="0"/>
              <a:t> measurements</a:t>
            </a:r>
            <a:r>
              <a:rPr lang="en-US" baseline="0" dirty="0" smtClean="0"/>
              <a:t> taken onboard the NOAA Twin Otter. In his talk yesterday, Rainer has already introduced the Twin Otter platform, so I will run thru this quickly. The NOAA Twin Otter arrived at </a:t>
            </a:r>
            <a:r>
              <a:rPr lang="en-US" baseline="0" dirty="0" err="1" smtClean="0"/>
              <a:t>CalNex</a:t>
            </a:r>
            <a:r>
              <a:rPr lang="en-US" baseline="0" dirty="0" smtClean="0"/>
              <a:t> in mid May, but stayed about a month longer than most everybody else, which allowed us to capture some of the strong pollution episodes that occurred later in the season. We flew 52 flights totaling 207 flight hours and we pretty much </a:t>
            </a:r>
            <a:r>
              <a:rPr lang="en-US" baseline="0" dirty="0" err="1" smtClean="0"/>
              <a:t>covererd</a:t>
            </a:r>
            <a:r>
              <a:rPr lang="en-US" baseline="0" dirty="0" smtClean="0"/>
              <a:t> the entire state of California with an emphasis on the LA Basin and Sacramento areas. </a:t>
            </a:r>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3450" eaLnBrk="0" hangingPunct="0">
              <a:defRPr>
                <a:solidFill>
                  <a:schemeClr val="tx1"/>
                </a:solidFill>
                <a:latin typeface="Arial" charset="0"/>
              </a:defRPr>
            </a:lvl1pPr>
            <a:lvl2pPr marL="742950" indent="-285750" defTabSz="933450" eaLnBrk="0" hangingPunct="0">
              <a:defRPr>
                <a:solidFill>
                  <a:schemeClr val="tx1"/>
                </a:solidFill>
                <a:latin typeface="Arial" charset="0"/>
              </a:defRPr>
            </a:lvl2pPr>
            <a:lvl3pPr marL="1143000" indent="-228600" defTabSz="933450" eaLnBrk="0" hangingPunct="0">
              <a:defRPr>
                <a:solidFill>
                  <a:schemeClr val="tx1"/>
                </a:solidFill>
                <a:latin typeface="Arial" charset="0"/>
              </a:defRPr>
            </a:lvl3pPr>
            <a:lvl4pPr marL="1600200" indent="-228600" defTabSz="933450" eaLnBrk="0" hangingPunct="0">
              <a:defRPr>
                <a:solidFill>
                  <a:schemeClr val="tx1"/>
                </a:solidFill>
                <a:latin typeface="Arial" charset="0"/>
              </a:defRPr>
            </a:lvl4pPr>
            <a:lvl5pPr marL="2057400" indent="-228600" defTabSz="933450" eaLnBrk="0" hangingPunct="0">
              <a:defRPr>
                <a:solidFill>
                  <a:schemeClr val="tx1"/>
                </a:solidFill>
                <a:latin typeface="Arial" charset="0"/>
              </a:defRPr>
            </a:lvl5pPr>
            <a:lvl6pPr marL="2514600" indent="-228600" defTabSz="933450" eaLnBrk="0" fontAlgn="base" hangingPunct="0">
              <a:spcBef>
                <a:spcPct val="0"/>
              </a:spcBef>
              <a:spcAft>
                <a:spcPct val="0"/>
              </a:spcAft>
              <a:defRPr>
                <a:solidFill>
                  <a:schemeClr val="tx1"/>
                </a:solidFill>
                <a:latin typeface="Arial" charset="0"/>
              </a:defRPr>
            </a:lvl6pPr>
            <a:lvl7pPr marL="2971800" indent="-228600" defTabSz="933450" eaLnBrk="0" fontAlgn="base" hangingPunct="0">
              <a:spcBef>
                <a:spcPct val="0"/>
              </a:spcBef>
              <a:spcAft>
                <a:spcPct val="0"/>
              </a:spcAft>
              <a:defRPr>
                <a:solidFill>
                  <a:schemeClr val="tx1"/>
                </a:solidFill>
                <a:latin typeface="Arial" charset="0"/>
              </a:defRPr>
            </a:lvl7pPr>
            <a:lvl8pPr marL="3429000" indent="-228600" defTabSz="933450" eaLnBrk="0" fontAlgn="base" hangingPunct="0">
              <a:spcBef>
                <a:spcPct val="0"/>
              </a:spcBef>
              <a:spcAft>
                <a:spcPct val="0"/>
              </a:spcAft>
              <a:defRPr>
                <a:solidFill>
                  <a:schemeClr val="tx1"/>
                </a:solidFill>
                <a:latin typeface="Arial" charset="0"/>
              </a:defRPr>
            </a:lvl8pPr>
            <a:lvl9pPr marL="3886200" indent="-228600" defTabSz="933450" eaLnBrk="0" fontAlgn="base" hangingPunct="0">
              <a:spcBef>
                <a:spcPct val="0"/>
              </a:spcBef>
              <a:spcAft>
                <a:spcPct val="0"/>
              </a:spcAft>
              <a:defRPr>
                <a:solidFill>
                  <a:schemeClr val="tx1"/>
                </a:solidFill>
                <a:latin typeface="Arial" charset="0"/>
              </a:defRPr>
            </a:lvl9pPr>
          </a:lstStyle>
          <a:p>
            <a:pPr eaLnBrk="1" hangingPunct="1"/>
            <a:fld id="{EDB509F0-90A9-45D4-9474-52174B295C73}" type="slidenum">
              <a:rPr lang="en-US" smtClean="0"/>
              <a:pPr eaLnBrk="1" hangingPunct="1"/>
              <a:t>3</a:t>
            </a:fld>
            <a:endParaRPr lang="en-US" smtClean="0"/>
          </a:p>
        </p:txBody>
      </p:sp>
      <p:sp>
        <p:nvSpPr>
          <p:cNvPr id="27651" name="Rectangle 7"/>
          <p:cNvSpPr txBox="1">
            <a:spLocks noGrp="1" noChangeArrowheads="1"/>
          </p:cNvSpPr>
          <p:nvPr/>
        </p:nvSpPr>
        <p:spPr bwMode="auto">
          <a:xfrm>
            <a:off x="3976688" y="8839200"/>
            <a:ext cx="3041650" cy="46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3287" tIns="46644" rIns="93287" bIns="46644" anchor="b"/>
          <a:lstStyle>
            <a:lvl1pPr defTabSz="933450" eaLnBrk="0" hangingPunct="0">
              <a:defRPr>
                <a:solidFill>
                  <a:schemeClr val="tx1"/>
                </a:solidFill>
                <a:latin typeface="Arial" charset="0"/>
              </a:defRPr>
            </a:lvl1pPr>
            <a:lvl2pPr marL="742950" indent="-285750" defTabSz="933450" eaLnBrk="0" hangingPunct="0">
              <a:defRPr>
                <a:solidFill>
                  <a:schemeClr val="tx1"/>
                </a:solidFill>
                <a:latin typeface="Arial" charset="0"/>
              </a:defRPr>
            </a:lvl2pPr>
            <a:lvl3pPr marL="1143000" indent="-228600" defTabSz="933450" eaLnBrk="0" hangingPunct="0">
              <a:defRPr>
                <a:solidFill>
                  <a:schemeClr val="tx1"/>
                </a:solidFill>
                <a:latin typeface="Arial" charset="0"/>
              </a:defRPr>
            </a:lvl3pPr>
            <a:lvl4pPr marL="1600200" indent="-228600" defTabSz="933450" eaLnBrk="0" hangingPunct="0">
              <a:defRPr>
                <a:solidFill>
                  <a:schemeClr val="tx1"/>
                </a:solidFill>
                <a:latin typeface="Arial" charset="0"/>
              </a:defRPr>
            </a:lvl4pPr>
            <a:lvl5pPr marL="2057400" indent="-228600" defTabSz="933450" eaLnBrk="0" hangingPunct="0">
              <a:defRPr>
                <a:solidFill>
                  <a:schemeClr val="tx1"/>
                </a:solidFill>
                <a:latin typeface="Arial" charset="0"/>
              </a:defRPr>
            </a:lvl5pPr>
            <a:lvl6pPr marL="2514600" indent="-228600" defTabSz="933450" eaLnBrk="0" fontAlgn="base" hangingPunct="0">
              <a:spcBef>
                <a:spcPct val="0"/>
              </a:spcBef>
              <a:spcAft>
                <a:spcPct val="0"/>
              </a:spcAft>
              <a:defRPr>
                <a:solidFill>
                  <a:schemeClr val="tx1"/>
                </a:solidFill>
                <a:latin typeface="Arial" charset="0"/>
              </a:defRPr>
            </a:lvl6pPr>
            <a:lvl7pPr marL="2971800" indent="-228600" defTabSz="933450" eaLnBrk="0" fontAlgn="base" hangingPunct="0">
              <a:spcBef>
                <a:spcPct val="0"/>
              </a:spcBef>
              <a:spcAft>
                <a:spcPct val="0"/>
              </a:spcAft>
              <a:defRPr>
                <a:solidFill>
                  <a:schemeClr val="tx1"/>
                </a:solidFill>
                <a:latin typeface="Arial" charset="0"/>
              </a:defRPr>
            </a:lvl7pPr>
            <a:lvl8pPr marL="3429000" indent="-228600" defTabSz="933450" eaLnBrk="0" fontAlgn="base" hangingPunct="0">
              <a:spcBef>
                <a:spcPct val="0"/>
              </a:spcBef>
              <a:spcAft>
                <a:spcPct val="0"/>
              </a:spcAft>
              <a:defRPr>
                <a:solidFill>
                  <a:schemeClr val="tx1"/>
                </a:solidFill>
                <a:latin typeface="Arial" charset="0"/>
              </a:defRPr>
            </a:lvl8pPr>
            <a:lvl9pPr marL="3886200" indent="-228600" defTabSz="933450" eaLnBrk="0" fontAlgn="base" hangingPunct="0">
              <a:spcBef>
                <a:spcPct val="0"/>
              </a:spcBef>
              <a:spcAft>
                <a:spcPct val="0"/>
              </a:spcAft>
              <a:defRPr>
                <a:solidFill>
                  <a:schemeClr val="tx1"/>
                </a:solidFill>
                <a:latin typeface="Arial" charset="0"/>
              </a:defRPr>
            </a:lvl9pPr>
          </a:lstStyle>
          <a:p>
            <a:pPr algn="r" eaLnBrk="1" hangingPunct="1"/>
            <a:fld id="{309DD6A2-3035-43BE-A79E-ADE98517666C}" type="slidenum">
              <a:rPr lang="en-US" sz="1200"/>
              <a:pPr algn="r" eaLnBrk="1" hangingPunct="1"/>
              <a:t>3</a:t>
            </a:fld>
            <a:endParaRPr lang="en-US" sz="1200"/>
          </a:p>
        </p:txBody>
      </p:sp>
      <p:sp>
        <p:nvSpPr>
          <p:cNvPr id="27652" name="Rectangle 2"/>
          <p:cNvSpPr>
            <a:spLocks noGrp="1" noRot="1" noChangeAspect="1" noChangeArrowheads="1" noTextEdit="1"/>
          </p:cNvSpPr>
          <p:nvPr>
            <p:ph type="sldImg"/>
          </p:nvPr>
        </p:nvSpPr>
        <p:spPr>
          <a:ln/>
        </p:spPr>
      </p:sp>
      <p:sp>
        <p:nvSpPr>
          <p:cNvPr id="2765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smtClean="0"/>
              <a:t>[This was the biggest payload that we have deployed on the Twin Otter so far and the instruments complement each other well to look at a range of important science objectives related to CalNex.] We were especially excited about having – for the first time -  the scanning Doppler lidar on board, which provides wind profiles beneath the plane that will help greatly in interpreting the ozone lidar and AMAX-DOAS measurements.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3450" eaLnBrk="0" hangingPunct="0">
              <a:defRPr>
                <a:solidFill>
                  <a:schemeClr val="tx1"/>
                </a:solidFill>
                <a:latin typeface="Arial" charset="0"/>
              </a:defRPr>
            </a:lvl1pPr>
            <a:lvl2pPr marL="742950" indent="-285750" defTabSz="933450" eaLnBrk="0" hangingPunct="0">
              <a:defRPr>
                <a:solidFill>
                  <a:schemeClr val="tx1"/>
                </a:solidFill>
                <a:latin typeface="Arial" charset="0"/>
              </a:defRPr>
            </a:lvl2pPr>
            <a:lvl3pPr marL="1143000" indent="-228600" defTabSz="933450" eaLnBrk="0" hangingPunct="0">
              <a:defRPr>
                <a:solidFill>
                  <a:schemeClr val="tx1"/>
                </a:solidFill>
                <a:latin typeface="Arial" charset="0"/>
              </a:defRPr>
            </a:lvl3pPr>
            <a:lvl4pPr marL="1600200" indent="-228600" defTabSz="933450" eaLnBrk="0" hangingPunct="0">
              <a:defRPr>
                <a:solidFill>
                  <a:schemeClr val="tx1"/>
                </a:solidFill>
                <a:latin typeface="Arial" charset="0"/>
              </a:defRPr>
            </a:lvl4pPr>
            <a:lvl5pPr marL="2057400" indent="-228600" defTabSz="933450" eaLnBrk="0" hangingPunct="0">
              <a:defRPr>
                <a:solidFill>
                  <a:schemeClr val="tx1"/>
                </a:solidFill>
                <a:latin typeface="Arial" charset="0"/>
              </a:defRPr>
            </a:lvl5pPr>
            <a:lvl6pPr marL="2514600" indent="-228600" defTabSz="933450" eaLnBrk="0" fontAlgn="base" hangingPunct="0">
              <a:spcBef>
                <a:spcPct val="0"/>
              </a:spcBef>
              <a:spcAft>
                <a:spcPct val="0"/>
              </a:spcAft>
              <a:defRPr>
                <a:solidFill>
                  <a:schemeClr val="tx1"/>
                </a:solidFill>
                <a:latin typeface="Arial" charset="0"/>
              </a:defRPr>
            </a:lvl6pPr>
            <a:lvl7pPr marL="2971800" indent="-228600" defTabSz="933450" eaLnBrk="0" fontAlgn="base" hangingPunct="0">
              <a:spcBef>
                <a:spcPct val="0"/>
              </a:spcBef>
              <a:spcAft>
                <a:spcPct val="0"/>
              </a:spcAft>
              <a:defRPr>
                <a:solidFill>
                  <a:schemeClr val="tx1"/>
                </a:solidFill>
                <a:latin typeface="Arial" charset="0"/>
              </a:defRPr>
            </a:lvl7pPr>
            <a:lvl8pPr marL="3429000" indent="-228600" defTabSz="933450" eaLnBrk="0" fontAlgn="base" hangingPunct="0">
              <a:spcBef>
                <a:spcPct val="0"/>
              </a:spcBef>
              <a:spcAft>
                <a:spcPct val="0"/>
              </a:spcAft>
              <a:defRPr>
                <a:solidFill>
                  <a:schemeClr val="tx1"/>
                </a:solidFill>
                <a:latin typeface="Arial" charset="0"/>
              </a:defRPr>
            </a:lvl8pPr>
            <a:lvl9pPr marL="3886200" indent="-228600" defTabSz="933450" eaLnBrk="0" fontAlgn="base" hangingPunct="0">
              <a:spcBef>
                <a:spcPct val="0"/>
              </a:spcBef>
              <a:spcAft>
                <a:spcPct val="0"/>
              </a:spcAft>
              <a:defRPr>
                <a:solidFill>
                  <a:schemeClr val="tx1"/>
                </a:solidFill>
                <a:latin typeface="Arial" charset="0"/>
              </a:defRPr>
            </a:lvl9pPr>
          </a:lstStyle>
          <a:p>
            <a:pPr eaLnBrk="1" hangingPunct="1"/>
            <a:fld id="{B1C98C37-C591-4606-941E-CD6B6158A6EE}" type="slidenum">
              <a:rPr lang="en-US" smtClean="0"/>
              <a:pPr eaLnBrk="1" hangingPunct="1"/>
              <a:t>5</a:t>
            </a:fld>
            <a:endParaRPr lang="en-US" smtClean="0"/>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3450" eaLnBrk="0" hangingPunct="0">
              <a:defRPr>
                <a:solidFill>
                  <a:schemeClr val="tx1"/>
                </a:solidFill>
                <a:latin typeface="Arial" charset="0"/>
              </a:defRPr>
            </a:lvl1pPr>
            <a:lvl2pPr marL="742950" indent="-285750" defTabSz="933450" eaLnBrk="0" hangingPunct="0">
              <a:defRPr>
                <a:solidFill>
                  <a:schemeClr val="tx1"/>
                </a:solidFill>
                <a:latin typeface="Arial" charset="0"/>
              </a:defRPr>
            </a:lvl2pPr>
            <a:lvl3pPr marL="1143000" indent="-228600" defTabSz="933450" eaLnBrk="0" hangingPunct="0">
              <a:defRPr>
                <a:solidFill>
                  <a:schemeClr val="tx1"/>
                </a:solidFill>
                <a:latin typeface="Arial" charset="0"/>
              </a:defRPr>
            </a:lvl3pPr>
            <a:lvl4pPr marL="1600200" indent="-228600" defTabSz="933450" eaLnBrk="0" hangingPunct="0">
              <a:defRPr>
                <a:solidFill>
                  <a:schemeClr val="tx1"/>
                </a:solidFill>
                <a:latin typeface="Arial" charset="0"/>
              </a:defRPr>
            </a:lvl4pPr>
            <a:lvl5pPr marL="2057400" indent="-228600" defTabSz="933450" eaLnBrk="0" hangingPunct="0">
              <a:defRPr>
                <a:solidFill>
                  <a:schemeClr val="tx1"/>
                </a:solidFill>
                <a:latin typeface="Arial" charset="0"/>
              </a:defRPr>
            </a:lvl5pPr>
            <a:lvl6pPr marL="2514600" indent="-228600" defTabSz="933450" eaLnBrk="0" fontAlgn="base" hangingPunct="0">
              <a:spcBef>
                <a:spcPct val="0"/>
              </a:spcBef>
              <a:spcAft>
                <a:spcPct val="0"/>
              </a:spcAft>
              <a:defRPr>
                <a:solidFill>
                  <a:schemeClr val="tx1"/>
                </a:solidFill>
                <a:latin typeface="Arial" charset="0"/>
              </a:defRPr>
            </a:lvl6pPr>
            <a:lvl7pPr marL="2971800" indent="-228600" defTabSz="933450" eaLnBrk="0" fontAlgn="base" hangingPunct="0">
              <a:spcBef>
                <a:spcPct val="0"/>
              </a:spcBef>
              <a:spcAft>
                <a:spcPct val="0"/>
              </a:spcAft>
              <a:defRPr>
                <a:solidFill>
                  <a:schemeClr val="tx1"/>
                </a:solidFill>
                <a:latin typeface="Arial" charset="0"/>
              </a:defRPr>
            </a:lvl7pPr>
            <a:lvl8pPr marL="3429000" indent="-228600" defTabSz="933450" eaLnBrk="0" fontAlgn="base" hangingPunct="0">
              <a:spcBef>
                <a:spcPct val="0"/>
              </a:spcBef>
              <a:spcAft>
                <a:spcPct val="0"/>
              </a:spcAft>
              <a:defRPr>
                <a:solidFill>
                  <a:schemeClr val="tx1"/>
                </a:solidFill>
                <a:latin typeface="Arial" charset="0"/>
              </a:defRPr>
            </a:lvl8pPr>
            <a:lvl9pPr marL="3886200" indent="-228600" defTabSz="933450" eaLnBrk="0" fontAlgn="base" hangingPunct="0">
              <a:spcBef>
                <a:spcPct val="0"/>
              </a:spcBef>
              <a:spcAft>
                <a:spcPct val="0"/>
              </a:spcAft>
              <a:defRPr>
                <a:solidFill>
                  <a:schemeClr val="tx1"/>
                </a:solidFill>
                <a:latin typeface="Arial" charset="0"/>
              </a:defRPr>
            </a:lvl9pPr>
          </a:lstStyle>
          <a:p>
            <a:pPr eaLnBrk="1" hangingPunct="1"/>
            <a:fld id="{A11E8200-5DE4-49D6-9BF5-167D0AB41E27}" type="slidenum">
              <a:rPr lang="en-US" smtClean="0"/>
              <a:pPr eaLnBrk="1" hangingPunct="1"/>
              <a:t>6</a:t>
            </a:fld>
            <a:endParaRPr lang="en-US" smtClean="0"/>
          </a:p>
        </p:txBody>
      </p:sp>
      <p:sp>
        <p:nvSpPr>
          <p:cNvPr id="29699" name="Rectangle 7"/>
          <p:cNvSpPr txBox="1">
            <a:spLocks noGrp="1" noChangeArrowheads="1"/>
          </p:cNvSpPr>
          <p:nvPr/>
        </p:nvSpPr>
        <p:spPr bwMode="auto">
          <a:xfrm>
            <a:off x="3976688" y="8839200"/>
            <a:ext cx="3041650" cy="46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3287" tIns="46644" rIns="93287" bIns="46644" anchor="b"/>
          <a:lstStyle>
            <a:lvl1pPr defTabSz="933450" eaLnBrk="0" hangingPunct="0">
              <a:defRPr>
                <a:solidFill>
                  <a:schemeClr val="tx1"/>
                </a:solidFill>
                <a:latin typeface="Arial" charset="0"/>
              </a:defRPr>
            </a:lvl1pPr>
            <a:lvl2pPr marL="742950" indent="-285750" defTabSz="933450" eaLnBrk="0" hangingPunct="0">
              <a:defRPr>
                <a:solidFill>
                  <a:schemeClr val="tx1"/>
                </a:solidFill>
                <a:latin typeface="Arial" charset="0"/>
              </a:defRPr>
            </a:lvl2pPr>
            <a:lvl3pPr marL="1143000" indent="-228600" defTabSz="933450" eaLnBrk="0" hangingPunct="0">
              <a:defRPr>
                <a:solidFill>
                  <a:schemeClr val="tx1"/>
                </a:solidFill>
                <a:latin typeface="Arial" charset="0"/>
              </a:defRPr>
            </a:lvl3pPr>
            <a:lvl4pPr marL="1600200" indent="-228600" defTabSz="933450" eaLnBrk="0" hangingPunct="0">
              <a:defRPr>
                <a:solidFill>
                  <a:schemeClr val="tx1"/>
                </a:solidFill>
                <a:latin typeface="Arial" charset="0"/>
              </a:defRPr>
            </a:lvl4pPr>
            <a:lvl5pPr marL="2057400" indent="-228600" defTabSz="933450" eaLnBrk="0" hangingPunct="0">
              <a:defRPr>
                <a:solidFill>
                  <a:schemeClr val="tx1"/>
                </a:solidFill>
                <a:latin typeface="Arial" charset="0"/>
              </a:defRPr>
            </a:lvl5pPr>
            <a:lvl6pPr marL="2514600" indent="-228600" defTabSz="933450" eaLnBrk="0" fontAlgn="base" hangingPunct="0">
              <a:spcBef>
                <a:spcPct val="0"/>
              </a:spcBef>
              <a:spcAft>
                <a:spcPct val="0"/>
              </a:spcAft>
              <a:defRPr>
                <a:solidFill>
                  <a:schemeClr val="tx1"/>
                </a:solidFill>
                <a:latin typeface="Arial" charset="0"/>
              </a:defRPr>
            </a:lvl6pPr>
            <a:lvl7pPr marL="2971800" indent="-228600" defTabSz="933450" eaLnBrk="0" fontAlgn="base" hangingPunct="0">
              <a:spcBef>
                <a:spcPct val="0"/>
              </a:spcBef>
              <a:spcAft>
                <a:spcPct val="0"/>
              </a:spcAft>
              <a:defRPr>
                <a:solidFill>
                  <a:schemeClr val="tx1"/>
                </a:solidFill>
                <a:latin typeface="Arial" charset="0"/>
              </a:defRPr>
            </a:lvl7pPr>
            <a:lvl8pPr marL="3429000" indent="-228600" defTabSz="933450" eaLnBrk="0" fontAlgn="base" hangingPunct="0">
              <a:spcBef>
                <a:spcPct val="0"/>
              </a:spcBef>
              <a:spcAft>
                <a:spcPct val="0"/>
              </a:spcAft>
              <a:defRPr>
                <a:solidFill>
                  <a:schemeClr val="tx1"/>
                </a:solidFill>
                <a:latin typeface="Arial" charset="0"/>
              </a:defRPr>
            </a:lvl8pPr>
            <a:lvl9pPr marL="3886200" indent="-228600" defTabSz="933450" eaLnBrk="0" fontAlgn="base" hangingPunct="0">
              <a:spcBef>
                <a:spcPct val="0"/>
              </a:spcBef>
              <a:spcAft>
                <a:spcPct val="0"/>
              </a:spcAft>
              <a:defRPr>
                <a:solidFill>
                  <a:schemeClr val="tx1"/>
                </a:solidFill>
                <a:latin typeface="Arial" charset="0"/>
              </a:defRPr>
            </a:lvl9pPr>
          </a:lstStyle>
          <a:p>
            <a:pPr algn="r" eaLnBrk="1" hangingPunct="1"/>
            <a:fld id="{16629ED0-DDB3-4FEF-8F2B-66742EDE6A57}" type="slidenum">
              <a:rPr lang="en-US" sz="1200"/>
              <a:pPr algn="r" eaLnBrk="1" hangingPunct="1"/>
              <a:t>6</a:t>
            </a:fld>
            <a:endParaRPr lang="en-US" sz="1200"/>
          </a:p>
        </p:txBody>
      </p:sp>
      <p:sp>
        <p:nvSpPr>
          <p:cNvPr id="29700" name="Rectangle 2"/>
          <p:cNvSpPr>
            <a:spLocks noGrp="1" noRot="1" noChangeAspect="1" noChangeArrowheads="1" noTextEdit="1"/>
          </p:cNvSpPr>
          <p:nvPr>
            <p:ph type="sldImg"/>
          </p:nvPr>
        </p:nvSpPr>
        <p:spPr>
          <a:ln/>
        </p:spPr>
      </p:sp>
      <p:sp>
        <p:nvSpPr>
          <p:cNvPr id="2970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
        <p:nvSpPr>
          <p:cNvPr id="30724"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3450" eaLnBrk="0" hangingPunct="0">
              <a:defRPr>
                <a:solidFill>
                  <a:schemeClr val="tx1"/>
                </a:solidFill>
                <a:latin typeface="Arial" charset="0"/>
              </a:defRPr>
            </a:lvl1pPr>
            <a:lvl2pPr marL="742950" indent="-285750" defTabSz="933450" eaLnBrk="0" hangingPunct="0">
              <a:defRPr>
                <a:solidFill>
                  <a:schemeClr val="tx1"/>
                </a:solidFill>
                <a:latin typeface="Arial" charset="0"/>
              </a:defRPr>
            </a:lvl2pPr>
            <a:lvl3pPr marL="1143000" indent="-228600" defTabSz="933450" eaLnBrk="0" hangingPunct="0">
              <a:defRPr>
                <a:solidFill>
                  <a:schemeClr val="tx1"/>
                </a:solidFill>
                <a:latin typeface="Arial" charset="0"/>
              </a:defRPr>
            </a:lvl3pPr>
            <a:lvl4pPr marL="1600200" indent="-228600" defTabSz="933450" eaLnBrk="0" hangingPunct="0">
              <a:defRPr>
                <a:solidFill>
                  <a:schemeClr val="tx1"/>
                </a:solidFill>
                <a:latin typeface="Arial" charset="0"/>
              </a:defRPr>
            </a:lvl4pPr>
            <a:lvl5pPr marL="2057400" indent="-228600" defTabSz="933450" eaLnBrk="0" hangingPunct="0">
              <a:defRPr>
                <a:solidFill>
                  <a:schemeClr val="tx1"/>
                </a:solidFill>
                <a:latin typeface="Arial" charset="0"/>
              </a:defRPr>
            </a:lvl5pPr>
            <a:lvl6pPr marL="2514600" indent="-228600" defTabSz="933450" eaLnBrk="0" fontAlgn="base" hangingPunct="0">
              <a:spcBef>
                <a:spcPct val="0"/>
              </a:spcBef>
              <a:spcAft>
                <a:spcPct val="0"/>
              </a:spcAft>
              <a:defRPr>
                <a:solidFill>
                  <a:schemeClr val="tx1"/>
                </a:solidFill>
                <a:latin typeface="Arial" charset="0"/>
              </a:defRPr>
            </a:lvl6pPr>
            <a:lvl7pPr marL="2971800" indent="-228600" defTabSz="933450" eaLnBrk="0" fontAlgn="base" hangingPunct="0">
              <a:spcBef>
                <a:spcPct val="0"/>
              </a:spcBef>
              <a:spcAft>
                <a:spcPct val="0"/>
              </a:spcAft>
              <a:defRPr>
                <a:solidFill>
                  <a:schemeClr val="tx1"/>
                </a:solidFill>
                <a:latin typeface="Arial" charset="0"/>
              </a:defRPr>
            </a:lvl7pPr>
            <a:lvl8pPr marL="3429000" indent="-228600" defTabSz="933450" eaLnBrk="0" fontAlgn="base" hangingPunct="0">
              <a:spcBef>
                <a:spcPct val="0"/>
              </a:spcBef>
              <a:spcAft>
                <a:spcPct val="0"/>
              </a:spcAft>
              <a:defRPr>
                <a:solidFill>
                  <a:schemeClr val="tx1"/>
                </a:solidFill>
                <a:latin typeface="Arial" charset="0"/>
              </a:defRPr>
            </a:lvl8pPr>
            <a:lvl9pPr marL="3886200" indent="-228600" defTabSz="933450" eaLnBrk="0" fontAlgn="base" hangingPunct="0">
              <a:spcBef>
                <a:spcPct val="0"/>
              </a:spcBef>
              <a:spcAft>
                <a:spcPct val="0"/>
              </a:spcAft>
              <a:defRPr>
                <a:solidFill>
                  <a:schemeClr val="tx1"/>
                </a:solidFill>
                <a:latin typeface="Arial" charset="0"/>
              </a:defRPr>
            </a:lvl9pPr>
          </a:lstStyle>
          <a:p>
            <a:pPr eaLnBrk="1" hangingPunct="1"/>
            <a:fld id="{A7E1A769-DA22-4EB2-9ACB-51CC43CA7A24}" type="slidenum">
              <a:rPr lang="en-US" smtClean="0"/>
              <a:pPr eaLnBrk="1" hangingPunct="1"/>
              <a:t>8</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1748"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3450" eaLnBrk="0" hangingPunct="0">
              <a:defRPr>
                <a:solidFill>
                  <a:schemeClr val="tx1"/>
                </a:solidFill>
                <a:latin typeface="Arial" charset="0"/>
              </a:defRPr>
            </a:lvl1pPr>
            <a:lvl2pPr marL="742950" indent="-285750" defTabSz="933450" eaLnBrk="0" hangingPunct="0">
              <a:defRPr>
                <a:solidFill>
                  <a:schemeClr val="tx1"/>
                </a:solidFill>
                <a:latin typeface="Arial" charset="0"/>
              </a:defRPr>
            </a:lvl2pPr>
            <a:lvl3pPr marL="1143000" indent="-228600" defTabSz="933450" eaLnBrk="0" hangingPunct="0">
              <a:defRPr>
                <a:solidFill>
                  <a:schemeClr val="tx1"/>
                </a:solidFill>
                <a:latin typeface="Arial" charset="0"/>
              </a:defRPr>
            </a:lvl3pPr>
            <a:lvl4pPr marL="1600200" indent="-228600" defTabSz="933450" eaLnBrk="0" hangingPunct="0">
              <a:defRPr>
                <a:solidFill>
                  <a:schemeClr val="tx1"/>
                </a:solidFill>
                <a:latin typeface="Arial" charset="0"/>
              </a:defRPr>
            </a:lvl4pPr>
            <a:lvl5pPr marL="2057400" indent="-228600" defTabSz="933450" eaLnBrk="0" hangingPunct="0">
              <a:defRPr>
                <a:solidFill>
                  <a:schemeClr val="tx1"/>
                </a:solidFill>
                <a:latin typeface="Arial" charset="0"/>
              </a:defRPr>
            </a:lvl5pPr>
            <a:lvl6pPr marL="2514600" indent="-228600" defTabSz="933450" eaLnBrk="0" fontAlgn="base" hangingPunct="0">
              <a:spcBef>
                <a:spcPct val="0"/>
              </a:spcBef>
              <a:spcAft>
                <a:spcPct val="0"/>
              </a:spcAft>
              <a:defRPr>
                <a:solidFill>
                  <a:schemeClr val="tx1"/>
                </a:solidFill>
                <a:latin typeface="Arial" charset="0"/>
              </a:defRPr>
            </a:lvl6pPr>
            <a:lvl7pPr marL="2971800" indent="-228600" defTabSz="933450" eaLnBrk="0" fontAlgn="base" hangingPunct="0">
              <a:spcBef>
                <a:spcPct val="0"/>
              </a:spcBef>
              <a:spcAft>
                <a:spcPct val="0"/>
              </a:spcAft>
              <a:defRPr>
                <a:solidFill>
                  <a:schemeClr val="tx1"/>
                </a:solidFill>
                <a:latin typeface="Arial" charset="0"/>
              </a:defRPr>
            </a:lvl7pPr>
            <a:lvl8pPr marL="3429000" indent="-228600" defTabSz="933450" eaLnBrk="0" fontAlgn="base" hangingPunct="0">
              <a:spcBef>
                <a:spcPct val="0"/>
              </a:spcBef>
              <a:spcAft>
                <a:spcPct val="0"/>
              </a:spcAft>
              <a:defRPr>
                <a:solidFill>
                  <a:schemeClr val="tx1"/>
                </a:solidFill>
                <a:latin typeface="Arial" charset="0"/>
              </a:defRPr>
            </a:lvl8pPr>
            <a:lvl9pPr marL="3886200" indent="-228600" defTabSz="933450" eaLnBrk="0" fontAlgn="base" hangingPunct="0">
              <a:spcBef>
                <a:spcPct val="0"/>
              </a:spcBef>
              <a:spcAft>
                <a:spcPct val="0"/>
              </a:spcAft>
              <a:defRPr>
                <a:solidFill>
                  <a:schemeClr val="tx1"/>
                </a:solidFill>
                <a:latin typeface="Arial" charset="0"/>
              </a:defRPr>
            </a:lvl9pPr>
          </a:lstStyle>
          <a:p>
            <a:pPr eaLnBrk="1" hangingPunct="1"/>
            <a:fld id="{B6F3ACCE-ECE1-4F69-9677-D5D892B6F4B8}" type="slidenum">
              <a:rPr lang="en-US" smtClean="0"/>
              <a:pPr eaLnBrk="1" hangingPunct="1"/>
              <a:t>11</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1748"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3450" eaLnBrk="0" hangingPunct="0">
              <a:defRPr>
                <a:solidFill>
                  <a:schemeClr val="tx1"/>
                </a:solidFill>
                <a:latin typeface="Arial" charset="0"/>
              </a:defRPr>
            </a:lvl1pPr>
            <a:lvl2pPr marL="742950" indent="-285750" defTabSz="933450" eaLnBrk="0" hangingPunct="0">
              <a:defRPr>
                <a:solidFill>
                  <a:schemeClr val="tx1"/>
                </a:solidFill>
                <a:latin typeface="Arial" charset="0"/>
              </a:defRPr>
            </a:lvl2pPr>
            <a:lvl3pPr marL="1143000" indent="-228600" defTabSz="933450" eaLnBrk="0" hangingPunct="0">
              <a:defRPr>
                <a:solidFill>
                  <a:schemeClr val="tx1"/>
                </a:solidFill>
                <a:latin typeface="Arial" charset="0"/>
              </a:defRPr>
            </a:lvl3pPr>
            <a:lvl4pPr marL="1600200" indent="-228600" defTabSz="933450" eaLnBrk="0" hangingPunct="0">
              <a:defRPr>
                <a:solidFill>
                  <a:schemeClr val="tx1"/>
                </a:solidFill>
                <a:latin typeface="Arial" charset="0"/>
              </a:defRPr>
            </a:lvl4pPr>
            <a:lvl5pPr marL="2057400" indent="-228600" defTabSz="933450" eaLnBrk="0" hangingPunct="0">
              <a:defRPr>
                <a:solidFill>
                  <a:schemeClr val="tx1"/>
                </a:solidFill>
                <a:latin typeface="Arial" charset="0"/>
              </a:defRPr>
            </a:lvl5pPr>
            <a:lvl6pPr marL="2514600" indent="-228600" defTabSz="933450" eaLnBrk="0" fontAlgn="base" hangingPunct="0">
              <a:spcBef>
                <a:spcPct val="0"/>
              </a:spcBef>
              <a:spcAft>
                <a:spcPct val="0"/>
              </a:spcAft>
              <a:defRPr>
                <a:solidFill>
                  <a:schemeClr val="tx1"/>
                </a:solidFill>
                <a:latin typeface="Arial" charset="0"/>
              </a:defRPr>
            </a:lvl6pPr>
            <a:lvl7pPr marL="2971800" indent="-228600" defTabSz="933450" eaLnBrk="0" fontAlgn="base" hangingPunct="0">
              <a:spcBef>
                <a:spcPct val="0"/>
              </a:spcBef>
              <a:spcAft>
                <a:spcPct val="0"/>
              </a:spcAft>
              <a:defRPr>
                <a:solidFill>
                  <a:schemeClr val="tx1"/>
                </a:solidFill>
                <a:latin typeface="Arial" charset="0"/>
              </a:defRPr>
            </a:lvl7pPr>
            <a:lvl8pPr marL="3429000" indent="-228600" defTabSz="933450" eaLnBrk="0" fontAlgn="base" hangingPunct="0">
              <a:spcBef>
                <a:spcPct val="0"/>
              </a:spcBef>
              <a:spcAft>
                <a:spcPct val="0"/>
              </a:spcAft>
              <a:defRPr>
                <a:solidFill>
                  <a:schemeClr val="tx1"/>
                </a:solidFill>
                <a:latin typeface="Arial" charset="0"/>
              </a:defRPr>
            </a:lvl8pPr>
            <a:lvl9pPr marL="3886200" indent="-228600" defTabSz="933450" eaLnBrk="0" fontAlgn="base" hangingPunct="0">
              <a:spcBef>
                <a:spcPct val="0"/>
              </a:spcBef>
              <a:spcAft>
                <a:spcPct val="0"/>
              </a:spcAft>
              <a:defRPr>
                <a:solidFill>
                  <a:schemeClr val="tx1"/>
                </a:solidFill>
                <a:latin typeface="Arial" charset="0"/>
              </a:defRPr>
            </a:lvl9pPr>
          </a:lstStyle>
          <a:p>
            <a:pPr eaLnBrk="1" hangingPunct="1"/>
            <a:fld id="{B6F3ACCE-ECE1-4F69-9677-D5D892B6F4B8}" type="slidenum">
              <a:rPr lang="en-US" smtClean="0"/>
              <a:pPr eaLnBrk="1" hangingPunct="1"/>
              <a:t>12</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1748"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3450" eaLnBrk="0" hangingPunct="0">
              <a:defRPr>
                <a:solidFill>
                  <a:schemeClr val="tx1"/>
                </a:solidFill>
                <a:latin typeface="Arial" charset="0"/>
              </a:defRPr>
            </a:lvl1pPr>
            <a:lvl2pPr marL="742950" indent="-285750" defTabSz="933450" eaLnBrk="0" hangingPunct="0">
              <a:defRPr>
                <a:solidFill>
                  <a:schemeClr val="tx1"/>
                </a:solidFill>
                <a:latin typeface="Arial" charset="0"/>
              </a:defRPr>
            </a:lvl2pPr>
            <a:lvl3pPr marL="1143000" indent="-228600" defTabSz="933450" eaLnBrk="0" hangingPunct="0">
              <a:defRPr>
                <a:solidFill>
                  <a:schemeClr val="tx1"/>
                </a:solidFill>
                <a:latin typeface="Arial" charset="0"/>
              </a:defRPr>
            </a:lvl3pPr>
            <a:lvl4pPr marL="1600200" indent="-228600" defTabSz="933450" eaLnBrk="0" hangingPunct="0">
              <a:defRPr>
                <a:solidFill>
                  <a:schemeClr val="tx1"/>
                </a:solidFill>
                <a:latin typeface="Arial" charset="0"/>
              </a:defRPr>
            </a:lvl4pPr>
            <a:lvl5pPr marL="2057400" indent="-228600" defTabSz="933450" eaLnBrk="0" hangingPunct="0">
              <a:defRPr>
                <a:solidFill>
                  <a:schemeClr val="tx1"/>
                </a:solidFill>
                <a:latin typeface="Arial" charset="0"/>
              </a:defRPr>
            </a:lvl5pPr>
            <a:lvl6pPr marL="2514600" indent="-228600" defTabSz="933450" eaLnBrk="0" fontAlgn="base" hangingPunct="0">
              <a:spcBef>
                <a:spcPct val="0"/>
              </a:spcBef>
              <a:spcAft>
                <a:spcPct val="0"/>
              </a:spcAft>
              <a:defRPr>
                <a:solidFill>
                  <a:schemeClr val="tx1"/>
                </a:solidFill>
                <a:latin typeface="Arial" charset="0"/>
              </a:defRPr>
            </a:lvl6pPr>
            <a:lvl7pPr marL="2971800" indent="-228600" defTabSz="933450" eaLnBrk="0" fontAlgn="base" hangingPunct="0">
              <a:spcBef>
                <a:spcPct val="0"/>
              </a:spcBef>
              <a:spcAft>
                <a:spcPct val="0"/>
              </a:spcAft>
              <a:defRPr>
                <a:solidFill>
                  <a:schemeClr val="tx1"/>
                </a:solidFill>
                <a:latin typeface="Arial" charset="0"/>
              </a:defRPr>
            </a:lvl7pPr>
            <a:lvl8pPr marL="3429000" indent="-228600" defTabSz="933450" eaLnBrk="0" fontAlgn="base" hangingPunct="0">
              <a:spcBef>
                <a:spcPct val="0"/>
              </a:spcBef>
              <a:spcAft>
                <a:spcPct val="0"/>
              </a:spcAft>
              <a:defRPr>
                <a:solidFill>
                  <a:schemeClr val="tx1"/>
                </a:solidFill>
                <a:latin typeface="Arial" charset="0"/>
              </a:defRPr>
            </a:lvl8pPr>
            <a:lvl9pPr marL="3886200" indent="-228600" defTabSz="933450" eaLnBrk="0" fontAlgn="base" hangingPunct="0">
              <a:spcBef>
                <a:spcPct val="0"/>
              </a:spcBef>
              <a:spcAft>
                <a:spcPct val="0"/>
              </a:spcAft>
              <a:defRPr>
                <a:solidFill>
                  <a:schemeClr val="tx1"/>
                </a:solidFill>
                <a:latin typeface="Arial" charset="0"/>
              </a:defRPr>
            </a:lvl9pPr>
          </a:lstStyle>
          <a:p>
            <a:pPr eaLnBrk="1" hangingPunct="1"/>
            <a:fld id="{B6F3ACCE-ECE1-4F69-9677-D5D892B6F4B8}" type="slidenum">
              <a:rPr lang="en-US" smtClean="0"/>
              <a:pPr eaLnBrk="1" hangingPunct="1"/>
              <a:t>13</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 xmlns:p14="http://schemas.microsoft.com/office/powerpoint/2010/main" val="23863830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 xmlns:p14="http://schemas.microsoft.com/office/powerpoint/2010/main" val="33765786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0"/>
            <a:ext cx="2057400"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0"/>
            <a:ext cx="6019800" cy="6126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 xmlns:p14="http://schemas.microsoft.com/office/powerpoint/2010/main" val="18935475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 xmlns:p14="http://schemas.microsoft.com/office/powerpoint/2010/main" val="17717535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 xmlns:p14="http://schemas.microsoft.com/office/powerpoint/2010/main" val="22246966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 xmlns:p14="http://schemas.microsoft.com/office/powerpoint/2010/main" val="3129093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 xmlns:p14="http://schemas.microsoft.com/office/powerpoint/2010/main" val="35788979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 xmlns:p14="http://schemas.microsoft.com/office/powerpoint/2010/main" val="37887637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 xmlns:p14="http://schemas.microsoft.com/office/powerpoint/2010/main" val="3183109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 xmlns:p14="http://schemas.microsoft.com/office/powerpoint/2010/main" val="41285696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 xmlns:p14="http://schemas.microsoft.com/office/powerpoint/2010/main" val="34127751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 xmlns:p14="http://schemas.microsoft.com/office/powerpoint/2010/main" val="2234116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76"/>
            </a:gs>
            <a:gs pos="100000">
              <a:srgbClr val="0000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0"/>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3055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bg1"/>
                </a:solidFill>
              </a:defRPr>
            </a:lvl1pPr>
          </a:lstStyle>
          <a:p>
            <a:pPr>
              <a:defRPr/>
            </a:pPr>
            <a:endParaRPr lang="en-US"/>
          </a:p>
        </p:txBody>
      </p:sp>
      <p:sp>
        <p:nvSpPr>
          <p:cNvPr id="1029" name="Rectangle 5"/>
          <p:cNvSpPr>
            <a:spLocks noGrp="1" noChangeArrowheads="1"/>
          </p:cNvSpPr>
          <p:nvPr>
            <p:ph type="ftr" sz="quarter" idx="3"/>
          </p:nvPr>
        </p:nvSpPr>
        <p:spPr bwMode="auto">
          <a:xfrm>
            <a:off x="3124200" y="6305550"/>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bg1"/>
                </a:solidFill>
              </a:defRPr>
            </a:lvl1pPr>
          </a:lstStyle>
          <a:p>
            <a:pPr>
              <a:defRPr/>
            </a:pPr>
            <a:endParaRPr lang="en-US"/>
          </a:p>
        </p:txBody>
      </p:sp>
      <p:sp>
        <p:nvSpPr>
          <p:cNvPr id="1031" name="Text Box 7"/>
          <p:cNvSpPr txBox="1">
            <a:spLocks noChangeArrowheads="1"/>
          </p:cNvSpPr>
          <p:nvPr userDrawn="1"/>
        </p:nvSpPr>
        <p:spPr bwMode="auto">
          <a:xfrm>
            <a:off x="6400800" y="6324600"/>
            <a:ext cx="2209800" cy="366713"/>
          </a:xfrm>
          <a:prstGeom prst="rect">
            <a:avLst/>
          </a:prstGeom>
          <a:noFill/>
          <a:ln w="9525">
            <a:noFill/>
            <a:miter lim="800000"/>
            <a:headEnd/>
            <a:tailEnd/>
          </a:ln>
          <a:effectLst/>
        </p:spPr>
        <p:txBody>
          <a:bodyPr>
            <a:spAutoFit/>
          </a:bodyPr>
          <a:lstStyle/>
          <a:p>
            <a:pPr>
              <a:spcBef>
                <a:spcPct val="50000"/>
              </a:spcBef>
              <a:defRPr/>
            </a:pPr>
            <a:endParaRPr lang="en-US"/>
          </a:p>
        </p:txBody>
      </p:sp>
      <p:sp>
        <p:nvSpPr>
          <p:cNvPr id="1032" name="Text Box 8"/>
          <p:cNvSpPr txBox="1">
            <a:spLocks noChangeArrowheads="1"/>
          </p:cNvSpPr>
          <p:nvPr userDrawn="1"/>
        </p:nvSpPr>
        <p:spPr bwMode="auto">
          <a:xfrm>
            <a:off x="6324600" y="6324600"/>
            <a:ext cx="2301875" cy="304800"/>
          </a:xfrm>
          <a:prstGeom prst="rect">
            <a:avLst/>
          </a:prstGeom>
          <a:noFill/>
          <a:ln w="9525">
            <a:noFill/>
            <a:miter lim="800000"/>
            <a:headEnd/>
            <a:tailEnd/>
          </a:ln>
          <a:effectLst/>
        </p:spPr>
        <p:txBody>
          <a:bodyPr>
            <a:spAutoFit/>
          </a:bodyPr>
          <a:lstStyle/>
          <a:p>
            <a:pPr algn="ctr">
              <a:defRPr/>
            </a:pPr>
            <a:endParaRPr lang="en-US" sz="1400">
              <a:solidFill>
                <a:schemeClr val="bg1"/>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iming>
    <p:tnLst>
      <p:par>
        <p:cTn id="1" dur="indefinite" restart="never" nodeType="tmRoot"/>
      </p:par>
    </p:tnLst>
  </p:timing>
  <p:txStyles>
    <p:titleStyle>
      <a:lvl1pPr algn="ctr" rtl="0" eaLnBrk="0" fontAlgn="base" hangingPunct="0">
        <a:spcBef>
          <a:spcPct val="0"/>
        </a:spcBef>
        <a:spcAft>
          <a:spcPct val="0"/>
        </a:spcAft>
        <a:defRPr sz="3200">
          <a:solidFill>
            <a:schemeClr val="bg1"/>
          </a:solidFill>
          <a:latin typeface="+mj-lt"/>
          <a:ea typeface="+mj-ea"/>
          <a:cs typeface="+mj-cs"/>
        </a:defRPr>
      </a:lvl1pPr>
      <a:lvl2pPr algn="ctr" rtl="0" eaLnBrk="0" fontAlgn="base" hangingPunct="0">
        <a:spcBef>
          <a:spcPct val="0"/>
        </a:spcBef>
        <a:spcAft>
          <a:spcPct val="0"/>
        </a:spcAft>
        <a:defRPr sz="3200">
          <a:solidFill>
            <a:schemeClr val="bg1"/>
          </a:solidFill>
          <a:latin typeface="Comic Sans MS" pitchFamily="66" charset="0"/>
        </a:defRPr>
      </a:lvl2pPr>
      <a:lvl3pPr algn="ctr" rtl="0" eaLnBrk="0" fontAlgn="base" hangingPunct="0">
        <a:spcBef>
          <a:spcPct val="0"/>
        </a:spcBef>
        <a:spcAft>
          <a:spcPct val="0"/>
        </a:spcAft>
        <a:defRPr sz="3200">
          <a:solidFill>
            <a:schemeClr val="bg1"/>
          </a:solidFill>
          <a:latin typeface="Comic Sans MS" pitchFamily="66" charset="0"/>
        </a:defRPr>
      </a:lvl3pPr>
      <a:lvl4pPr algn="ctr" rtl="0" eaLnBrk="0" fontAlgn="base" hangingPunct="0">
        <a:spcBef>
          <a:spcPct val="0"/>
        </a:spcBef>
        <a:spcAft>
          <a:spcPct val="0"/>
        </a:spcAft>
        <a:defRPr sz="3200">
          <a:solidFill>
            <a:schemeClr val="bg1"/>
          </a:solidFill>
          <a:latin typeface="Comic Sans MS" pitchFamily="66" charset="0"/>
        </a:defRPr>
      </a:lvl4pPr>
      <a:lvl5pPr algn="ctr" rtl="0" eaLnBrk="0" fontAlgn="base" hangingPunct="0">
        <a:spcBef>
          <a:spcPct val="0"/>
        </a:spcBef>
        <a:spcAft>
          <a:spcPct val="0"/>
        </a:spcAft>
        <a:defRPr sz="3200">
          <a:solidFill>
            <a:schemeClr val="bg1"/>
          </a:solidFill>
          <a:latin typeface="Comic Sans MS" pitchFamily="66" charset="0"/>
        </a:defRPr>
      </a:lvl5pPr>
      <a:lvl6pPr marL="457200" algn="ctr" rtl="0" fontAlgn="base">
        <a:spcBef>
          <a:spcPct val="0"/>
        </a:spcBef>
        <a:spcAft>
          <a:spcPct val="0"/>
        </a:spcAft>
        <a:defRPr sz="3200">
          <a:solidFill>
            <a:schemeClr val="bg1"/>
          </a:solidFill>
          <a:latin typeface="Comic Sans MS" pitchFamily="66" charset="0"/>
        </a:defRPr>
      </a:lvl6pPr>
      <a:lvl7pPr marL="914400" algn="ctr" rtl="0" fontAlgn="base">
        <a:spcBef>
          <a:spcPct val="0"/>
        </a:spcBef>
        <a:spcAft>
          <a:spcPct val="0"/>
        </a:spcAft>
        <a:defRPr sz="3200">
          <a:solidFill>
            <a:schemeClr val="bg1"/>
          </a:solidFill>
          <a:latin typeface="Comic Sans MS" pitchFamily="66" charset="0"/>
        </a:defRPr>
      </a:lvl7pPr>
      <a:lvl8pPr marL="1371600" algn="ctr" rtl="0" fontAlgn="base">
        <a:spcBef>
          <a:spcPct val="0"/>
        </a:spcBef>
        <a:spcAft>
          <a:spcPct val="0"/>
        </a:spcAft>
        <a:defRPr sz="3200">
          <a:solidFill>
            <a:schemeClr val="bg1"/>
          </a:solidFill>
          <a:latin typeface="Comic Sans MS" pitchFamily="66" charset="0"/>
        </a:defRPr>
      </a:lvl8pPr>
      <a:lvl9pPr marL="1828800" algn="ctr" rtl="0" fontAlgn="base">
        <a:spcBef>
          <a:spcPct val="0"/>
        </a:spcBef>
        <a:spcAft>
          <a:spcPct val="0"/>
        </a:spcAft>
        <a:defRPr sz="3200">
          <a:solidFill>
            <a:schemeClr val="bg1"/>
          </a:solidFill>
          <a:latin typeface="Comic Sans MS" pitchFamily="66" charset="0"/>
        </a:defRPr>
      </a:lvl9pPr>
    </p:titleStyle>
    <p:bodyStyle>
      <a:lvl1pPr marL="342900" indent="-342900" algn="l" rtl="0" eaLnBrk="0" fontAlgn="base" hangingPunct="0">
        <a:spcBef>
          <a:spcPct val="20000"/>
        </a:spcBef>
        <a:spcAft>
          <a:spcPct val="0"/>
        </a:spcAft>
        <a:buChar char="•"/>
        <a:defRPr sz="28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000">
          <a:solidFill>
            <a:schemeClr val="bg1"/>
          </a:solidFill>
          <a:latin typeface="+mn-lt"/>
        </a:defRPr>
      </a:lvl3pPr>
      <a:lvl4pPr marL="1600200" indent="-228600" algn="l" rtl="0" eaLnBrk="0" fontAlgn="base" hangingPunct="0">
        <a:spcBef>
          <a:spcPct val="20000"/>
        </a:spcBef>
        <a:spcAft>
          <a:spcPct val="0"/>
        </a:spcAft>
        <a:buChar char="–"/>
        <a:defRPr>
          <a:solidFill>
            <a:schemeClr val="bg1"/>
          </a:solidFill>
          <a:latin typeface="+mn-lt"/>
        </a:defRPr>
      </a:lvl4pPr>
      <a:lvl5pPr marL="2057400" indent="-228600" algn="l" rtl="0" eaLnBrk="0" fontAlgn="base" hangingPunct="0">
        <a:spcBef>
          <a:spcPct val="20000"/>
        </a:spcBef>
        <a:spcAft>
          <a:spcPct val="0"/>
        </a:spcAft>
        <a:buChar char="»"/>
        <a:defRPr sz="1600">
          <a:solidFill>
            <a:schemeClr val="bg1"/>
          </a:solidFill>
          <a:latin typeface="+mn-lt"/>
        </a:defRPr>
      </a:lvl5pPr>
      <a:lvl6pPr marL="2514600" indent="-228600" algn="l" rtl="0" fontAlgn="base">
        <a:spcBef>
          <a:spcPct val="20000"/>
        </a:spcBef>
        <a:spcAft>
          <a:spcPct val="0"/>
        </a:spcAft>
        <a:buChar char="»"/>
        <a:defRPr sz="1600">
          <a:solidFill>
            <a:schemeClr val="bg1"/>
          </a:solidFill>
          <a:latin typeface="+mn-lt"/>
        </a:defRPr>
      </a:lvl6pPr>
      <a:lvl7pPr marL="2971800" indent="-228600" algn="l" rtl="0" fontAlgn="base">
        <a:spcBef>
          <a:spcPct val="20000"/>
        </a:spcBef>
        <a:spcAft>
          <a:spcPct val="0"/>
        </a:spcAft>
        <a:buChar char="»"/>
        <a:defRPr sz="1600">
          <a:solidFill>
            <a:schemeClr val="bg1"/>
          </a:solidFill>
          <a:latin typeface="+mn-lt"/>
        </a:defRPr>
      </a:lvl7pPr>
      <a:lvl8pPr marL="3429000" indent="-228600" algn="l" rtl="0" fontAlgn="base">
        <a:spcBef>
          <a:spcPct val="20000"/>
        </a:spcBef>
        <a:spcAft>
          <a:spcPct val="0"/>
        </a:spcAft>
        <a:buChar char="»"/>
        <a:defRPr sz="1600">
          <a:solidFill>
            <a:schemeClr val="bg1"/>
          </a:solidFill>
          <a:latin typeface="+mn-lt"/>
        </a:defRPr>
      </a:lvl8pPr>
      <a:lvl9pPr marL="3886200" indent="-228600" algn="l" rtl="0" fontAlgn="base">
        <a:spcBef>
          <a:spcPct val="20000"/>
        </a:spcBef>
        <a:spcAft>
          <a:spcPct val="0"/>
        </a:spcAft>
        <a:buChar char="»"/>
        <a:defRPr sz="16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5.wmf"/><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5.wmf"/><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2.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25.wmf"/><Relationship Id="rId5" Type="http://schemas.openxmlformats.org/officeDocument/2006/relationships/image" Target="../media/image22.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6.wm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10"/>
          <p:cNvSpPr>
            <a:spLocks noGrp="1" noChangeArrowheads="1"/>
          </p:cNvSpPr>
          <p:nvPr>
            <p:ph type="ctrTitle"/>
          </p:nvPr>
        </p:nvSpPr>
        <p:spPr>
          <a:xfrm>
            <a:off x="685800" y="304800"/>
            <a:ext cx="8077200" cy="2286000"/>
          </a:xfrm>
        </p:spPr>
        <p:txBody>
          <a:bodyPr/>
          <a:lstStyle/>
          <a:p>
            <a:pPr eaLnBrk="1" hangingPunct="1"/>
            <a:r>
              <a:rPr lang="en-US" smtClean="0"/>
              <a:t/>
            </a:r>
            <a:br>
              <a:rPr lang="en-US" smtClean="0"/>
            </a:br>
            <a:r>
              <a:rPr lang="en-US" smtClean="0"/>
              <a:t>	</a:t>
            </a:r>
            <a:br>
              <a:rPr lang="en-US" smtClean="0"/>
            </a:br>
            <a:r>
              <a:rPr lang="en-US" smtClean="0"/>
              <a:t/>
            </a:r>
            <a:br>
              <a:rPr lang="en-US" smtClean="0"/>
            </a:br>
            <a:endParaRPr lang="en-US" smtClean="0"/>
          </a:p>
        </p:txBody>
      </p:sp>
      <p:sp>
        <p:nvSpPr>
          <p:cNvPr id="2051" name="Rectangle 11"/>
          <p:cNvSpPr>
            <a:spLocks noGrp="1" noChangeArrowheads="1"/>
          </p:cNvSpPr>
          <p:nvPr>
            <p:ph type="subTitle" idx="1"/>
          </p:nvPr>
        </p:nvSpPr>
        <p:spPr>
          <a:xfrm>
            <a:off x="609600" y="3048000"/>
            <a:ext cx="8001000" cy="3352800"/>
          </a:xfrm>
        </p:spPr>
        <p:txBody>
          <a:bodyPr/>
          <a:lstStyle/>
          <a:p>
            <a:pPr eaLnBrk="1" hangingPunct="1"/>
            <a:r>
              <a:rPr lang="en-US" sz="2400" dirty="0" smtClean="0">
                <a:latin typeface="Arial" charset="0"/>
              </a:rPr>
              <a:t>C. J. </a:t>
            </a:r>
            <a:r>
              <a:rPr lang="en-US" sz="2400" dirty="0" err="1" smtClean="0">
                <a:latin typeface="Arial" charset="0"/>
              </a:rPr>
              <a:t>Senff</a:t>
            </a:r>
            <a:r>
              <a:rPr lang="en-US" sz="2400" dirty="0" smtClean="0">
                <a:latin typeface="Arial" charset="0"/>
              </a:rPr>
              <a:t>, R. J. Alvarez II, R. M. Hardesty, A. O. Langford, R. M. Banta, W. A. Brewer, F. Davies, S. P. Sandberg, R. D. </a:t>
            </a:r>
            <a:r>
              <a:rPr lang="en-US" sz="2400" dirty="0" err="1" smtClean="0">
                <a:latin typeface="Arial" charset="0"/>
              </a:rPr>
              <a:t>Marchbanks</a:t>
            </a:r>
            <a:r>
              <a:rPr lang="en-US" sz="2400" dirty="0" smtClean="0">
                <a:latin typeface="Arial" charset="0"/>
              </a:rPr>
              <a:t>, A. M. </a:t>
            </a:r>
            <a:r>
              <a:rPr lang="en-US" sz="2400" dirty="0" err="1" smtClean="0">
                <a:latin typeface="Arial" charset="0"/>
              </a:rPr>
              <a:t>Weickmann</a:t>
            </a:r>
            <a:endParaRPr lang="en-US" sz="2400" dirty="0" smtClean="0">
              <a:latin typeface="Arial" charset="0"/>
            </a:endParaRPr>
          </a:p>
          <a:p>
            <a:pPr eaLnBrk="1" hangingPunct="1"/>
            <a:endParaRPr lang="en-US" sz="3200" dirty="0" smtClean="0">
              <a:latin typeface="Arial" charset="0"/>
            </a:endParaRPr>
          </a:p>
          <a:p>
            <a:pPr eaLnBrk="1" hangingPunct="1"/>
            <a:endParaRPr lang="en-US" sz="3200" dirty="0" smtClean="0">
              <a:latin typeface="Arial" charset="0"/>
            </a:endParaRPr>
          </a:p>
          <a:p>
            <a:pPr eaLnBrk="1" hangingPunct="1"/>
            <a:r>
              <a:rPr lang="en-US" sz="2400" dirty="0" err="1" smtClean="0">
                <a:latin typeface="Arial" charset="0"/>
              </a:rPr>
              <a:t>CalNex</a:t>
            </a:r>
            <a:r>
              <a:rPr lang="en-US" sz="2400" dirty="0" smtClean="0">
                <a:latin typeface="Arial" charset="0"/>
              </a:rPr>
              <a:t> Data Analysis Workshop</a:t>
            </a:r>
          </a:p>
          <a:p>
            <a:pPr eaLnBrk="1" hangingPunct="1"/>
            <a:r>
              <a:rPr lang="en-US" sz="2400" dirty="0" smtClean="0">
                <a:latin typeface="Arial" charset="0"/>
              </a:rPr>
              <a:t>18 May 2011</a:t>
            </a:r>
          </a:p>
        </p:txBody>
      </p:sp>
      <p:sp>
        <p:nvSpPr>
          <p:cNvPr id="2052" name="Text Box 14"/>
          <p:cNvSpPr txBox="1">
            <a:spLocks noChangeArrowheads="1"/>
          </p:cNvSpPr>
          <p:nvPr/>
        </p:nvSpPr>
        <p:spPr bwMode="auto">
          <a:xfrm>
            <a:off x="609600" y="762000"/>
            <a:ext cx="7924800"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3200" dirty="0">
                <a:solidFill>
                  <a:schemeClr val="bg1"/>
                </a:solidFill>
              </a:rPr>
              <a:t>Airborne </a:t>
            </a:r>
            <a:r>
              <a:rPr lang="en-US" sz="3200" dirty="0" err="1">
                <a:solidFill>
                  <a:schemeClr val="bg1"/>
                </a:solidFill>
              </a:rPr>
              <a:t>lidar</a:t>
            </a:r>
            <a:r>
              <a:rPr lang="en-US" sz="3200" dirty="0">
                <a:solidFill>
                  <a:schemeClr val="bg1"/>
                </a:solidFill>
              </a:rPr>
              <a:t> measurements of horizontal and vertical ozone transport in southern California during </a:t>
            </a:r>
            <a:r>
              <a:rPr lang="en-US" sz="3200" dirty="0" err="1" smtClean="0">
                <a:solidFill>
                  <a:schemeClr val="bg1"/>
                </a:solidFill>
              </a:rPr>
              <a:t>CalNex</a:t>
            </a:r>
            <a:r>
              <a:rPr lang="en-US" sz="3200" dirty="0" smtClean="0">
                <a:solidFill>
                  <a:schemeClr val="bg1"/>
                </a:solidFill>
              </a:rPr>
              <a:t> 2010</a:t>
            </a:r>
            <a:endParaRPr lang="en-US" sz="3200" dirty="0">
              <a:solidFill>
                <a:schemeClr val="bg1"/>
              </a:solidFill>
            </a:endParaRPr>
          </a:p>
        </p:txBody>
      </p:sp>
      <p:pic>
        <p:nvPicPr>
          <p:cNvPr id="2053" name="Picture 6" descr="Noaa1"/>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33400" y="5407025"/>
            <a:ext cx="1096963" cy="1069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54" name="Picture 7" descr="cireslogo"/>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010400" y="5530850"/>
            <a:ext cx="1828800" cy="946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1067675" y="235803"/>
            <a:ext cx="7008649"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400" dirty="0">
                <a:solidFill>
                  <a:schemeClr val="bg1"/>
                </a:solidFill>
              </a:rPr>
              <a:t>D</a:t>
            </a:r>
            <a:r>
              <a:rPr lang="en-US" sz="2400" dirty="0" smtClean="0">
                <a:solidFill>
                  <a:schemeClr val="bg1"/>
                </a:solidFill>
              </a:rPr>
              <a:t>aily maximum 8-h O</a:t>
            </a:r>
            <a:r>
              <a:rPr lang="en-US" sz="2400" baseline="-25000" dirty="0" smtClean="0">
                <a:solidFill>
                  <a:schemeClr val="bg1"/>
                </a:solidFill>
              </a:rPr>
              <a:t>3</a:t>
            </a:r>
            <a:r>
              <a:rPr lang="en-US" sz="2400" dirty="0" smtClean="0">
                <a:solidFill>
                  <a:schemeClr val="bg1"/>
                </a:solidFill>
              </a:rPr>
              <a:t> concentration averaged for</a:t>
            </a:r>
          </a:p>
          <a:p>
            <a:pPr algn="ctr" eaLnBrk="1" hangingPunct="1"/>
            <a:r>
              <a:rPr lang="en-US" sz="2400" dirty="0" smtClean="0">
                <a:solidFill>
                  <a:schemeClr val="bg1"/>
                </a:solidFill>
              </a:rPr>
              <a:t>5 June, 23 June, and 17 July 2010</a:t>
            </a:r>
            <a:endParaRPr lang="en-US" sz="2400" dirty="0">
              <a:solidFill>
                <a:schemeClr val="bg1"/>
              </a:solidFill>
            </a:endParaRPr>
          </a:p>
        </p:txBody>
      </p:sp>
      <p:grpSp>
        <p:nvGrpSpPr>
          <p:cNvPr id="13" name="Group 12"/>
          <p:cNvGrpSpPr/>
          <p:nvPr/>
        </p:nvGrpSpPr>
        <p:grpSpPr>
          <a:xfrm>
            <a:off x="182880" y="1524000"/>
            <a:ext cx="8778240" cy="4974336"/>
            <a:chOff x="182880" y="1731264"/>
            <a:chExt cx="8778240" cy="4974336"/>
          </a:xfrm>
        </p:grpSpPr>
        <p:pic>
          <p:nvPicPr>
            <p:cNvPr id="12" name="Picture 1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82880" y="1731264"/>
              <a:ext cx="8778240" cy="4974336"/>
            </a:xfrm>
            <a:prstGeom prst="rect">
              <a:avLst/>
            </a:prstGeom>
          </p:spPr>
        </p:pic>
        <p:pic>
          <p:nvPicPr>
            <p:cNvPr id="10" name="Picture 9" descr="20100529b_oz_xsec_lg.png"/>
            <p:cNvPicPr>
              <a:picLocks noChangeAspect="1"/>
            </p:cNvPicPr>
            <p:nvPr/>
          </p:nvPicPr>
          <p:blipFill>
            <a:blip r:embed="rId3" cstate="print"/>
            <a:srcRect l="29104" t="7709" r="29103" b="84828"/>
            <a:stretch>
              <a:fillRect/>
            </a:stretch>
          </p:blipFill>
          <p:spPr>
            <a:xfrm>
              <a:off x="5303520" y="1752600"/>
              <a:ext cx="3657600" cy="522513"/>
            </a:xfrm>
            <a:prstGeom prst="rect">
              <a:avLst/>
            </a:prstGeom>
          </p:spPr>
        </p:pic>
      </p:gr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cstate="print"/>
          <a:srcRect/>
          <a:stretch>
            <a:fillRect/>
          </a:stretch>
        </p:blipFill>
        <p:spPr bwMode="auto">
          <a:xfrm>
            <a:off x="119920" y="1381590"/>
            <a:ext cx="8901953" cy="5044440"/>
          </a:xfrm>
          <a:prstGeom prst="rect">
            <a:avLst/>
          </a:prstGeom>
          <a:noFill/>
          <a:ln w="9525">
            <a:noFill/>
            <a:miter lim="800000"/>
            <a:headEnd/>
            <a:tailEnd/>
          </a:ln>
          <a:effectLst/>
        </p:spPr>
      </p:pic>
      <p:sp>
        <p:nvSpPr>
          <p:cNvPr id="5" name="Text Box 2"/>
          <p:cNvSpPr txBox="1">
            <a:spLocks noChangeArrowheads="1"/>
          </p:cNvSpPr>
          <p:nvPr/>
        </p:nvSpPr>
        <p:spPr bwMode="auto">
          <a:xfrm>
            <a:off x="91440" y="381000"/>
            <a:ext cx="896112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800" dirty="0">
                <a:solidFill>
                  <a:schemeClr val="bg1"/>
                </a:solidFill>
              </a:rPr>
              <a:t>NOAA Twin Otter </a:t>
            </a:r>
            <a:r>
              <a:rPr lang="en-US" sz="2800" dirty="0" err="1">
                <a:solidFill>
                  <a:schemeClr val="bg1"/>
                </a:solidFill>
              </a:rPr>
              <a:t>CalNex</a:t>
            </a:r>
            <a:r>
              <a:rPr lang="en-US" sz="2800" dirty="0">
                <a:solidFill>
                  <a:schemeClr val="bg1"/>
                </a:solidFill>
              </a:rPr>
              <a:t> </a:t>
            </a:r>
            <a:r>
              <a:rPr lang="en-US" sz="2800" dirty="0" smtClean="0">
                <a:solidFill>
                  <a:schemeClr val="bg1"/>
                </a:solidFill>
              </a:rPr>
              <a:t>flights in Southern California</a:t>
            </a:r>
            <a:endParaRPr lang="en-US" sz="2800" dirty="0">
              <a:solidFill>
                <a:schemeClr val="bg1"/>
              </a:solidFill>
            </a:endParaRPr>
          </a:p>
        </p:txBody>
      </p:sp>
      <p:grpSp>
        <p:nvGrpSpPr>
          <p:cNvPr id="9" name="Group 8"/>
          <p:cNvGrpSpPr/>
          <p:nvPr/>
        </p:nvGrpSpPr>
        <p:grpSpPr>
          <a:xfrm>
            <a:off x="198620" y="5739825"/>
            <a:ext cx="3049233" cy="584775"/>
            <a:chOff x="381000" y="5587425"/>
            <a:chExt cx="3049233" cy="584775"/>
          </a:xfrm>
        </p:grpSpPr>
        <p:sp>
          <p:nvSpPr>
            <p:cNvPr id="6" name="TextBox 5"/>
            <p:cNvSpPr txBox="1"/>
            <p:nvPr/>
          </p:nvSpPr>
          <p:spPr>
            <a:xfrm>
              <a:off x="381000" y="5587425"/>
              <a:ext cx="3049233" cy="584775"/>
            </a:xfrm>
            <a:prstGeom prst="rect">
              <a:avLst/>
            </a:prstGeom>
            <a:solidFill>
              <a:schemeClr val="bg1"/>
            </a:solidFill>
            <a:ln w="25400">
              <a:solidFill>
                <a:srgbClr val="FF0000"/>
              </a:solidFill>
            </a:ln>
          </p:spPr>
          <p:txBody>
            <a:bodyPr wrap="none" rtlCol="0">
              <a:spAutoFit/>
            </a:bodyPr>
            <a:lstStyle/>
            <a:p>
              <a:r>
                <a:rPr lang="en-US" sz="3200" dirty="0" smtClean="0">
                  <a:solidFill>
                    <a:srgbClr val="FF0000"/>
                  </a:solidFill>
                </a:rPr>
                <a:t>         </a:t>
              </a:r>
              <a:r>
                <a:rPr lang="en-US" sz="2800" dirty="0" smtClean="0">
                  <a:solidFill>
                    <a:srgbClr val="FF0000"/>
                  </a:solidFill>
                </a:rPr>
                <a:t>2 July 2010</a:t>
              </a:r>
              <a:endParaRPr lang="en-US" sz="2800" dirty="0">
                <a:solidFill>
                  <a:srgbClr val="FF0000"/>
                </a:solidFill>
              </a:endParaRPr>
            </a:p>
          </p:txBody>
        </p:sp>
        <p:cxnSp>
          <p:nvCxnSpPr>
            <p:cNvPr id="8" name="Straight Connector 7"/>
            <p:cNvCxnSpPr/>
            <p:nvPr/>
          </p:nvCxnSpPr>
          <p:spPr>
            <a:xfrm>
              <a:off x="517160" y="5882390"/>
              <a:ext cx="838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 xmlns:p14="http://schemas.microsoft.com/office/powerpoint/2010/main" val="27231189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
          <p:cNvSpPr txBox="1">
            <a:spLocks noChangeArrowheads="1"/>
          </p:cNvSpPr>
          <p:nvPr/>
        </p:nvSpPr>
        <p:spPr bwMode="auto">
          <a:xfrm>
            <a:off x="467391" y="468458"/>
            <a:ext cx="865602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dirty="0">
                <a:solidFill>
                  <a:schemeClr val="bg1"/>
                </a:solidFill>
              </a:rPr>
              <a:t>2</a:t>
            </a:r>
            <a:r>
              <a:rPr lang="en-US" sz="2400" dirty="0" smtClean="0">
                <a:solidFill>
                  <a:schemeClr val="bg1"/>
                </a:solidFill>
              </a:rPr>
              <a:t> July 2010: </a:t>
            </a:r>
            <a:r>
              <a:rPr lang="en-US" sz="2400" dirty="0">
                <a:solidFill>
                  <a:schemeClr val="bg1"/>
                </a:solidFill>
              </a:rPr>
              <a:t>O</a:t>
            </a:r>
            <a:r>
              <a:rPr lang="en-US" sz="2400" baseline="-25000" dirty="0">
                <a:solidFill>
                  <a:schemeClr val="bg1"/>
                </a:solidFill>
              </a:rPr>
              <a:t>3</a:t>
            </a:r>
            <a:r>
              <a:rPr lang="en-US" sz="2400" dirty="0">
                <a:solidFill>
                  <a:schemeClr val="bg1"/>
                </a:solidFill>
              </a:rPr>
              <a:t> distribution over L A Basin and Mojave Desert </a:t>
            </a:r>
          </a:p>
        </p:txBody>
      </p:sp>
      <p:grpSp>
        <p:nvGrpSpPr>
          <p:cNvPr id="6" name="Group 5"/>
          <p:cNvGrpSpPr/>
          <p:nvPr/>
        </p:nvGrpSpPr>
        <p:grpSpPr>
          <a:xfrm>
            <a:off x="381000" y="1523998"/>
            <a:ext cx="8458200" cy="4648202"/>
            <a:chOff x="475389" y="1600198"/>
            <a:chExt cx="8458200" cy="4648202"/>
          </a:xfrm>
        </p:grpSpPr>
        <p:pic>
          <p:nvPicPr>
            <p:cNvPr id="5" name="Picture 4"/>
            <p:cNvPicPr>
              <a:picLocks noChangeAspect="1"/>
            </p:cNvPicPr>
            <p:nvPr/>
          </p:nvPicPr>
          <p:blipFill rotWithShape="1">
            <a:blip r:embed="rId3" cstate="print">
              <a:extLst>
                <a:ext uri="{28A0092B-C50C-407E-A947-70E740481C1C}">
                  <a14:useLocalDpi xmlns="" xmlns:a14="http://schemas.microsoft.com/office/drawing/2010/main" val="0"/>
                </a:ext>
              </a:extLst>
            </a:blip>
            <a:srcRect t="33586" b="29882"/>
            <a:stretch/>
          </p:blipFill>
          <p:spPr>
            <a:xfrm>
              <a:off x="475389" y="1600200"/>
              <a:ext cx="8458200" cy="4648200"/>
            </a:xfrm>
            <a:prstGeom prst="rect">
              <a:avLst/>
            </a:prstGeom>
          </p:spPr>
        </p:pic>
        <p:pic>
          <p:nvPicPr>
            <p:cNvPr id="8" name="Picture 7" descr="20100529b_oz_xsec_lg.png"/>
            <p:cNvPicPr>
              <a:picLocks noChangeAspect="1"/>
            </p:cNvPicPr>
            <p:nvPr/>
          </p:nvPicPr>
          <p:blipFill>
            <a:blip r:embed="rId4" cstate="print"/>
            <a:srcRect l="29104" t="7709" r="29103" b="84828"/>
            <a:stretch>
              <a:fillRect/>
            </a:stretch>
          </p:blipFill>
          <p:spPr>
            <a:xfrm>
              <a:off x="5721537" y="1600198"/>
              <a:ext cx="3200400" cy="533402"/>
            </a:xfrm>
            <a:prstGeom prst="rect">
              <a:avLst/>
            </a:prstGeom>
          </p:spPr>
        </p:pic>
      </p:grpSp>
      <p:sp>
        <p:nvSpPr>
          <p:cNvPr id="7" name="TextBox 6"/>
          <p:cNvSpPr txBox="1"/>
          <p:nvPr/>
        </p:nvSpPr>
        <p:spPr>
          <a:xfrm>
            <a:off x="417444" y="1560444"/>
            <a:ext cx="2604303" cy="646331"/>
          </a:xfrm>
          <a:prstGeom prst="rect">
            <a:avLst/>
          </a:prstGeom>
          <a:noFill/>
          <a:ln w="25400">
            <a:solidFill>
              <a:schemeClr val="bg1"/>
            </a:solidFill>
          </a:ln>
        </p:spPr>
        <p:txBody>
          <a:bodyPr wrap="none" rtlCol="0">
            <a:spAutoFit/>
          </a:bodyPr>
          <a:lstStyle/>
          <a:p>
            <a:r>
              <a:rPr lang="en-US" b="1" dirty="0" smtClean="0">
                <a:solidFill>
                  <a:schemeClr val="bg1"/>
                </a:solidFill>
              </a:rPr>
              <a:t>FL 11500 – 13500 MSL</a:t>
            </a:r>
          </a:p>
          <a:p>
            <a:r>
              <a:rPr lang="en-US" b="1" dirty="0" smtClean="0">
                <a:solidFill>
                  <a:schemeClr val="bg1"/>
                </a:solidFill>
              </a:rPr>
              <a:t>14:06 – 17:47 PST</a:t>
            </a:r>
            <a:endParaRPr lang="en-US" b="1" dirty="0">
              <a:solidFill>
                <a:schemeClr val="bg1"/>
              </a:solidFill>
            </a:endParaRPr>
          </a:p>
        </p:txBody>
      </p:sp>
      <p:pic>
        <p:nvPicPr>
          <p:cNvPr id="5122" name="Picture 2" descr="C:\Users\csenff\AppData\Local\Microsoft\Windows\Temporary Internet Files\Content.IE5\6OTXT29G\MC900239015[1].wmf"/>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98845" y="5491779"/>
            <a:ext cx="526310" cy="64008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4577605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3"/>
          <p:cNvSpPr txBox="1">
            <a:spLocks noChangeArrowheads="1"/>
          </p:cNvSpPr>
          <p:nvPr/>
        </p:nvSpPr>
        <p:spPr bwMode="auto">
          <a:xfrm>
            <a:off x="830726" y="391180"/>
            <a:ext cx="7482561"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800" dirty="0">
                <a:solidFill>
                  <a:schemeClr val="bg1"/>
                </a:solidFill>
              </a:rPr>
              <a:t>2</a:t>
            </a:r>
            <a:r>
              <a:rPr lang="en-US" sz="2800" dirty="0" smtClean="0">
                <a:solidFill>
                  <a:schemeClr val="bg1"/>
                </a:solidFill>
              </a:rPr>
              <a:t> July 2010: </a:t>
            </a:r>
            <a:r>
              <a:rPr lang="en-US" sz="2800" dirty="0">
                <a:solidFill>
                  <a:schemeClr val="bg1"/>
                </a:solidFill>
              </a:rPr>
              <a:t>Transport thru Banning </a:t>
            </a:r>
            <a:r>
              <a:rPr lang="en-US" sz="2800" dirty="0" smtClean="0">
                <a:solidFill>
                  <a:schemeClr val="bg1"/>
                </a:solidFill>
              </a:rPr>
              <a:t>Pass and</a:t>
            </a:r>
          </a:p>
          <a:p>
            <a:pPr algn="ctr" eaLnBrk="1" hangingPunct="1"/>
            <a:r>
              <a:rPr lang="en-US" sz="2800" dirty="0" smtClean="0">
                <a:solidFill>
                  <a:schemeClr val="bg1"/>
                </a:solidFill>
              </a:rPr>
              <a:t>along/over San Gabriel </a:t>
            </a:r>
            <a:r>
              <a:rPr lang="en-US" sz="2800" dirty="0" err="1" smtClean="0">
                <a:solidFill>
                  <a:schemeClr val="bg1"/>
                </a:solidFill>
              </a:rPr>
              <a:t>Mtns</a:t>
            </a:r>
            <a:endParaRPr lang="en-US" sz="2800" dirty="0">
              <a:solidFill>
                <a:schemeClr val="bg1"/>
              </a:solidFill>
            </a:endParaRPr>
          </a:p>
        </p:txBody>
      </p:sp>
      <p:grpSp>
        <p:nvGrpSpPr>
          <p:cNvPr id="12" name="Group 11"/>
          <p:cNvGrpSpPr/>
          <p:nvPr/>
        </p:nvGrpSpPr>
        <p:grpSpPr>
          <a:xfrm>
            <a:off x="350520" y="1447800"/>
            <a:ext cx="8412480" cy="4465986"/>
            <a:chOff x="198120" y="944214"/>
            <a:chExt cx="8412480" cy="4465986"/>
          </a:xfrm>
        </p:grpSpPr>
        <p:pic>
          <p:nvPicPr>
            <p:cNvPr id="10" name="Picture 9"/>
            <p:cNvPicPr>
              <a:picLocks noChangeAspect="1"/>
            </p:cNvPicPr>
            <p:nvPr/>
          </p:nvPicPr>
          <p:blipFill rotWithShape="1">
            <a:blip r:embed="rId3" cstate="print">
              <a:extLst>
                <a:ext uri="{28A0092B-C50C-407E-A947-70E740481C1C}">
                  <a14:useLocalDpi xmlns="" xmlns:a14="http://schemas.microsoft.com/office/drawing/2010/main" val="0"/>
                </a:ext>
              </a:extLst>
            </a:blip>
            <a:srcRect t="14081" b="23004"/>
            <a:stretch/>
          </p:blipFill>
          <p:spPr>
            <a:xfrm>
              <a:off x="198120" y="944214"/>
              <a:ext cx="8412480" cy="4465986"/>
            </a:xfrm>
            <a:prstGeom prst="rect">
              <a:avLst/>
            </a:prstGeom>
          </p:spPr>
        </p:pic>
        <p:sp>
          <p:nvSpPr>
            <p:cNvPr id="13" name="Up Arrow 12"/>
            <p:cNvSpPr/>
            <p:nvPr/>
          </p:nvSpPr>
          <p:spPr>
            <a:xfrm rot="1784262">
              <a:off x="5186871" y="3375875"/>
              <a:ext cx="457200" cy="13716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Up Arrow 13"/>
            <p:cNvSpPr/>
            <p:nvPr/>
          </p:nvSpPr>
          <p:spPr>
            <a:xfrm rot="20478896">
              <a:off x="4020622" y="3401938"/>
              <a:ext cx="457200" cy="914400"/>
            </a:xfrm>
            <a:prstGeom prst="upArrow">
              <a:avLst/>
            </a:prstGeom>
            <a:solidFill>
              <a:srgbClr val="FF7C8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Up Arrow 15"/>
            <p:cNvSpPr/>
            <p:nvPr/>
          </p:nvSpPr>
          <p:spPr>
            <a:xfrm rot="20478896">
              <a:off x="2191823" y="4141861"/>
              <a:ext cx="457200" cy="914400"/>
            </a:xfrm>
            <a:prstGeom prst="upArrow">
              <a:avLst/>
            </a:prstGeom>
            <a:solidFill>
              <a:srgbClr val="FF7C8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19" name="Picture 18" descr="20100529b_oz_xsec_lg.png"/>
          <p:cNvPicPr>
            <a:picLocks noChangeAspect="1"/>
          </p:cNvPicPr>
          <p:nvPr/>
        </p:nvPicPr>
        <p:blipFill>
          <a:blip r:embed="rId4" cstate="print"/>
          <a:srcRect l="29104" t="7709" r="29103" b="84828"/>
          <a:stretch>
            <a:fillRect/>
          </a:stretch>
        </p:blipFill>
        <p:spPr>
          <a:xfrm>
            <a:off x="5562600" y="1523998"/>
            <a:ext cx="3200400" cy="533402"/>
          </a:xfrm>
          <a:prstGeom prst="rect">
            <a:avLst/>
          </a:prstGeom>
        </p:spPr>
      </p:pic>
    </p:spTree>
    <p:extLst>
      <p:ext uri="{BB962C8B-B14F-4D97-AF65-F5344CB8AC3E}">
        <p14:creationId xmlns="" xmlns:p14="http://schemas.microsoft.com/office/powerpoint/2010/main" val="6717623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723900" y="1143000"/>
            <a:ext cx="7772400" cy="4590288"/>
          </a:xfrm>
          <a:prstGeom prst="rect">
            <a:avLst/>
          </a:prstGeom>
        </p:spPr>
      </p:pic>
      <p:sp>
        <p:nvSpPr>
          <p:cNvPr id="4" name="Rectangle 15"/>
          <p:cNvSpPr>
            <a:spLocks noChangeArrowheads="1"/>
          </p:cNvSpPr>
          <p:nvPr/>
        </p:nvSpPr>
        <p:spPr bwMode="auto">
          <a:xfrm>
            <a:off x="1159565" y="5943600"/>
            <a:ext cx="6934200" cy="707886"/>
          </a:xfrm>
          <a:prstGeom prst="rect">
            <a:avLst/>
          </a:prstGeom>
          <a:noFill/>
          <a:ln w="9525">
            <a:solidFill>
              <a:schemeClr val="bg1"/>
            </a:solid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p>
            <a:pPr algn="ctr"/>
            <a:r>
              <a:rPr lang="en-US" sz="2000" dirty="0">
                <a:solidFill>
                  <a:schemeClr val="bg1"/>
                </a:solidFill>
              </a:rPr>
              <a:t>Combination of </a:t>
            </a:r>
            <a:r>
              <a:rPr lang="en-US" sz="2000" dirty="0" err="1" smtClean="0">
                <a:solidFill>
                  <a:schemeClr val="bg1"/>
                </a:solidFill>
              </a:rPr>
              <a:t>lidar</a:t>
            </a:r>
            <a:r>
              <a:rPr lang="en-US" sz="2000" dirty="0" smtClean="0">
                <a:solidFill>
                  <a:schemeClr val="bg1"/>
                </a:solidFill>
              </a:rPr>
              <a:t> remote </a:t>
            </a:r>
            <a:r>
              <a:rPr lang="en-US" sz="2000" dirty="0">
                <a:solidFill>
                  <a:schemeClr val="bg1"/>
                </a:solidFill>
              </a:rPr>
              <a:t>ozone and wind measurements allows to quantify </a:t>
            </a:r>
            <a:r>
              <a:rPr lang="en-US" sz="2000" dirty="0" smtClean="0">
                <a:solidFill>
                  <a:schemeClr val="bg1"/>
                </a:solidFill>
              </a:rPr>
              <a:t>horizontal ozone flux</a:t>
            </a:r>
            <a:endParaRPr lang="en-US" sz="2000" dirty="0">
              <a:solidFill>
                <a:schemeClr val="bg1"/>
              </a:solidFill>
            </a:endParaRPr>
          </a:p>
        </p:txBody>
      </p:sp>
      <p:pic>
        <p:nvPicPr>
          <p:cNvPr id="6" name="Picture 5" descr="20100529b_oz_xsec_lg.png"/>
          <p:cNvPicPr>
            <a:picLocks noChangeAspect="1"/>
          </p:cNvPicPr>
          <p:nvPr/>
        </p:nvPicPr>
        <p:blipFill>
          <a:blip r:embed="rId4" cstate="print"/>
          <a:srcRect l="29104" t="7709" r="29103" b="84828"/>
          <a:stretch>
            <a:fillRect/>
          </a:stretch>
        </p:blipFill>
        <p:spPr>
          <a:xfrm>
            <a:off x="5295900" y="1143000"/>
            <a:ext cx="3200400" cy="533402"/>
          </a:xfrm>
          <a:prstGeom prst="rect">
            <a:avLst/>
          </a:prstGeom>
        </p:spPr>
      </p:pic>
      <p:pic>
        <p:nvPicPr>
          <p:cNvPr id="7" name="Picture 2" descr="C:\Users\csenff\AppData\Local\Microsoft\Windows\Temporary Internet Files\Content.IE5\6OTXT29G\MC900239015[1].wmf"/>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rot="8297537">
            <a:off x="870136" y="5025619"/>
            <a:ext cx="526310" cy="640080"/>
          </a:xfrm>
          <a:prstGeom prst="rect">
            <a:avLst/>
          </a:prstGeom>
          <a:noFill/>
          <a:extLst>
            <a:ext uri="{909E8E84-426E-40DD-AFC4-6F175D3DCCD1}">
              <a14:hiddenFill xmlns="" xmlns:a14="http://schemas.microsoft.com/office/drawing/2010/main">
                <a:solidFill>
                  <a:srgbClr val="FFFFFF"/>
                </a:solidFill>
              </a14:hiddenFill>
            </a:ext>
          </a:extLst>
        </p:spPr>
      </p:pic>
      <p:pic>
        <p:nvPicPr>
          <p:cNvPr id="6146" name="Picture 2"/>
          <p:cNvPicPr>
            <a:picLocks noChangeAspect="1" noChangeArrowheads="1"/>
          </p:cNvPicPr>
          <p:nvPr/>
        </p:nvPicPr>
        <p:blipFill rotWithShape="1">
          <a:blip r:embed="rId6" cstate="print">
            <a:extLst>
              <a:ext uri="{28A0092B-C50C-407E-A947-70E740481C1C}">
                <a14:useLocalDpi xmlns="" xmlns:a14="http://schemas.microsoft.com/office/drawing/2010/main" val="0"/>
              </a:ext>
            </a:extLst>
          </a:blip>
          <a:srcRect t="16579" r="97508" b="50896"/>
          <a:stretch/>
        </p:blipFill>
        <p:spPr bwMode="auto">
          <a:xfrm rot="5400000">
            <a:off x="2022679" y="-150699"/>
            <a:ext cx="613001" cy="3200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 name="Text Box 3"/>
          <p:cNvSpPr txBox="1">
            <a:spLocks noChangeArrowheads="1"/>
          </p:cNvSpPr>
          <p:nvPr/>
        </p:nvSpPr>
        <p:spPr bwMode="auto">
          <a:xfrm>
            <a:off x="1188720" y="391180"/>
            <a:ext cx="676656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800" dirty="0">
                <a:solidFill>
                  <a:schemeClr val="bg1"/>
                </a:solidFill>
              </a:rPr>
              <a:t>2</a:t>
            </a:r>
            <a:r>
              <a:rPr lang="en-US" sz="2800" dirty="0" smtClean="0">
                <a:solidFill>
                  <a:schemeClr val="bg1"/>
                </a:solidFill>
              </a:rPr>
              <a:t> July 2010: </a:t>
            </a:r>
            <a:r>
              <a:rPr lang="en-US" sz="2800" dirty="0">
                <a:solidFill>
                  <a:schemeClr val="bg1"/>
                </a:solidFill>
              </a:rPr>
              <a:t>Transport thru Banning Pass</a:t>
            </a:r>
          </a:p>
        </p:txBody>
      </p:sp>
    </p:spTree>
    <p:extLst>
      <p:ext uri="{BB962C8B-B14F-4D97-AF65-F5344CB8AC3E}">
        <p14:creationId xmlns="" xmlns:p14="http://schemas.microsoft.com/office/powerpoint/2010/main" val="23029539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cstate="print">
            <a:extLst>
              <a:ext uri="{28A0092B-C50C-407E-A947-70E740481C1C}">
                <a14:useLocalDpi xmlns="" xmlns:a14="http://schemas.microsoft.com/office/drawing/2010/main" val="0"/>
              </a:ext>
            </a:extLst>
          </a:blip>
          <a:srcRect t="17566" b="28691"/>
          <a:stretch/>
        </p:blipFill>
        <p:spPr>
          <a:xfrm>
            <a:off x="354496" y="2032551"/>
            <a:ext cx="8595360" cy="4489175"/>
          </a:xfrm>
          <a:prstGeom prst="rect">
            <a:avLst/>
          </a:prstGeom>
        </p:spPr>
      </p:pic>
      <p:sp>
        <p:nvSpPr>
          <p:cNvPr id="4" name="Text Box 2"/>
          <p:cNvSpPr txBox="1">
            <a:spLocks noChangeArrowheads="1"/>
          </p:cNvSpPr>
          <p:nvPr/>
        </p:nvSpPr>
        <p:spPr bwMode="auto">
          <a:xfrm>
            <a:off x="274320" y="152400"/>
            <a:ext cx="8595360" cy="1384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800" b="1" dirty="0">
                <a:solidFill>
                  <a:schemeClr val="bg1"/>
                </a:solidFill>
              </a:rPr>
              <a:t>2</a:t>
            </a:r>
            <a:r>
              <a:rPr lang="en-US" sz="2800" b="1" dirty="0" smtClean="0">
                <a:solidFill>
                  <a:schemeClr val="bg1"/>
                </a:solidFill>
              </a:rPr>
              <a:t> July 2010</a:t>
            </a:r>
            <a:endParaRPr lang="en-US" sz="2800" u="sng" dirty="0" smtClean="0">
              <a:solidFill>
                <a:schemeClr val="bg1"/>
              </a:solidFill>
            </a:endParaRPr>
          </a:p>
          <a:p>
            <a:pPr marL="342900" indent="-342900" eaLnBrk="1" hangingPunct="1">
              <a:buFont typeface="Arial" pitchFamily="34" charset="0"/>
              <a:buChar char="•"/>
            </a:pPr>
            <a:r>
              <a:rPr lang="en-US" sz="2800" dirty="0" smtClean="0">
                <a:solidFill>
                  <a:schemeClr val="bg1"/>
                </a:solidFill>
              </a:rPr>
              <a:t>Upslope </a:t>
            </a:r>
            <a:r>
              <a:rPr lang="en-US" sz="2800" dirty="0">
                <a:solidFill>
                  <a:schemeClr val="bg1"/>
                </a:solidFill>
              </a:rPr>
              <a:t>transport </a:t>
            </a:r>
            <a:r>
              <a:rPr lang="en-US" sz="2800" dirty="0" smtClean="0">
                <a:solidFill>
                  <a:schemeClr val="bg1"/>
                </a:solidFill>
              </a:rPr>
              <a:t>along/over the </a:t>
            </a:r>
            <a:r>
              <a:rPr lang="en-US" sz="2800" dirty="0">
                <a:solidFill>
                  <a:schemeClr val="bg1"/>
                </a:solidFill>
              </a:rPr>
              <a:t>San </a:t>
            </a:r>
            <a:r>
              <a:rPr lang="en-US" sz="2800" dirty="0" smtClean="0">
                <a:solidFill>
                  <a:schemeClr val="bg1"/>
                </a:solidFill>
              </a:rPr>
              <a:t>Gabriel </a:t>
            </a:r>
            <a:r>
              <a:rPr lang="en-US" sz="2800" dirty="0" err="1" smtClean="0">
                <a:solidFill>
                  <a:schemeClr val="bg1"/>
                </a:solidFill>
              </a:rPr>
              <a:t>Mtns</a:t>
            </a:r>
            <a:endParaRPr lang="en-US" sz="2800" dirty="0" smtClean="0">
              <a:solidFill>
                <a:schemeClr val="bg1"/>
              </a:solidFill>
            </a:endParaRPr>
          </a:p>
          <a:p>
            <a:pPr marL="342900" indent="-342900" eaLnBrk="1" hangingPunct="1">
              <a:buFont typeface="Arial" pitchFamily="34" charset="0"/>
              <a:buChar char="•"/>
            </a:pPr>
            <a:r>
              <a:rPr lang="en-US" sz="2800" dirty="0" smtClean="0">
                <a:solidFill>
                  <a:schemeClr val="bg1"/>
                </a:solidFill>
              </a:rPr>
              <a:t>Transport into Mojave Desert via Newhall Pass  </a:t>
            </a:r>
            <a:endParaRPr lang="en-US" sz="2800" dirty="0">
              <a:solidFill>
                <a:schemeClr val="bg1"/>
              </a:solidFill>
            </a:endParaRPr>
          </a:p>
        </p:txBody>
      </p:sp>
      <p:sp>
        <p:nvSpPr>
          <p:cNvPr id="9" name="Up Arrow 8"/>
          <p:cNvSpPr>
            <a:spLocks noChangeAspect="1"/>
          </p:cNvSpPr>
          <p:nvPr/>
        </p:nvSpPr>
        <p:spPr>
          <a:xfrm>
            <a:off x="6934199" y="4420477"/>
            <a:ext cx="457200" cy="914401"/>
          </a:xfrm>
          <a:prstGeom prst="upArrow">
            <a:avLst/>
          </a:prstGeom>
          <a:solidFill>
            <a:srgbClr val="FF7C8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Up Arrow 9"/>
          <p:cNvSpPr>
            <a:spLocks noChangeAspect="1"/>
          </p:cNvSpPr>
          <p:nvPr/>
        </p:nvSpPr>
        <p:spPr bwMode="auto">
          <a:xfrm rot="3026554">
            <a:off x="3273543" y="3486728"/>
            <a:ext cx="365760" cy="73152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Up Arrow 10"/>
          <p:cNvSpPr>
            <a:spLocks noChangeAspect="1"/>
          </p:cNvSpPr>
          <p:nvPr/>
        </p:nvSpPr>
        <p:spPr bwMode="auto">
          <a:xfrm rot="20584518">
            <a:off x="3659985" y="4633593"/>
            <a:ext cx="457200" cy="9144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Up Arrow 12"/>
          <p:cNvSpPr>
            <a:spLocks noChangeAspect="1"/>
          </p:cNvSpPr>
          <p:nvPr/>
        </p:nvSpPr>
        <p:spPr>
          <a:xfrm>
            <a:off x="5181600" y="4495800"/>
            <a:ext cx="457200" cy="914401"/>
          </a:xfrm>
          <a:prstGeom prst="upArrow">
            <a:avLst/>
          </a:prstGeom>
          <a:solidFill>
            <a:srgbClr val="FF7C8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4"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rot="13273028">
            <a:off x="324838" y="5764301"/>
            <a:ext cx="828675" cy="835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5" name="Picture 14" descr="20100529b_oz_xsec_lg.png"/>
          <p:cNvPicPr>
            <a:picLocks noChangeAspect="1"/>
          </p:cNvPicPr>
          <p:nvPr/>
        </p:nvPicPr>
        <p:blipFill>
          <a:blip r:embed="rId5" cstate="print"/>
          <a:srcRect l="29104" t="7709" r="29103" b="84828"/>
          <a:stretch>
            <a:fillRect/>
          </a:stretch>
        </p:blipFill>
        <p:spPr>
          <a:xfrm>
            <a:off x="5749638" y="2047007"/>
            <a:ext cx="3200400" cy="533402"/>
          </a:xfrm>
          <a:prstGeom prst="rect">
            <a:avLst/>
          </a:prstGeom>
        </p:spPr>
      </p:pic>
    </p:spTree>
    <p:extLst>
      <p:ext uri="{BB962C8B-B14F-4D97-AF65-F5344CB8AC3E}">
        <p14:creationId xmlns="" xmlns:p14="http://schemas.microsoft.com/office/powerpoint/2010/main" val="23029539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 xmlns:a14="http://schemas.microsoft.com/office/drawing/2010/main" val="0"/>
              </a:ext>
            </a:extLst>
          </a:blip>
          <a:srcRect b="9362"/>
          <a:stretch/>
        </p:blipFill>
        <p:spPr>
          <a:xfrm>
            <a:off x="719040" y="1447800"/>
            <a:ext cx="7772400" cy="5052391"/>
          </a:xfrm>
          <a:prstGeom prst="rect">
            <a:avLst/>
          </a:prstGeom>
        </p:spPr>
      </p:pic>
      <p:pic>
        <p:nvPicPr>
          <p:cNvPr id="5" name="Picture 2"/>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t="16579" r="97508" b="50896"/>
          <a:stretch/>
        </p:blipFill>
        <p:spPr bwMode="auto">
          <a:xfrm rot="5400000">
            <a:off x="2022680" y="154101"/>
            <a:ext cx="613001" cy="3200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 name="Picture 2" descr="20100529b_oz_xsec_lg.png"/>
          <p:cNvPicPr>
            <a:picLocks noChangeAspect="1"/>
          </p:cNvPicPr>
          <p:nvPr/>
        </p:nvPicPr>
        <p:blipFill>
          <a:blip r:embed="rId5" cstate="print"/>
          <a:srcRect l="29104" t="7709" r="29103" b="84828"/>
          <a:stretch>
            <a:fillRect/>
          </a:stretch>
        </p:blipFill>
        <p:spPr>
          <a:xfrm>
            <a:off x="5291040" y="1447800"/>
            <a:ext cx="3200400" cy="533402"/>
          </a:xfrm>
          <a:prstGeom prst="rect">
            <a:avLst/>
          </a:prstGeom>
        </p:spPr>
      </p:pic>
      <p:pic>
        <p:nvPicPr>
          <p:cNvPr id="6" name="Picture 2"/>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rot="8599680">
            <a:off x="881611" y="5553047"/>
            <a:ext cx="828675" cy="835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575074" y="228600"/>
            <a:ext cx="7993855" cy="954107"/>
          </a:xfrm>
          <a:prstGeom prst="rect">
            <a:avLst/>
          </a:prstGeom>
        </p:spPr>
        <p:txBody>
          <a:bodyPr wrap="none">
            <a:spAutoFit/>
          </a:bodyPr>
          <a:lstStyle/>
          <a:p>
            <a:pPr algn="ctr" eaLnBrk="1" hangingPunct="1"/>
            <a:r>
              <a:rPr lang="en-US" sz="2800" dirty="0" smtClean="0">
                <a:solidFill>
                  <a:schemeClr val="bg1"/>
                </a:solidFill>
              </a:rPr>
              <a:t>2 July 2010: Transport to Western Mojave Desert</a:t>
            </a:r>
          </a:p>
          <a:p>
            <a:pPr algn="ctr" eaLnBrk="1" hangingPunct="1"/>
            <a:r>
              <a:rPr lang="en-US" sz="2800" dirty="0" smtClean="0">
                <a:solidFill>
                  <a:schemeClr val="bg1"/>
                </a:solidFill>
              </a:rPr>
              <a:t>via Newhall Pass / Santa Clarita</a:t>
            </a:r>
            <a:endParaRPr lang="en-US" sz="2800" dirty="0">
              <a:solidFill>
                <a:schemeClr val="bg1"/>
              </a:solidFill>
            </a:endParaRPr>
          </a:p>
        </p:txBody>
      </p:sp>
      <p:sp>
        <p:nvSpPr>
          <p:cNvPr id="8" name="TextBox 7"/>
          <p:cNvSpPr txBox="1"/>
          <p:nvPr/>
        </p:nvSpPr>
        <p:spPr>
          <a:xfrm>
            <a:off x="838200" y="2743200"/>
            <a:ext cx="1640193" cy="461665"/>
          </a:xfrm>
          <a:prstGeom prst="rect">
            <a:avLst/>
          </a:prstGeom>
          <a:noFill/>
        </p:spPr>
        <p:txBody>
          <a:bodyPr wrap="none" rtlCol="0">
            <a:spAutoFit/>
          </a:bodyPr>
          <a:lstStyle/>
          <a:p>
            <a:r>
              <a:rPr lang="en-US" sz="2400" b="1" dirty="0" smtClean="0"/>
              <a:t>Lancaster</a:t>
            </a:r>
            <a:endParaRPr lang="en-US" sz="2400" b="1" dirty="0"/>
          </a:p>
        </p:txBody>
      </p:sp>
      <p:cxnSp>
        <p:nvCxnSpPr>
          <p:cNvPr id="10" name="Straight Arrow Connector 9"/>
          <p:cNvCxnSpPr/>
          <p:nvPr/>
        </p:nvCxnSpPr>
        <p:spPr>
          <a:xfrm rot="5400000">
            <a:off x="1067594" y="3504406"/>
            <a:ext cx="457200" cy="1588"/>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657600" y="4572000"/>
            <a:ext cx="1409360" cy="830997"/>
          </a:xfrm>
          <a:prstGeom prst="rect">
            <a:avLst/>
          </a:prstGeom>
          <a:noFill/>
        </p:spPr>
        <p:txBody>
          <a:bodyPr wrap="none" rtlCol="0">
            <a:spAutoFit/>
          </a:bodyPr>
          <a:lstStyle/>
          <a:p>
            <a:r>
              <a:rPr lang="en-US" sz="2400" b="1" dirty="0" smtClean="0">
                <a:solidFill>
                  <a:schemeClr val="bg1"/>
                </a:solidFill>
              </a:rPr>
              <a:t>Soledad</a:t>
            </a:r>
          </a:p>
          <a:p>
            <a:pPr algn="ctr"/>
            <a:r>
              <a:rPr lang="en-US" sz="2400" b="1" dirty="0" smtClean="0">
                <a:solidFill>
                  <a:schemeClr val="bg1"/>
                </a:solidFill>
              </a:rPr>
              <a:t>Canyon</a:t>
            </a:r>
            <a:endParaRPr lang="en-US" sz="2400" b="1" dirty="0">
              <a:solidFill>
                <a:schemeClr val="bg1"/>
              </a:solidFill>
            </a:endParaRPr>
          </a:p>
        </p:txBody>
      </p:sp>
    </p:spTree>
    <p:extLst>
      <p:ext uri="{BB962C8B-B14F-4D97-AF65-F5344CB8AC3E}">
        <p14:creationId xmlns="" xmlns:p14="http://schemas.microsoft.com/office/powerpoint/2010/main" val="230295396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referRelativeResize="0">
            <a:picLocks/>
          </p:cNvPicPr>
          <p:nvPr/>
        </p:nvPicPr>
        <p:blipFill>
          <a:blip r:embed="rId2" cstate="print">
            <a:extLst>
              <a:ext uri="{28A0092B-C50C-407E-A947-70E740481C1C}">
                <a14:useLocalDpi xmlns="" xmlns:lc="http://schemas.openxmlformats.org/drawingml/2006/lockedCanvas" xmlns:a14="http://schemas.microsoft.com/office/drawing/2010/main" val="0"/>
              </a:ext>
            </a:extLst>
          </a:blip>
          <a:srcRect l="8333" t="54093" r="27073" b="16799"/>
          <a:stretch>
            <a:fillRect/>
          </a:stretch>
        </p:blipFill>
        <p:spPr>
          <a:xfrm>
            <a:off x="274320" y="990600"/>
            <a:ext cx="8595360" cy="2743200"/>
          </a:xfrm>
          <a:prstGeom prst="rect">
            <a:avLst/>
          </a:prstGeom>
        </p:spPr>
      </p:pic>
      <p:pic>
        <p:nvPicPr>
          <p:cNvPr id="6" name="Picture 5"/>
          <p:cNvPicPr preferRelativeResize="0">
            <a:picLocks/>
          </p:cNvPicPr>
          <p:nvPr/>
        </p:nvPicPr>
        <p:blipFill rotWithShape="1">
          <a:blip r:embed="rId3" cstate="print">
            <a:extLst>
              <a:ext uri="{28A0092B-C50C-407E-A947-70E740481C1C}">
                <a14:useLocalDpi xmlns="" xmlns:lc="http://schemas.openxmlformats.org/drawingml/2006/lockedCanvas" xmlns:a14="http://schemas.microsoft.com/office/drawing/2010/main" val="0"/>
              </a:ext>
            </a:extLst>
          </a:blip>
          <a:srcRect l="8183" t="54421" r="27381" b="17269"/>
          <a:stretch/>
        </p:blipFill>
        <p:spPr>
          <a:xfrm>
            <a:off x="274320" y="3962400"/>
            <a:ext cx="8595360" cy="2743200"/>
          </a:xfrm>
          <a:prstGeom prst="rect">
            <a:avLst/>
          </a:prstGeom>
        </p:spPr>
      </p:pic>
      <p:pic>
        <p:nvPicPr>
          <p:cNvPr id="2050" name="Picture 2"/>
          <p:cNvPicPr preferRelativeResize="0">
            <a:picLocks noChangeArrowheads="1"/>
          </p:cNvPicPr>
          <p:nvPr/>
        </p:nvPicPr>
        <p:blipFill>
          <a:blip r:embed="rId4" cstate="print"/>
          <a:srcRect l="28800" t="3600" r="28800" b="89000"/>
          <a:stretch>
            <a:fillRect/>
          </a:stretch>
        </p:blipFill>
        <p:spPr bwMode="auto">
          <a:xfrm>
            <a:off x="5668780" y="3962404"/>
            <a:ext cx="3200400" cy="457200"/>
          </a:xfrm>
          <a:prstGeom prst="rect">
            <a:avLst/>
          </a:prstGeom>
          <a:noFill/>
          <a:ln w="9525">
            <a:noFill/>
            <a:miter lim="800000"/>
            <a:headEnd/>
            <a:tailEnd/>
          </a:ln>
          <a:effectLst/>
        </p:spPr>
      </p:pic>
      <p:pic>
        <p:nvPicPr>
          <p:cNvPr id="7" name="Picture 6" descr="20100529b_oz_xsec_lg.png"/>
          <p:cNvPicPr preferRelativeResize="0">
            <a:picLocks/>
          </p:cNvPicPr>
          <p:nvPr/>
        </p:nvPicPr>
        <p:blipFill>
          <a:blip r:embed="rId5" cstate="print"/>
          <a:srcRect l="29104" t="7709" r="29103" b="84828"/>
          <a:stretch>
            <a:fillRect/>
          </a:stretch>
        </p:blipFill>
        <p:spPr>
          <a:xfrm>
            <a:off x="5668780" y="990600"/>
            <a:ext cx="3200400" cy="457200"/>
          </a:xfrm>
          <a:prstGeom prst="rect">
            <a:avLst/>
          </a:prstGeom>
        </p:spPr>
      </p:pic>
      <p:pic>
        <p:nvPicPr>
          <p:cNvPr id="8" name="Picture 2" descr="C:\Users\csenff\AppData\Local\Microsoft\Windows\Temporary Internet Files\Content.IE5\6OTXT29G\MC900239015[1].wmf"/>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381000" y="5989320"/>
            <a:ext cx="526310" cy="640080"/>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2" descr="C:\Users\csenff\AppData\Local\Microsoft\Windows\Temporary Internet Files\Content.IE5\6OTXT29G\MC900239015[1].wmf"/>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388090" y="3017520"/>
            <a:ext cx="526310" cy="640080"/>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TextBox 9"/>
          <p:cNvSpPr txBox="1"/>
          <p:nvPr/>
        </p:nvSpPr>
        <p:spPr>
          <a:xfrm>
            <a:off x="6878883" y="3215390"/>
            <a:ext cx="1930337" cy="461665"/>
          </a:xfrm>
          <a:prstGeom prst="rect">
            <a:avLst/>
          </a:prstGeom>
          <a:solidFill>
            <a:schemeClr val="bg2"/>
          </a:solidFill>
          <a:ln w="25400">
            <a:solidFill>
              <a:schemeClr val="bg1"/>
            </a:solidFill>
          </a:ln>
        </p:spPr>
        <p:txBody>
          <a:bodyPr wrap="none" rtlCol="0">
            <a:spAutoFit/>
          </a:bodyPr>
          <a:lstStyle/>
          <a:p>
            <a:r>
              <a:rPr lang="en-US" sz="2400" dirty="0" smtClean="0">
                <a:solidFill>
                  <a:schemeClr val="bg1"/>
                </a:solidFill>
              </a:rPr>
              <a:t>Ozone, </a:t>
            </a:r>
            <a:r>
              <a:rPr lang="en-US" sz="2400" dirty="0" err="1" smtClean="0">
                <a:solidFill>
                  <a:schemeClr val="bg1"/>
                </a:solidFill>
              </a:rPr>
              <a:t>ppbv</a:t>
            </a:r>
            <a:endParaRPr lang="en-US" sz="2400" dirty="0">
              <a:solidFill>
                <a:schemeClr val="bg1"/>
              </a:solidFill>
            </a:endParaRPr>
          </a:p>
        </p:txBody>
      </p:sp>
      <p:sp>
        <p:nvSpPr>
          <p:cNvPr id="11" name="TextBox 10"/>
          <p:cNvSpPr txBox="1"/>
          <p:nvPr/>
        </p:nvSpPr>
        <p:spPr>
          <a:xfrm>
            <a:off x="4840217" y="6182725"/>
            <a:ext cx="3967753" cy="461665"/>
          </a:xfrm>
          <a:prstGeom prst="rect">
            <a:avLst/>
          </a:prstGeom>
          <a:solidFill>
            <a:schemeClr val="bg2"/>
          </a:solidFill>
          <a:ln w="25400">
            <a:solidFill>
              <a:schemeClr val="bg1"/>
            </a:solidFill>
          </a:ln>
        </p:spPr>
        <p:txBody>
          <a:bodyPr wrap="none" rtlCol="0">
            <a:spAutoFit/>
          </a:bodyPr>
          <a:lstStyle/>
          <a:p>
            <a:r>
              <a:rPr lang="en-US" sz="2400" dirty="0" smtClean="0">
                <a:solidFill>
                  <a:schemeClr val="bg1"/>
                </a:solidFill>
              </a:rPr>
              <a:t>Horizontal wind speed , m/s</a:t>
            </a:r>
            <a:endParaRPr lang="en-US" sz="2400" dirty="0">
              <a:solidFill>
                <a:schemeClr val="bg1"/>
              </a:solidFill>
            </a:endParaRPr>
          </a:p>
        </p:txBody>
      </p:sp>
      <p:sp>
        <p:nvSpPr>
          <p:cNvPr id="12" name="Up Arrow 11"/>
          <p:cNvSpPr/>
          <p:nvPr/>
        </p:nvSpPr>
        <p:spPr>
          <a:xfrm rot="5640668">
            <a:off x="2805089" y="4924212"/>
            <a:ext cx="457200" cy="1371600"/>
          </a:xfrm>
          <a:prstGeom prst="upArrow">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Text Box 3"/>
          <p:cNvSpPr txBox="1">
            <a:spLocks noChangeArrowheads="1"/>
          </p:cNvSpPr>
          <p:nvPr/>
        </p:nvSpPr>
        <p:spPr bwMode="auto">
          <a:xfrm>
            <a:off x="1188720" y="228600"/>
            <a:ext cx="676656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800" dirty="0">
                <a:solidFill>
                  <a:schemeClr val="bg1"/>
                </a:solidFill>
              </a:rPr>
              <a:t>2</a:t>
            </a:r>
            <a:r>
              <a:rPr lang="en-US" sz="2800" dirty="0" smtClean="0">
                <a:solidFill>
                  <a:schemeClr val="bg1"/>
                </a:solidFill>
              </a:rPr>
              <a:t> July 2010: </a:t>
            </a:r>
            <a:r>
              <a:rPr lang="en-US" sz="2800" dirty="0">
                <a:solidFill>
                  <a:schemeClr val="bg1"/>
                </a:solidFill>
              </a:rPr>
              <a:t>Transport thru Banning Pass</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640080" y="990600"/>
            <a:ext cx="7863840" cy="5550946"/>
          </a:xfrm>
          <a:prstGeom prst="rect">
            <a:avLst/>
          </a:prstGeom>
          <a:noFill/>
          <a:ln w="9525">
            <a:noFill/>
            <a:miter lim="800000"/>
            <a:headEnd/>
            <a:tailEnd/>
          </a:ln>
          <a:effectLst/>
        </p:spPr>
      </p:pic>
      <p:sp>
        <p:nvSpPr>
          <p:cNvPr id="8" name="Text Box 3"/>
          <p:cNvSpPr txBox="1">
            <a:spLocks noChangeArrowheads="1"/>
          </p:cNvSpPr>
          <p:nvPr/>
        </p:nvSpPr>
        <p:spPr bwMode="auto">
          <a:xfrm>
            <a:off x="1371600" y="228600"/>
            <a:ext cx="64008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800" dirty="0">
                <a:solidFill>
                  <a:schemeClr val="bg1"/>
                </a:solidFill>
              </a:rPr>
              <a:t>2</a:t>
            </a:r>
            <a:r>
              <a:rPr lang="en-US" sz="2800" dirty="0" smtClean="0">
                <a:solidFill>
                  <a:schemeClr val="bg1"/>
                </a:solidFill>
              </a:rPr>
              <a:t> July 2010: </a:t>
            </a:r>
            <a:r>
              <a:rPr lang="en-US" sz="2800" dirty="0" err="1" smtClean="0">
                <a:solidFill>
                  <a:schemeClr val="bg1"/>
                </a:solidFill>
              </a:rPr>
              <a:t>Orographic</a:t>
            </a:r>
            <a:r>
              <a:rPr lang="en-US" sz="2800" dirty="0" smtClean="0">
                <a:solidFill>
                  <a:schemeClr val="bg1"/>
                </a:solidFill>
              </a:rPr>
              <a:t> Lifting of O</a:t>
            </a:r>
            <a:r>
              <a:rPr lang="en-US" sz="2800" baseline="-25000" dirty="0" smtClean="0">
                <a:solidFill>
                  <a:schemeClr val="bg1"/>
                </a:solidFill>
              </a:rPr>
              <a:t>3</a:t>
            </a:r>
            <a:r>
              <a:rPr lang="en-US" sz="2800" dirty="0" smtClean="0">
                <a:solidFill>
                  <a:schemeClr val="bg1"/>
                </a:solidFill>
              </a:rPr>
              <a:t>?</a:t>
            </a:r>
            <a:endParaRPr lang="en-US" sz="2800" dirty="0">
              <a:solidFill>
                <a:schemeClr val="bg1"/>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ChangeArrowheads="1"/>
          </p:cNvSpPr>
          <p:nvPr/>
        </p:nvSpPr>
        <p:spPr bwMode="auto">
          <a:xfrm>
            <a:off x="1463040" y="1389888"/>
            <a:ext cx="6217920" cy="5394960"/>
          </a:xfrm>
          <a:prstGeom prst="rect">
            <a:avLst/>
          </a:prstGeom>
          <a:solidFill>
            <a:schemeClr val="bg1"/>
          </a:solidFill>
          <a:ln w="9525">
            <a:solidFill>
              <a:srgbClr val="990000"/>
            </a:solidFill>
            <a:miter lim="800000"/>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endParaRPr lang="en-US" sz="2400" b="1" dirty="0">
              <a:solidFill>
                <a:srgbClr val="0000FF"/>
              </a:solidFill>
              <a:latin typeface="+mn-lt"/>
              <a:ea typeface="+mn-ea"/>
            </a:endParaRPr>
          </a:p>
        </p:txBody>
      </p:sp>
      <p:sp>
        <p:nvSpPr>
          <p:cNvPr id="2" name="Title 1"/>
          <p:cNvSpPr>
            <a:spLocks noGrp="1"/>
          </p:cNvSpPr>
          <p:nvPr>
            <p:ph type="title"/>
          </p:nvPr>
        </p:nvSpPr>
        <p:spPr>
          <a:xfrm>
            <a:off x="1463040" y="152400"/>
            <a:ext cx="6217920" cy="1143000"/>
          </a:xfrm>
          <a:solidFill>
            <a:schemeClr val="bg1"/>
          </a:solidFill>
        </p:spPr>
        <p:txBody>
          <a:bodyPr>
            <a:normAutofit fontScale="90000"/>
          </a:bodyPr>
          <a:lstStyle/>
          <a:p>
            <a:pPr eaLnBrk="1" hangingPunct="1"/>
            <a:r>
              <a:rPr lang="en-US" sz="2800" b="1" dirty="0" smtClean="0">
                <a:solidFill>
                  <a:srgbClr val="0000FF"/>
                </a:solidFill>
                <a:latin typeface="Arial" pitchFamily="34" charset="0"/>
                <a:cs typeface="Arial" pitchFamily="34" charset="0"/>
              </a:rPr>
              <a:t>FLEXPART trajectories</a:t>
            </a:r>
            <a:br>
              <a:rPr lang="en-US" sz="2800" b="1" dirty="0" smtClean="0">
                <a:solidFill>
                  <a:srgbClr val="0000FF"/>
                </a:solidFill>
                <a:latin typeface="Arial" pitchFamily="34" charset="0"/>
                <a:cs typeface="Arial" pitchFamily="34" charset="0"/>
              </a:rPr>
            </a:br>
            <a:r>
              <a:rPr lang="en-US" sz="2800" b="1" dirty="0" smtClean="0">
                <a:solidFill>
                  <a:srgbClr val="0000FF"/>
                </a:solidFill>
                <a:latin typeface="Arial" pitchFamily="34" charset="0"/>
                <a:cs typeface="Arial" pitchFamily="34" charset="0"/>
              </a:rPr>
              <a:t> 01UT 3 July 2010 (3 km MSL</a:t>
            </a:r>
            <a:r>
              <a:rPr lang="en-US" sz="2800" b="1" dirty="0" smtClean="0">
                <a:solidFill>
                  <a:srgbClr val="0000FF"/>
                </a:solidFill>
                <a:latin typeface="Arial" pitchFamily="34" charset="0"/>
                <a:cs typeface="Arial" pitchFamily="34" charset="0"/>
              </a:rPr>
              <a:t>)</a:t>
            </a:r>
            <a:br>
              <a:rPr lang="en-US" sz="2800" b="1" dirty="0" smtClean="0">
                <a:solidFill>
                  <a:srgbClr val="0000FF"/>
                </a:solidFill>
                <a:latin typeface="Arial" pitchFamily="34" charset="0"/>
                <a:cs typeface="Arial" pitchFamily="34" charset="0"/>
              </a:rPr>
            </a:br>
            <a:r>
              <a:rPr lang="en-US" sz="2400" b="1" dirty="0" smtClean="0">
                <a:solidFill>
                  <a:srgbClr val="0000FF"/>
                </a:solidFill>
                <a:latin typeface="Arial" pitchFamily="34" charset="0"/>
                <a:cs typeface="Arial" pitchFamily="34" charset="0"/>
              </a:rPr>
              <a:t>(</a:t>
            </a:r>
            <a:r>
              <a:rPr lang="en-US" sz="2400" b="1" dirty="0" smtClean="0">
                <a:solidFill>
                  <a:srgbClr val="0000FF"/>
                </a:solidFill>
                <a:latin typeface="Arial" pitchFamily="34" charset="0"/>
                <a:cs typeface="Arial" pitchFamily="34" charset="0"/>
              </a:rPr>
              <a:t>Jerome </a:t>
            </a:r>
            <a:r>
              <a:rPr lang="en-US" sz="2400" b="1" dirty="0" err="1" smtClean="0">
                <a:solidFill>
                  <a:srgbClr val="0000FF"/>
                </a:solidFill>
                <a:latin typeface="Arial" pitchFamily="34" charset="0"/>
                <a:cs typeface="Arial" pitchFamily="34" charset="0"/>
              </a:rPr>
              <a:t>Brioude</a:t>
            </a:r>
            <a:r>
              <a:rPr lang="en-US" sz="2400" b="1" dirty="0" smtClean="0">
                <a:solidFill>
                  <a:srgbClr val="0000FF"/>
                </a:solidFill>
                <a:latin typeface="Arial" pitchFamily="34" charset="0"/>
                <a:cs typeface="Arial" pitchFamily="34" charset="0"/>
              </a:rPr>
              <a:t>)</a:t>
            </a:r>
            <a:endParaRPr lang="en-US" sz="2400" b="1" dirty="0" smtClean="0">
              <a:solidFill>
                <a:srgbClr val="0000FF"/>
              </a:solidFill>
              <a:latin typeface="Arial" pitchFamily="34" charset="0"/>
              <a:cs typeface="Arial" pitchFamily="34" charset="0"/>
            </a:endParaRPr>
          </a:p>
        </p:txBody>
      </p:sp>
      <p:pic>
        <p:nvPicPr>
          <p:cNvPr id="29701" name="Picture 10"/>
          <p:cNvPicPr>
            <a:picLocks noChangeAspect="1"/>
          </p:cNvPicPr>
          <p:nvPr/>
        </p:nvPicPr>
        <p:blipFill>
          <a:blip r:embed="rId2" cstate="print"/>
          <a:srcRect/>
          <a:stretch>
            <a:fillRect/>
          </a:stretch>
        </p:blipFill>
        <p:spPr bwMode="auto">
          <a:xfrm>
            <a:off x="1737360" y="1524000"/>
            <a:ext cx="5669280" cy="52558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457200" y="152400"/>
            <a:ext cx="8229600" cy="838200"/>
          </a:xfrm>
        </p:spPr>
        <p:txBody>
          <a:bodyPr/>
          <a:lstStyle/>
          <a:p>
            <a:pPr eaLnBrk="1" hangingPunct="1"/>
            <a:r>
              <a:rPr lang="en-US" dirty="0" err="1" smtClean="0">
                <a:latin typeface="Arial" charset="0"/>
              </a:rPr>
              <a:t>CalNex</a:t>
            </a:r>
            <a:r>
              <a:rPr lang="en-US" dirty="0" smtClean="0">
                <a:latin typeface="Arial" charset="0"/>
              </a:rPr>
              <a:t> 2010 - NOAA Twin Otter</a:t>
            </a:r>
          </a:p>
        </p:txBody>
      </p:sp>
      <p:pic>
        <p:nvPicPr>
          <p:cNvPr id="3075" name="Picture 4" descr="P1030781"/>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114800" y="1044145"/>
            <a:ext cx="2514600" cy="1699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6" name="Rectangle 3"/>
          <p:cNvSpPr>
            <a:spLocks noChangeArrowheads="1"/>
          </p:cNvSpPr>
          <p:nvPr/>
        </p:nvSpPr>
        <p:spPr bwMode="auto">
          <a:xfrm>
            <a:off x="152400" y="3352800"/>
            <a:ext cx="5410200" cy="289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spcBef>
                <a:spcPct val="40000"/>
              </a:spcBef>
              <a:buFontTx/>
              <a:buChar char="•"/>
            </a:pPr>
            <a:r>
              <a:rPr lang="en-US" sz="2000" dirty="0">
                <a:solidFill>
                  <a:schemeClr val="bg1"/>
                </a:solidFill>
              </a:rPr>
              <a:t>Optical remote sensing aircraft</a:t>
            </a:r>
          </a:p>
          <a:p>
            <a:pPr marL="342900" indent="-342900">
              <a:spcBef>
                <a:spcPct val="40000"/>
              </a:spcBef>
              <a:buFontTx/>
              <a:buChar char="•"/>
            </a:pPr>
            <a:r>
              <a:rPr lang="en-US" sz="2000" dirty="0">
                <a:solidFill>
                  <a:schemeClr val="bg1"/>
                </a:solidFill>
              </a:rPr>
              <a:t>19 May – 19 July, </a:t>
            </a:r>
            <a:r>
              <a:rPr lang="en-US" sz="2000" dirty="0" smtClean="0">
                <a:solidFill>
                  <a:schemeClr val="bg1"/>
                </a:solidFill>
              </a:rPr>
              <a:t>2010</a:t>
            </a:r>
            <a:endParaRPr lang="en-US" sz="2000" dirty="0">
              <a:solidFill>
                <a:schemeClr val="bg1"/>
              </a:solidFill>
            </a:endParaRPr>
          </a:p>
          <a:p>
            <a:pPr marL="342900" indent="-342900">
              <a:spcBef>
                <a:spcPct val="40000"/>
              </a:spcBef>
              <a:buFontTx/>
              <a:buChar char="•"/>
            </a:pPr>
            <a:r>
              <a:rPr lang="en-US" sz="2000" dirty="0" smtClean="0">
                <a:solidFill>
                  <a:schemeClr val="bg1"/>
                </a:solidFill>
              </a:rPr>
              <a:t>52 </a:t>
            </a:r>
            <a:r>
              <a:rPr lang="en-US" sz="2000" dirty="0">
                <a:solidFill>
                  <a:schemeClr val="bg1"/>
                </a:solidFill>
              </a:rPr>
              <a:t>flights, </a:t>
            </a:r>
            <a:r>
              <a:rPr lang="en-US" sz="2000" dirty="0" smtClean="0">
                <a:solidFill>
                  <a:schemeClr val="bg1"/>
                </a:solidFill>
              </a:rPr>
              <a:t>207 </a:t>
            </a:r>
            <a:r>
              <a:rPr lang="en-US" sz="2000" dirty="0">
                <a:solidFill>
                  <a:schemeClr val="bg1"/>
                </a:solidFill>
              </a:rPr>
              <a:t>flight hours</a:t>
            </a:r>
          </a:p>
          <a:p>
            <a:pPr marL="342900" indent="-342900">
              <a:spcBef>
                <a:spcPct val="40000"/>
              </a:spcBef>
              <a:buFontTx/>
              <a:buChar char="•"/>
            </a:pPr>
            <a:r>
              <a:rPr lang="en-US" sz="2000" dirty="0">
                <a:solidFill>
                  <a:schemeClr val="bg1"/>
                </a:solidFill>
              </a:rPr>
              <a:t>Twin Otter </a:t>
            </a:r>
            <a:r>
              <a:rPr lang="en-US" sz="2000" dirty="0" err="1">
                <a:solidFill>
                  <a:schemeClr val="bg1"/>
                </a:solidFill>
              </a:rPr>
              <a:t>CalNex</a:t>
            </a:r>
            <a:r>
              <a:rPr lang="en-US" sz="2000" dirty="0">
                <a:solidFill>
                  <a:schemeClr val="bg1"/>
                </a:solidFill>
              </a:rPr>
              <a:t> operating parameters:</a:t>
            </a:r>
          </a:p>
          <a:p>
            <a:pPr marL="739775" lvl="1" indent="-282575">
              <a:spcBef>
                <a:spcPct val="20000"/>
              </a:spcBef>
              <a:buFontTx/>
              <a:buChar char="–"/>
            </a:pPr>
            <a:r>
              <a:rPr lang="en-US" sz="2000" dirty="0">
                <a:solidFill>
                  <a:schemeClr val="bg1"/>
                </a:solidFill>
              </a:rPr>
              <a:t>Speed: ~ 60 m s</a:t>
            </a:r>
            <a:r>
              <a:rPr lang="en-US" sz="2000" baseline="30000" dirty="0">
                <a:solidFill>
                  <a:schemeClr val="bg1"/>
                </a:solidFill>
              </a:rPr>
              <a:t>-1</a:t>
            </a:r>
          </a:p>
          <a:p>
            <a:pPr marL="739775" lvl="1" indent="-282575">
              <a:spcBef>
                <a:spcPct val="20000"/>
              </a:spcBef>
              <a:buFontTx/>
              <a:buChar char="–"/>
            </a:pPr>
            <a:r>
              <a:rPr lang="en-US" sz="2000" dirty="0">
                <a:solidFill>
                  <a:schemeClr val="bg1"/>
                </a:solidFill>
              </a:rPr>
              <a:t>Endurance: up to 4 hours</a:t>
            </a:r>
          </a:p>
          <a:p>
            <a:pPr marL="739775" lvl="1" indent="-282575">
              <a:spcBef>
                <a:spcPct val="20000"/>
              </a:spcBef>
              <a:buFontTx/>
              <a:buChar char="–"/>
            </a:pPr>
            <a:r>
              <a:rPr lang="en-US" sz="2000" dirty="0">
                <a:solidFill>
                  <a:schemeClr val="bg1"/>
                </a:solidFill>
              </a:rPr>
              <a:t>Flight altitude: 500 - 17500 ft </a:t>
            </a:r>
            <a:r>
              <a:rPr lang="en-US" sz="2000" dirty="0" smtClean="0">
                <a:solidFill>
                  <a:schemeClr val="bg1"/>
                </a:solidFill>
              </a:rPr>
              <a:t>MSL</a:t>
            </a:r>
            <a:endParaRPr lang="en-US" sz="2000" dirty="0">
              <a:solidFill>
                <a:schemeClr val="bg1"/>
              </a:solidFill>
            </a:endParaRPr>
          </a:p>
        </p:txBody>
      </p:sp>
      <p:pic>
        <p:nvPicPr>
          <p:cNvPr id="3077" name="Picture 81"/>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57200" y="1183620"/>
            <a:ext cx="2895600" cy="1788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7" descr="TwinOtter_ftracks_CalNex2010_v2"/>
          <p:cNvPicPr>
            <a:picLocks noChangeAspect="1" noChangeArrowheads="1"/>
          </p:cNvPicPr>
          <p:nvPr/>
        </p:nvPicPr>
        <p:blipFill>
          <a:blip r:embed="rId5" cstate="print">
            <a:extLst>
              <a:ext uri="{28A0092B-C50C-407E-A947-70E740481C1C}">
                <a14:useLocalDpi xmlns="" xmlns:a14="http://schemas.microsoft.com/office/drawing/2010/main" val="0"/>
              </a:ext>
            </a:extLst>
          </a:blip>
          <a:srcRect r="50000"/>
          <a:stretch>
            <a:fillRect/>
          </a:stretch>
        </p:blipFill>
        <p:spPr bwMode="auto">
          <a:xfrm>
            <a:off x="5410200" y="2819400"/>
            <a:ext cx="3200400" cy="38056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Box 6"/>
          <p:cNvSpPr txBox="1">
            <a:spLocks noChangeArrowheads="1"/>
          </p:cNvSpPr>
          <p:nvPr/>
        </p:nvSpPr>
        <p:spPr bwMode="auto">
          <a:xfrm>
            <a:off x="6858000" y="3352800"/>
            <a:ext cx="1218603" cy="523220"/>
          </a:xfrm>
          <a:prstGeom prst="rect">
            <a:avLst/>
          </a:prstGeom>
          <a:solidFill>
            <a:schemeClr val="bg1"/>
          </a:solidFill>
          <a:ln w="12700">
            <a:solidFill>
              <a:schemeClr val="tx1"/>
            </a:solidFill>
            <a:miter lim="800000"/>
            <a:headEnd/>
            <a:tailEnd/>
          </a:ln>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dirty="0"/>
              <a:t>Sacramento</a:t>
            </a:r>
          </a:p>
          <a:p>
            <a:pPr eaLnBrk="1" hangingPunct="1"/>
            <a:r>
              <a:rPr lang="en-US" sz="1400" dirty="0"/>
              <a:t>15 – 28 June</a:t>
            </a:r>
          </a:p>
        </p:txBody>
      </p:sp>
      <p:sp>
        <p:nvSpPr>
          <p:cNvPr id="9" name="TextBox 7"/>
          <p:cNvSpPr txBox="1">
            <a:spLocks noChangeArrowheads="1"/>
          </p:cNvSpPr>
          <p:nvPr/>
        </p:nvSpPr>
        <p:spPr bwMode="auto">
          <a:xfrm>
            <a:off x="7477510" y="4739390"/>
            <a:ext cx="1606530" cy="738664"/>
          </a:xfrm>
          <a:prstGeom prst="rect">
            <a:avLst/>
          </a:prstGeom>
          <a:solidFill>
            <a:schemeClr val="bg1"/>
          </a:solidFill>
          <a:ln w="9525">
            <a:solidFill>
              <a:schemeClr val="tx1"/>
            </a:solidFill>
            <a:miter lim="800000"/>
            <a:headEnd/>
            <a:tailEnd/>
          </a:ln>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dirty="0"/>
              <a:t>Ontario</a:t>
            </a:r>
          </a:p>
          <a:p>
            <a:pPr eaLnBrk="1" hangingPunct="1"/>
            <a:r>
              <a:rPr lang="en-US" sz="1400" dirty="0"/>
              <a:t>19 May – 14 June</a:t>
            </a:r>
          </a:p>
          <a:p>
            <a:pPr eaLnBrk="1" hangingPunct="1"/>
            <a:r>
              <a:rPr lang="en-US" sz="1400" dirty="0"/>
              <a:t>29 June – 19 July</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5" descr="Figure_3_rev"/>
          <p:cNvPicPr preferRelativeResize="0">
            <a:picLocks noChangeAspect="1" noChangeArrowheads="1"/>
          </p:cNvPicPr>
          <p:nvPr/>
        </p:nvPicPr>
        <p:blipFill>
          <a:blip r:embed="rId3" cstate="print">
            <a:extLst>
              <a:ext uri="{28A0092B-C50C-407E-A947-70E740481C1C}">
                <a14:useLocalDpi xmlns="" xmlns:a14="http://schemas.microsoft.com/office/drawing/2010/main" val="0"/>
              </a:ext>
            </a:extLst>
          </a:blip>
          <a:srcRect b="1099"/>
          <a:stretch>
            <a:fillRect/>
          </a:stretch>
        </p:blipFill>
        <p:spPr bwMode="auto">
          <a:xfrm>
            <a:off x="131618" y="914400"/>
            <a:ext cx="4821382" cy="58426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32" descr="Figure_4"/>
          <p:cNvPicPr preferRelativeResize="0">
            <a:picLocks noChangeAspect="1" noChangeArrowheads="1"/>
          </p:cNvPicPr>
          <p:nvPr/>
        </p:nvPicPr>
        <p:blipFill>
          <a:blip r:embed="rId4" cstate="print">
            <a:extLst>
              <a:ext uri="{28A0092B-C50C-407E-A947-70E740481C1C}">
                <a14:useLocalDpi xmlns="" xmlns:a14="http://schemas.microsoft.com/office/drawing/2010/main" val="0"/>
              </a:ext>
            </a:extLst>
          </a:blip>
          <a:srcRect l="877" t="2411" r="49298" b="50145"/>
          <a:stretch>
            <a:fillRect/>
          </a:stretch>
        </p:blipFill>
        <p:spPr bwMode="auto">
          <a:xfrm>
            <a:off x="5115791" y="1219200"/>
            <a:ext cx="3840480" cy="28258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 name="TextBox 18"/>
          <p:cNvSpPr txBox="1"/>
          <p:nvPr/>
        </p:nvSpPr>
        <p:spPr>
          <a:xfrm>
            <a:off x="1828800" y="152400"/>
            <a:ext cx="5035353" cy="584775"/>
          </a:xfrm>
          <a:prstGeom prst="rect">
            <a:avLst/>
          </a:prstGeom>
          <a:noFill/>
          <a:ln w="25400">
            <a:solidFill>
              <a:schemeClr val="bg1"/>
            </a:solidFill>
          </a:ln>
        </p:spPr>
        <p:txBody>
          <a:bodyPr wrap="none" rtlCol="0">
            <a:spAutoFit/>
          </a:bodyPr>
          <a:lstStyle/>
          <a:p>
            <a:r>
              <a:rPr lang="en-US" sz="3200" b="1" dirty="0" smtClean="0">
                <a:solidFill>
                  <a:schemeClr val="bg1"/>
                </a:solidFill>
              </a:rPr>
              <a:t>Pre-</a:t>
            </a:r>
            <a:r>
              <a:rPr lang="en-US" sz="3200" b="1" dirty="0" err="1" smtClean="0">
                <a:solidFill>
                  <a:schemeClr val="bg1"/>
                </a:solidFill>
              </a:rPr>
              <a:t>CalNex</a:t>
            </a:r>
            <a:r>
              <a:rPr lang="en-US" sz="3200" b="1" dirty="0" smtClean="0">
                <a:solidFill>
                  <a:schemeClr val="bg1"/>
                </a:solidFill>
              </a:rPr>
              <a:t>: 17 </a:t>
            </a:r>
            <a:r>
              <a:rPr lang="en-US" sz="3200" b="1" dirty="0">
                <a:solidFill>
                  <a:schemeClr val="bg1"/>
                </a:solidFill>
              </a:rPr>
              <a:t>J</a:t>
            </a:r>
            <a:r>
              <a:rPr lang="en-US" sz="3200" b="1" dirty="0" smtClean="0">
                <a:solidFill>
                  <a:schemeClr val="bg1"/>
                </a:solidFill>
              </a:rPr>
              <a:t>uly 2009</a:t>
            </a:r>
            <a:endParaRPr lang="en-US" sz="3200" b="1" dirty="0">
              <a:solidFill>
                <a:schemeClr val="bg1"/>
              </a:solidFill>
            </a:endParaRPr>
          </a:p>
        </p:txBody>
      </p:sp>
      <p:sp>
        <p:nvSpPr>
          <p:cNvPr id="10" name="Rectangle 9"/>
          <p:cNvSpPr/>
          <p:nvPr/>
        </p:nvSpPr>
        <p:spPr>
          <a:xfrm>
            <a:off x="5029200" y="5552182"/>
            <a:ext cx="4038600" cy="1077218"/>
          </a:xfrm>
          <a:prstGeom prst="rect">
            <a:avLst/>
          </a:prstGeom>
          <a:ln>
            <a:solidFill>
              <a:schemeClr val="bg1"/>
            </a:solidFill>
          </a:ln>
        </p:spPr>
        <p:txBody>
          <a:bodyPr wrap="square">
            <a:spAutoFit/>
          </a:bodyPr>
          <a:lstStyle/>
          <a:p>
            <a:pPr eaLnBrk="1" hangingPunct="1"/>
            <a:r>
              <a:rPr lang="en-US" sz="1600" dirty="0" smtClean="0">
                <a:solidFill>
                  <a:schemeClr val="bg1"/>
                </a:solidFill>
              </a:rPr>
              <a:t>Langford</a:t>
            </a:r>
            <a:r>
              <a:rPr lang="en-US" sz="1600" dirty="0">
                <a:solidFill>
                  <a:schemeClr val="bg1"/>
                </a:solidFill>
              </a:rPr>
              <a:t> </a:t>
            </a:r>
            <a:r>
              <a:rPr lang="en-US" sz="1600" dirty="0" smtClean="0">
                <a:solidFill>
                  <a:schemeClr val="bg1"/>
                </a:solidFill>
              </a:rPr>
              <a:t>et al, </a:t>
            </a:r>
            <a:r>
              <a:rPr lang="en-US" sz="1600" dirty="0">
                <a:solidFill>
                  <a:schemeClr val="bg1"/>
                </a:solidFill>
              </a:rPr>
              <a:t>2010: Long-range transport of ozone from the Los Angeles Basin: A case study, </a:t>
            </a:r>
            <a:r>
              <a:rPr lang="en-US" sz="1600" i="1" dirty="0" err="1">
                <a:solidFill>
                  <a:schemeClr val="bg1"/>
                </a:solidFill>
              </a:rPr>
              <a:t>Geophys</a:t>
            </a:r>
            <a:r>
              <a:rPr lang="en-US" sz="1600" i="1" dirty="0">
                <a:solidFill>
                  <a:schemeClr val="bg1"/>
                </a:solidFill>
              </a:rPr>
              <a:t>. Res. </a:t>
            </a:r>
            <a:r>
              <a:rPr lang="en-US" sz="1600" i="1" dirty="0" err="1">
                <a:solidFill>
                  <a:schemeClr val="bg1"/>
                </a:solidFill>
              </a:rPr>
              <a:t>Lett</a:t>
            </a:r>
            <a:r>
              <a:rPr lang="en-US" sz="1600" i="1" dirty="0">
                <a:solidFill>
                  <a:schemeClr val="bg1"/>
                </a:solidFill>
              </a:rPr>
              <a:t>.</a:t>
            </a:r>
            <a:r>
              <a:rPr lang="en-US" sz="1600" dirty="0">
                <a:solidFill>
                  <a:schemeClr val="bg1"/>
                </a:solidFill>
              </a:rPr>
              <a:t>, doi:10.1029/2010GL042507.</a:t>
            </a:r>
          </a:p>
        </p:txBody>
      </p:sp>
      <p:sp>
        <p:nvSpPr>
          <p:cNvPr id="4" name="TextBox 3"/>
          <p:cNvSpPr txBox="1"/>
          <p:nvPr/>
        </p:nvSpPr>
        <p:spPr>
          <a:xfrm>
            <a:off x="4984173" y="4158734"/>
            <a:ext cx="4086688" cy="369332"/>
          </a:xfrm>
          <a:prstGeom prst="rect">
            <a:avLst/>
          </a:prstGeom>
          <a:noFill/>
        </p:spPr>
        <p:txBody>
          <a:bodyPr wrap="square" rtlCol="0">
            <a:spAutoFit/>
          </a:bodyPr>
          <a:lstStyle/>
          <a:p>
            <a:pPr algn="ctr"/>
            <a:r>
              <a:rPr lang="en-US" dirty="0" smtClean="0">
                <a:solidFill>
                  <a:schemeClr val="bg1"/>
                </a:solidFill>
              </a:rPr>
              <a:t>HYSPLIT forward trajectories</a:t>
            </a:r>
            <a:endParaRPr lang="en-US" dirty="0">
              <a:solidFill>
                <a:schemeClr val="bg1"/>
              </a:solidFill>
            </a:endParaRPr>
          </a:p>
        </p:txBody>
      </p:sp>
    </p:spTree>
    <p:extLst>
      <p:ext uri="{BB962C8B-B14F-4D97-AF65-F5344CB8AC3E}">
        <p14:creationId xmlns="" xmlns:p14="http://schemas.microsoft.com/office/powerpoint/2010/main" val="4942647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2590800" y="304800"/>
            <a:ext cx="381635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200" dirty="0">
                <a:solidFill>
                  <a:schemeClr val="bg1"/>
                </a:solidFill>
              </a:rPr>
              <a:t>Summary &amp; Outlook</a:t>
            </a:r>
          </a:p>
        </p:txBody>
      </p:sp>
      <p:sp>
        <p:nvSpPr>
          <p:cNvPr id="22531" name="Rectangle 3"/>
          <p:cNvSpPr>
            <a:spLocks noChangeArrowheads="1"/>
          </p:cNvSpPr>
          <p:nvPr/>
        </p:nvSpPr>
        <p:spPr bwMode="auto">
          <a:xfrm>
            <a:off x="762000" y="1524000"/>
            <a:ext cx="6934200" cy="350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spcBef>
                <a:spcPct val="20000"/>
              </a:spcBef>
            </a:pPr>
            <a:endParaRPr lang="en-US" sz="2800">
              <a:solidFill>
                <a:schemeClr val="bg1"/>
              </a:solidFill>
            </a:endParaRPr>
          </a:p>
        </p:txBody>
      </p:sp>
      <p:sp>
        <p:nvSpPr>
          <p:cNvPr id="22532" name="Rectangle 3"/>
          <p:cNvSpPr>
            <a:spLocks noChangeArrowheads="1"/>
          </p:cNvSpPr>
          <p:nvPr/>
        </p:nvSpPr>
        <p:spPr bwMode="auto">
          <a:xfrm>
            <a:off x="548640" y="1219200"/>
            <a:ext cx="8046720"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spcBef>
                <a:spcPct val="40000"/>
              </a:spcBef>
              <a:buFontTx/>
              <a:buChar char="•"/>
            </a:pPr>
            <a:r>
              <a:rPr lang="en-US" sz="2400" dirty="0" smtClean="0">
                <a:solidFill>
                  <a:schemeClr val="bg1"/>
                </a:solidFill>
              </a:rPr>
              <a:t>Characterized ozone export processes from the L A Basin using airborne </a:t>
            </a:r>
            <a:r>
              <a:rPr lang="en-US" sz="2400" dirty="0" err="1" smtClean="0">
                <a:solidFill>
                  <a:schemeClr val="bg1"/>
                </a:solidFill>
              </a:rPr>
              <a:t>lidar</a:t>
            </a:r>
            <a:r>
              <a:rPr lang="en-US" sz="2400" dirty="0" smtClean="0">
                <a:solidFill>
                  <a:schemeClr val="bg1"/>
                </a:solidFill>
              </a:rPr>
              <a:t> and </a:t>
            </a:r>
            <a:r>
              <a:rPr lang="en-US" sz="2400" dirty="0" smtClean="0">
                <a:solidFill>
                  <a:schemeClr val="bg1"/>
                </a:solidFill>
              </a:rPr>
              <a:t>surface ozone </a:t>
            </a:r>
            <a:r>
              <a:rPr lang="en-US" sz="2400" dirty="0" smtClean="0">
                <a:solidFill>
                  <a:schemeClr val="bg1"/>
                </a:solidFill>
              </a:rPr>
              <a:t>data</a:t>
            </a:r>
          </a:p>
          <a:p>
            <a:pPr marL="342900" indent="-342900">
              <a:spcBef>
                <a:spcPct val="40000"/>
              </a:spcBef>
              <a:buFontTx/>
              <a:buChar char="•"/>
            </a:pPr>
            <a:r>
              <a:rPr lang="en-US" sz="2400" dirty="0" smtClean="0">
                <a:solidFill>
                  <a:schemeClr val="bg1"/>
                </a:solidFill>
              </a:rPr>
              <a:t>Demonstrated </a:t>
            </a:r>
            <a:r>
              <a:rPr lang="en-US" sz="2400" dirty="0">
                <a:solidFill>
                  <a:schemeClr val="bg1"/>
                </a:solidFill>
              </a:rPr>
              <a:t>capability to remotely measure ozone and </a:t>
            </a:r>
            <a:r>
              <a:rPr lang="en-US" sz="2400" dirty="0" smtClean="0">
                <a:solidFill>
                  <a:schemeClr val="bg1"/>
                </a:solidFill>
              </a:rPr>
              <a:t>horizontal wind speed/direction </a:t>
            </a:r>
            <a:r>
              <a:rPr lang="en-US" sz="2400" dirty="0">
                <a:solidFill>
                  <a:schemeClr val="bg1"/>
                </a:solidFill>
              </a:rPr>
              <a:t>from an airborne </a:t>
            </a:r>
            <a:r>
              <a:rPr lang="en-US" sz="2400" dirty="0" smtClean="0">
                <a:solidFill>
                  <a:schemeClr val="bg1"/>
                </a:solidFill>
              </a:rPr>
              <a:t>platform</a:t>
            </a:r>
          </a:p>
          <a:p>
            <a:pPr marL="342900" indent="-342900">
              <a:spcBef>
                <a:spcPct val="40000"/>
              </a:spcBef>
              <a:buFontTx/>
              <a:buChar char="•"/>
            </a:pPr>
            <a:endParaRPr lang="en-US" sz="1200" dirty="0" smtClean="0">
              <a:solidFill>
                <a:schemeClr val="bg1"/>
              </a:solidFill>
            </a:endParaRPr>
          </a:p>
          <a:p>
            <a:pPr marL="342900" indent="-342900">
              <a:spcBef>
                <a:spcPct val="40000"/>
              </a:spcBef>
            </a:pPr>
            <a:endParaRPr lang="en-US" sz="1200" dirty="0">
              <a:solidFill>
                <a:schemeClr val="bg1"/>
              </a:solidFill>
            </a:endParaRPr>
          </a:p>
          <a:p>
            <a:pPr marL="342900" indent="-342900">
              <a:spcBef>
                <a:spcPct val="40000"/>
              </a:spcBef>
            </a:pPr>
            <a:r>
              <a:rPr lang="en-US" sz="2400" u="sng" dirty="0">
                <a:solidFill>
                  <a:schemeClr val="bg1"/>
                </a:solidFill>
              </a:rPr>
              <a:t>Next steps:</a:t>
            </a:r>
          </a:p>
          <a:p>
            <a:pPr marL="342900" indent="-342900">
              <a:spcBef>
                <a:spcPct val="40000"/>
              </a:spcBef>
              <a:buFont typeface="Arial" charset="0"/>
              <a:buChar char="•"/>
            </a:pPr>
            <a:r>
              <a:rPr lang="en-US" sz="2400" dirty="0">
                <a:solidFill>
                  <a:schemeClr val="bg1"/>
                </a:solidFill>
              </a:rPr>
              <a:t>Retrieve fluxes and quantify ozone transport</a:t>
            </a:r>
          </a:p>
          <a:p>
            <a:pPr marL="342900" indent="-342900">
              <a:spcBef>
                <a:spcPct val="40000"/>
              </a:spcBef>
              <a:buFont typeface="Arial" charset="0"/>
              <a:buChar char="•"/>
            </a:pPr>
            <a:r>
              <a:rPr lang="en-US" sz="2400" dirty="0">
                <a:solidFill>
                  <a:schemeClr val="bg1"/>
                </a:solidFill>
              </a:rPr>
              <a:t>Expand analysis to include other regions in CA</a:t>
            </a:r>
          </a:p>
          <a:p>
            <a:pPr marL="342900" indent="-342900">
              <a:spcBef>
                <a:spcPct val="20000"/>
              </a:spcBef>
              <a:buFontTx/>
              <a:buChar char="•"/>
            </a:pPr>
            <a:endParaRPr lang="en-US" sz="2800" dirty="0">
              <a:solidFill>
                <a:schemeClr val="bg1"/>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2743200" y="381000"/>
            <a:ext cx="3500438"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200">
                <a:solidFill>
                  <a:schemeClr val="bg1"/>
                </a:solidFill>
              </a:rPr>
              <a:t>Acknowledgement</a:t>
            </a:r>
          </a:p>
        </p:txBody>
      </p:sp>
      <p:sp>
        <p:nvSpPr>
          <p:cNvPr id="23555" name="Rectangle 3"/>
          <p:cNvSpPr>
            <a:spLocks noChangeArrowheads="1"/>
          </p:cNvSpPr>
          <p:nvPr/>
        </p:nvSpPr>
        <p:spPr bwMode="auto">
          <a:xfrm>
            <a:off x="777240" y="1524000"/>
            <a:ext cx="7589520" cy="350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spcBef>
                <a:spcPct val="40000"/>
              </a:spcBef>
            </a:pPr>
            <a:r>
              <a:rPr lang="en-US" sz="2400" dirty="0"/>
              <a:t>	</a:t>
            </a:r>
            <a:r>
              <a:rPr lang="en-US" sz="2400" dirty="0">
                <a:solidFill>
                  <a:schemeClr val="bg1"/>
                </a:solidFill>
              </a:rPr>
              <a:t>R. J. Alvarez, R. M. Hardesty, A. O. Langford, R. M. Banta, W. A. Brewer, F. Davies, S. P. Sandberg, R. D. </a:t>
            </a:r>
            <a:r>
              <a:rPr lang="en-US" sz="2400" dirty="0" err="1">
                <a:solidFill>
                  <a:schemeClr val="bg1"/>
                </a:solidFill>
              </a:rPr>
              <a:t>Marchbanks</a:t>
            </a:r>
            <a:r>
              <a:rPr lang="en-US" sz="2400" dirty="0">
                <a:solidFill>
                  <a:schemeClr val="bg1"/>
                </a:solidFill>
              </a:rPr>
              <a:t>, A. M. </a:t>
            </a:r>
            <a:r>
              <a:rPr lang="en-US" sz="2400" dirty="0" err="1">
                <a:solidFill>
                  <a:schemeClr val="bg1"/>
                </a:solidFill>
              </a:rPr>
              <a:t>Weickmann</a:t>
            </a:r>
            <a:r>
              <a:rPr lang="en-US" sz="2400" dirty="0">
                <a:solidFill>
                  <a:schemeClr val="bg1"/>
                </a:solidFill>
              </a:rPr>
              <a:t>, J. G. George</a:t>
            </a:r>
          </a:p>
          <a:p>
            <a:pPr marL="342900" indent="-342900">
              <a:spcBef>
                <a:spcPct val="40000"/>
              </a:spcBef>
            </a:pPr>
            <a:endParaRPr lang="en-US" sz="2400" dirty="0">
              <a:solidFill>
                <a:schemeClr val="bg1"/>
              </a:solidFill>
            </a:endParaRPr>
          </a:p>
          <a:p>
            <a:pPr marL="342900" indent="-342900">
              <a:spcBef>
                <a:spcPct val="40000"/>
              </a:spcBef>
            </a:pPr>
            <a:r>
              <a:rPr lang="en-US" sz="2400" dirty="0">
                <a:solidFill>
                  <a:schemeClr val="bg1"/>
                </a:solidFill>
              </a:rPr>
              <a:t>	NOAA Twin Otter flight crews &amp; NOAA Aircraft Operations Center</a:t>
            </a:r>
          </a:p>
          <a:p>
            <a:pPr marL="342900" indent="-342900">
              <a:spcBef>
                <a:spcPct val="40000"/>
              </a:spcBef>
            </a:pPr>
            <a:r>
              <a:rPr lang="en-US" sz="2400" dirty="0">
                <a:solidFill>
                  <a:schemeClr val="bg1"/>
                </a:solidFill>
              </a:rPr>
              <a:t>	</a:t>
            </a:r>
          </a:p>
          <a:p>
            <a:pPr marL="342900" indent="-342900">
              <a:spcBef>
                <a:spcPct val="40000"/>
              </a:spcBef>
            </a:pPr>
            <a:r>
              <a:rPr lang="en-US" sz="2400" dirty="0">
                <a:solidFill>
                  <a:schemeClr val="bg1"/>
                </a:solidFill>
              </a:rPr>
              <a:t>	NOAA Health of the Atmosphere Program</a:t>
            </a:r>
          </a:p>
          <a:p>
            <a:pPr marL="342900" indent="-342900">
              <a:spcBef>
                <a:spcPct val="40000"/>
              </a:spcBef>
            </a:pPr>
            <a:endParaRPr lang="en-US" sz="2800" dirty="0">
              <a:solidFill>
                <a:schemeClr val="bg1"/>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91440" y="76200"/>
            <a:ext cx="896112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400" dirty="0" smtClean="0">
                <a:solidFill>
                  <a:schemeClr val="bg1"/>
                </a:solidFill>
              </a:rPr>
              <a:t>Correlation between daily max. 8-h surface O</a:t>
            </a:r>
            <a:r>
              <a:rPr lang="en-US" sz="2400" baseline="-25000" dirty="0" smtClean="0">
                <a:solidFill>
                  <a:schemeClr val="bg1"/>
                </a:solidFill>
              </a:rPr>
              <a:t>3 </a:t>
            </a:r>
            <a:r>
              <a:rPr lang="en-US" sz="2400" dirty="0" smtClean="0">
                <a:solidFill>
                  <a:schemeClr val="bg1"/>
                </a:solidFill>
              </a:rPr>
              <a:t>within and outside</a:t>
            </a:r>
          </a:p>
          <a:p>
            <a:pPr algn="ctr" eaLnBrk="1" hangingPunct="1"/>
            <a:r>
              <a:rPr lang="en-US" sz="2400" dirty="0" smtClean="0">
                <a:solidFill>
                  <a:schemeClr val="bg1"/>
                </a:solidFill>
              </a:rPr>
              <a:t>of South Coast Air Basin (SC) for 5/19 – 7/19/2010</a:t>
            </a:r>
            <a:endParaRPr lang="en-US" sz="2400" dirty="0">
              <a:solidFill>
                <a:schemeClr val="bg1"/>
              </a:solidFill>
            </a:endParaRPr>
          </a:p>
        </p:txBody>
      </p:sp>
      <p:pic>
        <p:nvPicPr>
          <p:cNvPr id="17" name="Picture 16"/>
          <p:cNvPicPr>
            <a:picLocks noChangeAspect="1"/>
          </p:cNvPicPr>
          <p:nvPr/>
        </p:nvPicPr>
        <p:blipFill>
          <a:blip r:embed="rId2" cstate="print">
            <a:extLst>
              <a:ext uri="{28A0092B-C50C-407E-A947-70E740481C1C}">
                <a14:useLocalDpi xmlns="" xmlns:a14="http://schemas.microsoft.com/office/drawing/2010/main" val="0"/>
              </a:ext>
            </a:extLst>
          </a:blip>
          <a:srcRect r="15385"/>
          <a:stretch>
            <a:fillRect/>
          </a:stretch>
        </p:blipFill>
        <p:spPr>
          <a:xfrm>
            <a:off x="4954250" y="3657600"/>
            <a:ext cx="4114800" cy="2953512"/>
          </a:xfrm>
          <a:prstGeom prst="rect">
            <a:avLst/>
          </a:prstGeom>
        </p:spPr>
      </p:pic>
      <p:pic>
        <p:nvPicPr>
          <p:cNvPr id="18" name="Picture 17" descr="20100529b_oz_xsec_lg.png"/>
          <p:cNvPicPr>
            <a:picLocks noChangeAspect="1"/>
          </p:cNvPicPr>
          <p:nvPr/>
        </p:nvPicPr>
        <p:blipFill>
          <a:blip r:embed="rId3" cstate="print"/>
          <a:srcRect l="29104" t="7709" r="29103" b="84828"/>
          <a:stretch>
            <a:fillRect/>
          </a:stretch>
        </p:blipFill>
        <p:spPr>
          <a:xfrm>
            <a:off x="6891337" y="3665505"/>
            <a:ext cx="2171700" cy="310242"/>
          </a:xfrm>
          <a:prstGeom prst="rect">
            <a:avLst/>
          </a:prstGeom>
        </p:spPr>
      </p:pic>
      <p:sp>
        <p:nvSpPr>
          <p:cNvPr id="13" name="Oval 12"/>
          <p:cNvSpPr/>
          <p:nvPr/>
        </p:nvSpPr>
        <p:spPr>
          <a:xfrm rot="3072817">
            <a:off x="8193280" y="4919483"/>
            <a:ext cx="390940" cy="48520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7391400" y="4419600"/>
            <a:ext cx="487017" cy="42603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7772400" y="5715000"/>
            <a:ext cx="379342" cy="34983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8" name="Picture 6"/>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25568" t="14670" r="18891" b="16001"/>
          <a:stretch/>
        </p:blipFill>
        <p:spPr bwMode="auto">
          <a:xfrm>
            <a:off x="152400" y="1021947"/>
            <a:ext cx="4754880" cy="419548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2" name="Oval 21"/>
          <p:cNvSpPr/>
          <p:nvPr/>
        </p:nvSpPr>
        <p:spPr>
          <a:xfrm>
            <a:off x="6858000" y="4191000"/>
            <a:ext cx="487017" cy="426033"/>
          </a:xfrm>
          <a:prstGeom prst="ellipse">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Arrow 3"/>
          <p:cNvSpPr>
            <a:spLocks noChangeAspect="1"/>
          </p:cNvSpPr>
          <p:nvPr/>
        </p:nvSpPr>
        <p:spPr>
          <a:xfrm rot="17175060">
            <a:off x="7324296" y="4813707"/>
            <a:ext cx="548640" cy="271755"/>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Bent Arrow 4"/>
          <p:cNvSpPr>
            <a:spLocks noChangeAspect="1"/>
          </p:cNvSpPr>
          <p:nvPr/>
        </p:nvSpPr>
        <p:spPr>
          <a:xfrm rot="20411673">
            <a:off x="6760925" y="4470017"/>
            <a:ext cx="365760" cy="390418"/>
          </a:xfrm>
          <a:prstGeom prst="ben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Right Arrow 25"/>
          <p:cNvSpPr>
            <a:spLocks noChangeAspect="1"/>
          </p:cNvSpPr>
          <p:nvPr/>
        </p:nvSpPr>
        <p:spPr>
          <a:xfrm>
            <a:off x="7772400" y="5029200"/>
            <a:ext cx="548640" cy="271755"/>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Up-Down Arrow 5"/>
          <p:cNvSpPr>
            <a:spLocks noChangeAspect="1"/>
          </p:cNvSpPr>
          <p:nvPr/>
        </p:nvSpPr>
        <p:spPr>
          <a:xfrm rot="20870742">
            <a:off x="7765593" y="5278963"/>
            <a:ext cx="274320" cy="688388"/>
          </a:xfrm>
          <a:prstGeom prst="up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Multiply 18"/>
          <p:cNvSpPr>
            <a:spLocks noChangeAspect="1"/>
          </p:cNvSpPr>
          <p:nvPr/>
        </p:nvSpPr>
        <p:spPr>
          <a:xfrm rot="20947325">
            <a:off x="7659033" y="5373033"/>
            <a:ext cx="457200" cy="457200"/>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1468207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26" grpId="0" animBg="1"/>
      <p:bldP spid="6" grpId="0" animBg="1"/>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2" cstate="print">
            <a:extLst>
              <a:ext uri="{28A0092B-C50C-407E-A947-70E740481C1C}">
                <a14:useLocalDpi xmlns="" xmlns:a14="http://schemas.microsoft.com/office/drawing/2010/main" val="0"/>
              </a:ext>
            </a:extLst>
          </a:blip>
          <a:srcRect r="28309"/>
          <a:stretch/>
        </p:blipFill>
        <p:spPr>
          <a:xfrm>
            <a:off x="5255029" y="3557156"/>
            <a:ext cx="3736571" cy="2953512"/>
          </a:xfrm>
          <a:prstGeom prst="rect">
            <a:avLst/>
          </a:prstGeom>
        </p:spPr>
      </p:pic>
      <p:sp>
        <p:nvSpPr>
          <p:cNvPr id="14" name="Oval 13"/>
          <p:cNvSpPr/>
          <p:nvPr/>
        </p:nvSpPr>
        <p:spPr>
          <a:xfrm>
            <a:off x="7315200" y="3768436"/>
            <a:ext cx="487017" cy="42603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Box 2"/>
          <p:cNvSpPr txBox="1">
            <a:spLocks noChangeArrowheads="1"/>
          </p:cNvSpPr>
          <p:nvPr/>
        </p:nvSpPr>
        <p:spPr bwMode="auto">
          <a:xfrm>
            <a:off x="39229" y="83403"/>
            <a:ext cx="9065559"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400" dirty="0" smtClean="0">
                <a:solidFill>
                  <a:schemeClr val="bg1"/>
                </a:solidFill>
              </a:rPr>
              <a:t>Correlation between daily max. 8-h surf. O</a:t>
            </a:r>
            <a:r>
              <a:rPr lang="en-US" sz="2400" baseline="-25000" dirty="0" smtClean="0">
                <a:solidFill>
                  <a:schemeClr val="bg1"/>
                </a:solidFill>
              </a:rPr>
              <a:t>3 </a:t>
            </a:r>
            <a:r>
              <a:rPr lang="en-US" sz="2400" dirty="0" smtClean="0">
                <a:solidFill>
                  <a:schemeClr val="bg1"/>
                </a:solidFill>
              </a:rPr>
              <a:t>at Mojave</a:t>
            </a:r>
            <a:r>
              <a:rPr lang="en-US" sz="2400" dirty="0">
                <a:solidFill>
                  <a:schemeClr val="bg1"/>
                </a:solidFill>
              </a:rPr>
              <a:t> </a:t>
            </a:r>
            <a:r>
              <a:rPr lang="en-US" sz="2400" dirty="0" smtClean="0">
                <a:solidFill>
                  <a:schemeClr val="bg1"/>
                </a:solidFill>
              </a:rPr>
              <a:t>and</a:t>
            </a:r>
          </a:p>
          <a:p>
            <a:pPr algn="ctr" eaLnBrk="1" hangingPunct="1"/>
            <a:r>
              <a:rPr lang="en-US" sz="2400" dirty="0" smtClean="0">
                <a:solidFill>
                  <a:schemeClr val="bg1"/>
                </a:solidFill>
              </a:rPr>
              <a:t>Southern San Joaquin Valley (SSJV) or SC for 5/19 – 7/19/2010</a:t>
            </a:r>
            <a:endParaRPr lang="en-US" sz="2400" dirty="0">
              <a:solidFill>
                <a:schemeClr val="bg1"/>
              </a:solidFill>
            </a:endParaRPr>
          </a:p>
        </p:txBody>
      </p:sp>
      <p:pic>
        <p:nvPicPr>
          <p:cNvPr id="4100" name="Picture 4"/>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26136" t="14469" r="19158" b="14595"/>
          <a:stretch/>
        </p:blipFill>
        <p:spPr bwMode="auto">
          <a:xfrm>
            <a:off x="304800" y="1257780"/>
            <a:ext cx="4754880" cy="43581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9" name="Picture 18" descr="20100529b_oz_xsec_lg.png"/>
          <p:cNvPicPr>
            <a:picLocks noChangeAspect="1"/>
          </p:cNvPicPr>
          <p:nvPr/>
        </p:nvPicPr>
        <p:blipFill>
          <a:blip r:embed="rId4" cstate="print"/>
          <a:srcRect l="29104" t="7709" r="29103" b="84828"/>
          <a:stretch>
            <a:fillRect/>
          </a:stretch>
        </p:blipFill>
        <p:spPr>
          <a:xfrm>
            <a:off x="5255029" y="6200426"/>
            <a:ext cx="2171700" cy="310242"/>
          </a:xfrm>
          <a:prstGeom prst="rect">
            <a:avLst/>
          </a:prstGeom>
        </p:spPr>
      </p:pic>
      <p:sp>
        <p:nvSpPr>
          <p:cNvPr id="20" name="Right Arrow 19"/>
          <p:cNvSpPr>
            <a:spLocks noChangeAspect="1"/>
          </p:cNvSpPr>
          <p:nvPr/>
        </p:nvSpPr>
        <p:spPr>
          <a:xfrm rot="1724400">
            <a:off x="7041942" y="3727880"/>
            <a:ext cx="548640" cy="271755"/>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256666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idx="4294967295"/>
          </p:nvPr>
        </p:nvSpPr>
        <p:spPr>
          <a:xfrm>
            <a:off x="457200" y="0"/>
            <a:ext cx="8229600" cy="838200"/>
          </a:xfrm>
        </p:spPr>
        <p:txBody>
          <a:bodyPr/>
          <a:lstStyle/>
          <a:p>
            <a:pPr eaLnBrk="1" hangingPunct="1"/>
            <a:r>
              <a:rPr lang="en-US" smtClean="0">
                <a:latin typeface="Arial" charset="0"/>
              </a:rPr>
              <a:t>NOAA Twin Otter Instrumentation</a:t>
            </a:r>
          </a:p>
        </p:txBody>
      </p:sp>
      <p:sp>
        <p:nvSpPr>
          <p:cNvPr id="4099" name="Rectangle 3"/>
          <p:cNvSpPr>
            <a:spLocks noGrp="1" noChangeArrowheads="1"/>
          </p:cNvSpPr>
          <p:nvPr>
            <p:ph type="body" idx="4294967295"/>
          </p:nvPr>
        </p:nvSpPr>
        <p:spPr>
          <a:xfrm>
            <a:off x="160338" y="660400"/>
            <a:ext cx="5934075" cy="7188200"/>
          </a:xfrm>
        </p:spPr>
        <p:txBody>
          <a:bodyPr/>
          <a:lstStyle/>
          <a:p>
            <a:pPr eaLnBrk="1" hangingPunct="1">
              <a:lnSpc>
                <a:spcPct val="80000"/>
              </a:lnSpc>
              <a:buFontTx/>
              <a:buNone/>
            </a:pPr>
            <a:endParaRPr lang="en-US" sz="1400" dirty="0" smtClean="0">
              <a:latin typeface="Arial" charset="0"/>
            </a:endParaRPr>
          </a:p>
          <a:p>
            <a:pPr eaLnBrk="1" hangingPunct="1"/>
            <a:r>
              <a:rPr lang="en-US" sz="2000" u="sng" dirty="0" smtClean="0">
                <a:latin typeface="Arial" charset="0"/>
              </a:rPr>
              <a:t>Primary instruments:</a:t>
            </a:r>
          </a:p>
          <a:p>
            <a:pPr eaLnBrk="1" hangingPunct="1">
              <a:buFontTx/>
              <a:buNone/>
            </a:pPr>
            <a:endParaRPr lang="en-US" sz="2000" dirty="0" smtClean="0">
              <a:solidFill>
                <a:schemeClr val="tx1"/>
              </a:solidFill>
              <a:latin typeface="Arial" charset="0"/>
            </a:endParaRPr>
          </a:p>
          <a:p>
            <a:pPr marL="739775" lvl="1" indent="-282575" eaLnBrk="1" hangingPunct="1"/>
            <a:r>
              <a:rPr lang="en-US" sz="2000" dirty="0" smtClean="0">
                <a:latin typeface="Arial" charset="0"/>
              </a:rPr>
              <a:t>Downward-looking ozone and aerosol </a:t>
            </a:r>
            <a:r>
              <a:rPr lang="en-US" sz="2000" dirty="0" err="1" smtClean="0">
                <a:latin typeface="Arial" charset="0"/>
              </a:rPr>
              <a:t>lidar</a:t>
            </a:r>
            <a:r>
              <a:rPr lang="en-US" sz="2000" dirty="0" smtClean="0">
                <a:latin typeface="Arial" charset="0"/>
              </a:rPr>
              <a:t> (TOPAZ = </a:t>
            </a:r>
            <a:r>
              <a:rPr lang="en-US" sz="2000" dirty="0" smtClean="0">
                <a:solidFill>
                  <a:srgbClr val="FF3300"/>
                </a:solidFill>
                <a:latin typeface="Arial" charset="0"/>
              </a:rPr>
              <a:t>T</a:t>
            </a:r>
            <a:r>
              <a:rPr lang="en-US" sz="2000" dirty="0" smtClean="0">
                <a:latin typeface="Arial" charset="0"/>
              </a:rPr>
              <a:t>unable </a:t>
            </a:r>
            <a:r>
              <a:rPr lang="en-US" sz="2000" dirty="0" smtClean="0">
                <a:solidFill>
                  <a:srgbClr val="FF3300"/>
                </a:solidFill>
                <a:latin typeface="Arial" charset="0"/>
              </a:rPr>
              <a:t>O</a:t>
            </a:r>
            <a:r>
              <a:rPr lang="en-US" sz="2000" dirty="0" smtClean="0">
                <a:latin typeface="Arial" charset="0"/>
              </a:rPr>
              <a:t>ptical </a:t>
            </a:r>
            <a:r>
              <a:rPr lang="en-US" sz="2000" dirty="0" smtClean="0">
                <a:solidFill>
                  <a:srgbClr val="FF3300"/>
                </a:solidFill>
                <a:latin typeface="Arial" charset="0"/>
              </a:rPr>
              <a:t>P</a:t>
            </a:r>
            <a:r>
              <a:rPr lang="en-US" sz="2000" dirty="0" smtClean="0">
                <a:latin typeface="Arial" charset="0"/>
              </a:rPr>
              <a:t>rofiler for </a:t>
            </a:r>
            <a:r>
              <a:rPr lang="en-US" sz="2000" dirty="0" smtClean="0">
                <a:solidFill>
                  <a:srgbClr val="FF3300"/>
                </a:solidFill>
                <a:latin typeface="Arial" charset="0"/>
              </a:rPr>
              <a:t>A</a:t>
            </a:r>
            <a:r>
              <a:rPr lang="en-US" sz="2000" dirty="0" smtClean="0">
                <a:latin typeface="Arial" charset="0"/>
              </a:rPr>
              <a:t>erosols and </a:t>
            </a:r>
            <a:r>
              <a:rPr lang="en-US" sz="2000" dirty="0" err="1" smtClean="0">
                <a:latin typeface="Arial" charset="0"/>
              </a:rPr>
              <a:t>o</a:t>
            </a:r>
            <a:r>
              <a:rPr lang="en-US" sz="2000" dirty="0" err="1" smtClean="0">
                <a:solidFill>
                  <a:srgbClr val="FF3300"/>
                </a:solidFill>
                <a:latin typeface="Arial" charset="0"/>
              </a:rPr>
              <a:t>Z</a:t>
            </a:r>
            <a:r>
              <a:rPr lang="en-US" sz="2000" dirty="0" err="1" smtClean="0">
                <a:latin typeface="Arial" charset="0"/>
              </a:rPr>
              <a:t>one</a:t>
            </a:r>
            <a:r>
              <a:rPr lang="en-US" sz="2000" dirty="0" smtClean="0">
                <a:latin typeface="Arial" charset="0"/>
              </a:rPr>
              <a:t>)</a:t>
            </a:r>
          </a:p>
          <a:p>
            <a:pPr marL="739775" lvl="1" indent="-282575" eaLnBrk="1" hangingPunct="1">
              <a:buFontTx/>
              <a:buNone/>
            </a:pPr>
            <a:endParaRPr lang="en-US" sz="2000" dirty="0" smtClean="0">
              <a:latin typeface="Arial" charset="0"/>
            </a:endParaRPr>
          </a:p>
          <a:p>
            <a:pPr marL="739775" lvl="1" indent="-282575" eaLnBrk="1" hangingPunct="1"/>
            <a:r>
              <a:rPr lang="en-US" sz="2000" dirty="0" smtClean="0">
                <a:latin typeface="Arial" charset="0"/>
              </a:rPr>
              <a:t>University of Leeds </a:t>
            </a:r>
            <a:r>
              <a:rPr lang="en-US" sz="2000" dirty="0" smtClean="0">
                <a:latin typeface="Arial" charset="0"/>
              </a:rPr>
              <a:t>scanning </a:t>
            </a:r>
            <a:r>
              <a:rPr lang="en-US" sz="2000" dirty="0" smtClean="0">
                <a:latin typeface="Arial" charset="0"/>
              </a:rPr>
              <a:t>Doppler </a:t>
            </a:r>
            <a:r>
              <a:rPr lang="en-US" sz="2000" dirty="0" smtClean="0">
                <a:latin typeface="Arial" charset="0"/>
              </a:rPr>
              <a:t>wind </a:t>
            </a:r>
            <a:r>
              <a:rPr lang="en-US" sz="2000" dirty="0" err="1" smtClean="0">
                <a:latin typeface="Arial" charset="0"/>
              </a:rPr>
              <a:t>lidar</a:t>
            </a:r>
            <a:endParaRPr lang="en-US" sz="2000" dirty="0" smtClean="0">
              <a:latin typeface="Arial" charset="0"/>
            </a:endParaRPr>
          </a:p>
          <a:p>
            <a:pPr marL="739775" lvl="1" indent="-282575" eaLnBrk="1" hangingPunct="1">
              <a:buFontTx/>
              <a:buNone/>
            </a:pPr>
            <a:endParaRPr lang="en-US" sz="2000" dirty="0" smtClean="0">
              <a:latin typeface="Arial" charset="0"/>
            </a:endParaRPr>
          </a:p>
          <a:p>
            <a:pPr marL="739775" lvl="1" indent="-282575" eaLnBrk="1" hangingPunct="1"/>
            <a:r>
              <a:rPr lang="en-US" sz="2000" dirty="0" smtClean="0">
                <a:latin typeface="Arial" charset="0"/>
              </a:rPr>
              <a:t>Airborne Multi-Axes Differential Optical Absorption Spectroscopy (AMAX-DOAS) Instrument </a:t>
            </a:r>
            <a:r>
              <a:rPr lang="en-US" sz="1800" i="1" dirty="0" smtClean="0">
                <a:latin typeface="Arial" charset="0"/>
              </a:rPr>
              <a:t>(R. </a:t>
            </a:r>
            <a:r>
              <a:rPr lang="en-US" sz="1800" i="1" dirty="0" err="1" smtClean="0">
                <a:latin typeface="Arial" charset="0"/>
              </a:rPr>
              <a:t>Volkamer</a:t>
            </a:r>
            <a:r>
              <a:rPr lang="en-US" sz="1800" i="1" dirty="0" smtClean="0">
                <a:latin typeface="Arial" charset="0"/>
              </a:rPr>
              <a:t> et al, CU Boulder)</a:t>
            </a:r>
            <a:endParaRPr lang="en-US" sz="1800" dirty="0" smtClean="0">
              <a:solidFill>
                <a:srgbClr val="FF9900"/>
              </a:solidFill>
              <a:latin typeface="Arial" charset="0"/>
            </a:endParaRPr>
          </a:p>
          <a:p>
            <a:pPr marL="739775" lvl="1" indent="-282575" eaLnBrk="1" hangingPunct="1">
              <a:buFontTx/>
              <a:buNone/>
            </a:pPr>
            <a:endParaRPr lang="en-US" sz="2000" dirty="0" smtClean="0">
              <a:latin typeface="Arial" charset="0"/>
            </a:endParaRPr>
          </a:p>
          <a:p>
            <a:pPr eaLnBrk="1" hangingPunct="1"/>
            <a:r>
              <a:rPr lang="en-US" sz="2000" u="sng" dirty="0" smtClean="0">
                <a:latin typeface="Arial" charset="0"/>
              </a:rPr>
              <a:t>Additional  instruments:</a:t>
            </a:r>
            <a:endParaRPr lang="en-US" sz="2000" dirty="0" smtClean="0">
              <a:latin typeface="Arial" charset="0"/>
            </a:endParaRPr>
          </a:p>
          <a:p>
            <a:pPr marL="739775" lvl="1" indent="-282575" eaLnBrk="1" hangingPunct="1"/>
            <a:r>
              <a:rPr lang="en-US" sz="2000" dirty="0" smtClean="0">
                <a:latin typeface="Arial" charset="0"/>
              </a:rPr>
              <a:t>In situ O</a:t>
            </a:r>
            <a:r>
              <a:rPr lang="en-US" sz="2000" baseline="-25000" dirty="0" smtClean="0">
                <a:latin typeface="Arial" charset="0"/>
              </a:rPr>
              <a:t>3</a:t>
            </a:r>
            <a:r>
              <a:rPr lang="en-US" sz="2000" dirty="0" smtClean="0">
                <a:latin typeface="Arial" charset="0"/>
              </a:rPr>
              <a:t>, temperature, pressure</a:t>
            </a:r>
          </a:p>
          <a:p>
            <a:pPr marL="739775" lvl="1" indent="-282575" eaLnBrk="1" hangingPunct="1"/>
            <a:r>
              <a:rPr lang="en-US" sz="2000" dirty="0" smtClean="0">
                <a:latin typeface="Arial" charset="0"/>
              </a:rPr>
              <a:t>Radiometers (surface temp, albedo)</a:t>
            </a:r>
          </a:p>
        </p:txBody>
      </p:sp>
      <p:pic>
        <p:nvPicPr>
          <p:cNvPr id="4100"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l="34909"/>
          <a:stretch>
            <a:fillRect/>
          </a:stretch>
        </p:blipFill>
        <p:spPr bwMode="auto">
          <a:xfrm>
            <a:off x="6019800" y="4953000"/>
            <a:ext cx="2559050" cy="173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01" name="Picture 13" descr="P1090297"/>
          <p:cNvPicPr>
            <a:picLocks noChangeAspect="1" noChangeArrowheads="1"/>
          </p:cNvPicPr>
          <p:nvPr/>
        </p:nvPicPr>
        <p:blipFill>
          <a:blip r:embed="rId4" cstate="print">
            <a:extLst>
              <a:ext uri="{28A0092B-C50C-407E-A947-70E740481C1C}">
                <a14:useLocalDpi xmlns="" xmlns:a14="http://schemas.microsoft.com/office/drawing/2010/main" val="0"/>
              </a:ext>
            </a:extLst>
          </a:blip>
          <a:srcRect l="20461" t="14606" b="14555"/>
          <a:stretch>
            <a:fillRect/>
          </a:stretch>
        </p:blipFill>
        <p:spPr bwMode="auto">
          <a:xfrm>
            <a:off x="7010400" y="2971800"/>
            <a:ext cx="1379538" cy="163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02" name="Picture 8" descr="P1030723"/>
          <p:cNvPicPr>
            <a:picLocks noChangeAspect="1" noChangeArrowheads="1"/>
          </p:cNvPicPr>
          <p:nvPr/>
        </p:nvPicPr>
        <p:blipFill>
          <a:blip r:embed="rId5" cstate="print">
            <a:extLst>
              <a:ext uri="{28A0092B-C50C-407E-A947-70E740481C1C}">
                <a14:useLocalDpi xmlns="" xmlns:a14="http://schemas.microsoft.com/office/drawing/2010/main" val="0"/>
              </a:ext>
            </a:extLst>
          </a:blip>
          <a:srcRect b="34828"/>
          <a:stretch>
            <a:fillRect/>
          </a:stretch>
        </p:blipFill>
        <p:spPr bwMode="auto">
          <a:xfrm>
            <a:off x="6477000" y="914400"/>
            <a:ext cx="1992313" cy="173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03" name="Line 11"/>
          <p:cNvSpPr>
            <a:spLocks noChangeShapeType="1"/>
          </p:cNvSpPr>
          <p:nvPr/>
        </p:nvSpPr>
        <p:spPr bwMode="auto">
          <a:xfrm>
            <a:off x="5997575" y="3200400"/>
            <a:ext cx="838200" cy="327025"/>
          </a:xfrm>
          <a:prstGeom prst="line">
            <a:avLst/>
          </a:prstGeom>
          <a:noFill/>
          <a:ln w="38100">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4104" name="Line 12"/>
          <p:cNvSpPr>
            <a:spLocks noChangeShapeType="1"/>
          </p:cNvSpPr>
          <p:nvPr/>
        </p:nvSpPr>
        <p:spPr bwMode="auto">
          <a:xfrm>
            <a:off x="5181600" y="4724400"/>
            <a:ext cx="685800" cy="609600"/>
          </a:xfrm>
          <a:prstGeom prst="line">
            <a:avLst/>
          </a:prstGeom>
          <a:noFill/>
          <a:ln w="38100">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ext Box 4"/>
          <p:cNvSpPr txBox="1">
            <a:spLocks noChangeArrowheads="1"/>
          </p:cNvSpPr>
          <p:nvPr/>
        </p:nvSpPr>
        <p:spPr bwMode="auto">
          <a:xfrm>
            <a:off x="1584325" y="569913"/>
            <a:ext cx="1841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solidFill>
                <a:schemeClr val="bg1"/>
              </a:solidFill>
            </a:endParaRPr>
          </a:p>
        </p:txBody>
      </p:sp>
      <p:grpSp>
        <p:nvGrpSpPr>
          <p:cNvPr id="5123" name="Group 11"/>
          <p:cNvGrpSpPr>
            <a:grpSpLocks noChangeAspect="1"/>
          </p:cNvGrpSpPr>
          <p:nvPr/>
        </p:nvGrpSpPr>
        <p:grpSpPr bwMode="auto">
          <a:xfrm>
            <a:off x="5334000" y="1219200"/>
            <a:ext cx="3656013" cy="2003425"/>
            <a:chOff x="3648" y="480"/>
            <a:chExt cx="2015" cy="1104"/>
          </a:xfrm>
        </p:grpSpPr>
        <p:pic>
          <p:nvPicPr>
            <p:cNvPr id="5131" name="Picture 5" descr="P1030817"/>
            <p:cNvPicPr>
              <a:picLocks noChangeAspect="1" noChangeArrowheads="1"/>
            </p:cNvPicPr>
            <p:nvPr/>
          </p:nvPicPr>
          <p:blipFill>
            <a:blip r:embed="rId2" cstate="print">
              <a:extLst>
                <a:ext uri="{28A0092B-C50C-407E-A947-70E740481C1C}">
                  <a14:useLocalDpi xmlns="" xmlns:a14="http://schemas.microsoft.com/office/drawing/2010/main" val="0"/>
                </a:ext>
              </a:extLst>
            </a:blip>
            <a:srcRect l="20874" t="11211" b="38835"/>
            <a:stretch>
              <a:fillRect/>
            </a:stretch>
          </p:blipFill>
          <p:spPr bwMode="auto">
            <a:xfrm>
              <a:off x="3648" y="480"/>
              <a:ext cx="2015" cy="9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32" name="Line 10"/>
            <p:cNvSpPr>
              <a:spLocks noChangeAspect="1" noChangeShapeType="1"/>
            </p:cNvSpPr>
            <p:nvPr/>
          </p:nvSpPr>
          <p:spPr bwMode="auto">
            <a:xfrm flipH="1">
              <a:off x="4656" y="1164"/>
              <a:ext cx="6" cy="420"/>
            </a:xfrm>
            <a:prstGeom prst="line">
              <a:avLst/>
            </a:prstGeom>
            <a:noFill/>
            <a:ln w="50800">
              <a:solidFill>
                <a:srgbClr val="80008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grpSp>
      <p:sp>
        <p:nvSpPr>
          <p:cNvPr id="5124" name="Rectangle 2"/>
          <p:cNvSpPr>
            <a:spLocks noChangeArrowheads="1"/>
          </p:cNvSpPr>
          <p:nvPr/>
        </p:nvSpPr>
        <p:spPr bwMode="auto">
          <a:xfrm>
            <a:off x="457200" y="152400"/>
            <a:ext cx="82296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en-US" sz="3200"/>
              <a:t>TOPAZ Lidar (19 May – 19 July)</a:t>
            </a:r>
          </a:p>
        </p:txBody>
      </p:sp>
      <p:sp>
        <p:nvSpPr>
          <p:cNvPr id="5125" name="Text Box 7"/>
          <p:cNvSpPr txBox="1">
            <a:spLocks noChangeArrowheads="1"/>
          </p:cNvSpPr>
          <p:nvPr/>
        </p:nvSpPr>
        <p:spPr bwMode="auto">
          <a:xfrm>
            <a:off x="152400" y="1371600"/>
            <a:ext cx="5181600" cy="1555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31775" indent="-231775" eaLnBrk="0" hangingPunct="0">
              <a:tabLst>
                <a:tab pos="1487488" algn="l"/>
              </a:tabLst>
              <a:defRPr>
                <a:solidFill>
                  <a:schemeClr val="tx1"/>
                </a:solidFill>
                <a:latin typeface="Arial" charset="0"/>
              </a:defRPr>
            </a:lvl1pPr>
            <a:lvl2pPr marL="742950" indent="-285750" eaLnBrk="0" hangingPunct="0">
              <a:tabLst>
                <a:tab pos="1487488" algn="l"/>
              </a:tabLst>
              <a:defRPr>
                <a:solidFill>
                  <a:schemeClr val="tx1"/>
                </a:solidFill>
                <a:latin typeface="Arial" charset="0"/>
              </a:defRPr>
            </a:lvl2pPr>
            <a:lvl3pPr marL="1143000" indent="-228600" eaLnBrk="0" hangingPunct="0">
              <a:tabLst>
                <a:tab pos="1487488" algn="l"/>
              </a:tabLst>
              <a:defRPr>
                <a:solidFill>
                  <a:schemeClr val="tx1"/>
                </a:solidFill>
                <a:latin typeface="Arial" charset="0"/>
              </a:defRPr>
            </a:lvl3pPr>
            <a:lvl4pPr marL="1600200" indent="-228600" eaLnBrk="0" hangingPunct="0">
              <a:tabLst>
                <a:tab pos="1487488" algn="l"/>
              </a:tabLst>
              <a:defRPr>
                <a:solidFill>
                  <a:schemeClr val="tx1"/>
                </a:solidFill>
                <a:latin typeface="Arial" charset="0"/>
              </a:defRPr>
            </a:lvl4pPr>
            <a:lvl5pPr marL="2057400" indent="-228600" eaLnBrk="0" hangingPunct="0">
              <a:tabLst>
                <a:tab pos="1487488" algn="l"/>
              </a:tabLst>
              <a:defRPr>
                <a:solidFill>
                  <a:schemeClr val="tx1"/>
                </a:solidFill>
                <a:latin typeface="Arial" charset="0"/>
              </a:defRPr>
            </a:lvl5pPr>
            <a:lvl6pPr marL="2514600" indent="-228600" eaLnBrk="0" fontAlgn="base" hangingPunct="0">
              <a:spcBef>
                <a:spcPct val="0"/>
              </a:spcBef>
              <a:spcAft>
                <a:spcPct val="0"/>
              </a:spcAft>
              <a:tabLst>
                <a:tab pos="1487488" algn="l"/>
              </a:tabLst>
              <a:defRPr>
                <a:solidFill>
                  <a:schemeClr val="tx1"/>
                </a:solidFill>
                <a:latin typeface="Arial" charset="0"/>
              </a:defRPr>
            </a:lvl6pPr>
            <a:lvl7pPr marL="2971800" indent="-228600" eaLnBrk="0" fontAlgn="base" hangingPunct="0">
              <a:spcBef>
                <a:spcPct val="0"/>
              </a:spcBef>
              <a:spcAft>
                <a:spcPct val="0"/>
              </a:spcAft>
              <a:tabLst>
                <a:tab pos="1487488" algn="l"/>
              </a:tabLst>
              <a:defRPr>
                <a:solidFill>
                  <a:schemeClr val="tx1"/>
                </a:solidFill>
                <a:latin typeface="Arial" charset="0"/>
              </a:defRPr>
            </a:lvl7pPr>
            <a:lvl8pPr marL="3429000" indent="-228600" eaLnBrk="0" fontAlgn="base" hangingPunct="0">
              <a:spcBef>
                <a:spcPct val="0"/>
              </a:spcBef>
              <a:spcAft>
                <a:spcPct val="0"/>
              </a:spcAft>
              <a:tabLst>
                <a:tab pos="1487488" algn="l"/>
              </a:tabLst>
              <a:defRPr>
                <a:solidFill>
                  <a:schemeClr val="tx1"/>
                </a:solidFill>
                <a:latin typeface="Arial" charset="0"/>
              </a:defRPr>
            </a:lvl8pPr>
            <a:lvl9pPr marL="3886200" indent="-228600" eaLnBrk="0" fontAlgn="base" hangingPunct="0">
              <a:spcBef>
                <a:spcPct val="0"/>
              </a:spcBef>
              <a:spcAft>
                <a:spcPct val="0"/>
              </a:spcAft>
              <a:tabLst>
                <a:tab pos="1487488" algn="l"/>
              </a:tabLst>
              <a:defRPr>
                <a:solidFill>
                  <a:schemeClr val="tx1"/>
                </a:solidFill>
                <a:latin typeface="Arial" charset="0"/>
              </a:defRPr>
            </a:lvl9pPr>
          </a:lstStyle>
          <a:p>
            <a:pPr eaLnBrk="1" hangingPunct="1">
              <a:spcBef>
                <a:spcPct val="40000"/>
              </a:spcBef>
              <a:buFontTx/>
              <a:buChar char="•"/>
            </a:pPr>
            <a:r>
              <a:rPr lang="en-US" sz="2000" dirty="0"/>
              <a:t>Ozone &amp; aerosol backscatter profiles</a:t>
            </a:r>
          </a:p>
          <a:p>
            <a:pPr eaLnBrk="1" hangingPunct="1">
              <a:spcBef>
                <a:spcPct val="40000"/>
              </a:spcBef>
              <a:buFontTx/>
              <a:buChar char="•"/>
            </a:pPr>
            <a:r>
              <a:rPr lang="en-US" sz="2000" dirty="0"/>
              <a:t>Min / Max Range:  400 m / 3 – 5 km </a:t>
            </a:r>
          </a:p>
          <a:p>
            <a:pPr eaLnBrk="1" hangingPunct="1">
              <a:spcBef>
                <a:spcPct val="40000"/>
              </a:spcBef>
              <a:buFontTx/>
              <a:buChar char="•"/>
            </a:pPr>
            <a:r>
              <a:rPr lang="en-US" sz="2000" dirty="0"/>
              <a:t>Resolution (O</a:t>
            </a:r>
            <a:r>
              <a:rPr lang="en-US" sz="2000" baseline="-25000" dirty="0"/>
              <a:t>3</a:t>
            </a:r>
            <a:r>
              <a:rPr lang="en-US" sz="2000" dirty="0"/>
              <a:t>): </a:t>
            </a:r>
            <a:r>
              <a:rPr lang="el-GR" sz="2000" dirty="0"/>
              <a:t>Δ</a:t>
            </a:r>
            <a:r>
              <a:rPr lang="en-US" sz="2000" dirty="0">
                <a:cs typeface="Times New Roman" pitchFamily="18" charset="0"/>
              </a:rPr>
              <a:t>x = </a:t>
            </a:r>
            <a:r>
              <a:rPr lang="en-US" sz="2000" dirty="0"/>
              <a:t>600 m, </a:t>
            </a:r>
            <a:r>
              <a:rPr lang="el-GR" sz="2000" dirty="0"/>
              <a:t>Δ</a:t>
            </a:r>
            <a:r>
              <a:rPr lang="en-US" sz="2000" dirty="0"/>
              <a:t>z = 90 m</a:t>
            </a:r>
          </a:p>
          <a:p>
            <a:pPr eaLnBrk="1" hangingPunct="1"/>
            <a:r>
              <a:rPr lang="en-US" sz="2000" dirty="0">
                <a:solidFill>
                  <a:srgbClr val="FF9900"/>
                </a:solidFill>
              </a:rPr>
              <a:t> 	</a:t>
            </a:r>
          </a:p>
        </p:txBody>
      </p:sp>
      <p:pic>
        <p:nvPicPr>
          <p:cNvPr id="5126" name="Picture 28"/>
          <p:cNvPicPr>
            <a:picLocks noChangeAspect="1" noChangeArrowheads="1"/>
          </p:cNvPicPr>
          <p:nvPr/>
        </p:nvPicPr>
        <p:blipFill>
          <a:blip r:embed="rId3" cstate="print">
            <a:extLst>
              <a:ext uri="{28A0092B-C50C-407E-A947-70E740481C1C}">
                <a14:useLocalDpi xmlns="" xmlns:a14="http://schemas.microsoft.com/office/drawing/2010/main" val="0"/>
              </a:ext>
            </a:extLst>
          </a:blip>
          <a:srcRect l="4175" t="20224" r="8350" b="23070"/>
          <a:stretch>
            <a:fillRect/>
          </a:stretch>
        </p:blipFill>
        <p:spPr bwMode="auto">
          <a:xfrm>
            <a:off x="79375" y="3317875"/>
            <a:ext cx="6397625" cy="3206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 name="Group 12"/>
          <p:cNvGrpSpPr>
            <a:grpSpLocks/>
          </p:cNvGrpSpPr>
          <p:nvPr/>
        </p:nvGrpSpPr>
        <p:grpSpPr bwMode="auto">
          <a:xfrm>
            <a:off x="4638675" y="3276600"/>
            <a:ext cx="4200525" cy="3390900"/>
            <a:chOff x="4638675" y="3276600"/>
            <a:chExt cx="4200525" cy="3390900"/>
          </a:xfrm>
        </p:grpSpPr>
        <p:pic>
          <p:nvPicPr>
            <p:cNvPr id="5128" name="Picture 25"/>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553200" y="3276600"/>
              <a:ext cx="2286000" cy="3390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9" name="AutoShape 30"/>
            <p:cNvSpPr>
              <a:spLocks noChangeArrowheads="1"/>
            </p:cNvSpPr>
            <p:nvPr/>
          </p:nvSpPr>
          <p:spPr bwMode="auto">
            <a:xfrm rot="-5400000">
              <a:off x="4599781" y="4314825"/>
              <a:ext cx="1524001" cy="1276350"/>
            </a:xfrm>
            <a:prstGeom prst="parallelogram">
              <a:avLst>
                <a:gd name="adj" fmla="val 100608"/>
              </a:avLst>
            </a:prstGeom>
            <a:solidFill>
              <a:schemeClr val="accent1">
                <a:alpha val="39999"/>
              </a:schemeClr>
            </a:solidFill>
            <a:ln w="25400">
              <a:solidFill>
                <a:schemeClr val="tx1"/>
              </a:solidFill>
              <a:miter lim="800000"/>
              <a:headEnd/>
              <a:tailEnd/>
            </a:ln>
          </p:spPr>
          <p:txBody>
            <a:bodyPr wrap="none" anchor="ctr"/>
            <a:lstStyle/>
            <a:p>
              <a:endParaRPr lang="en-US"/>
            </a:p>
          </p:txBody>
        </p:sp>
        <p:sp>
          <p:nvSpPr>
            <p:cNvPr id="12" name="Rectangle 11"/>
            <p:cNvSpPr/>
            <p:nvPr/>
          </p:nvSpPr>
          <p:spPr>
            <a:xfrm>
              <a:off x="4638675" y="4562475"/>
              <a:ext cx="152400" cy="1219200"/>
            </a:xfrm>
            <a:prstGeom prst="rect">
              <a:avLst/>
            </a:prstGeom>
            <a:solidFill>
              <a:schemeClr val="accent1">
                <a:alpha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15" name="Picture 14"/>
          <p:cNvPicPr>
            <a:picLocks noChangeAspect="1"/>
          </p:cNvPicPr>
          <p:nvPr/>
        </p:nvPicPr>
        <p:blipFill>
          <a:blip r:embed="rId5" cstate="print"/>
          <a:stretch>
            <a:fillRect/>
          </a:stretch>
        </p:blipFill>
        <p:spPr>
          <a:xfrm>
            <a:off x="990600" y="3352800"/>
            <a:ext cx="5410200" cy="311882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xit" presetSubtype="10" fill="hold" nodeType="clickEffect">
                                  <p:stCondLst>
                                    <p:cond delay="0"/>
                                  </p:stCondLst>
                                  <p:childTnLst>
                                    <p:animEffect transition="out" filter="blinds(horizontal)">
                                      <p:cBhvr>
                                        <p:cTn id="10" dur="500"/>
                                        <p:tgtEl>
                                          <p:spTgt spid="3"/>
                                        </p:tgtEl>
                                      </p:cBhvr>
                                    </p:animEffect>
                                    <p:set>
                                      <p:cBhvr>
                                        <p:cTn id="11" dur="1" fill="hold">
                                          <p:stCondLst>
                                            <p:cond delay="499"/>
                                          </p:stCondLst>
                                        </p:cTn>
                                        <p:tgtEl>
                                          <p:spTgt spid="3"/>
                                        </p:tgtEl>
                                        <p:attrNameLst>
                                          <p:attrName>style.visibility</p:attrName>
                                        </p:attrNameLst>
                                      </p:cBhvr>
                                      <p:to>
                                        <p:strVal val="hidden"/>
                                      </p:to>
                                    </p:set>
                                  </p:childTnLst>
                                </p:cTn>
                              </p:par>
                              <p:par>
                                <p:cTn id="12" presetID="10" presetClass="exit" presetSubtype="0" fill="hold" nodeType="withEffect">
                                  <p:stCondLst>
                                    <p:cond delay="0"/>
                                  </p:stCondLst>
                                  <p:childTnLst>
                                    <p:animEffect transition="out" filter="fade">
                                      <p:cBhvr>
                                        <p:cTn id="13" dur="2000"/>
                                        <p:tgtEl>
                                          <p:spTgt spid="5126"/>
                                        </p:tgtEl>
                                      </p:cBhvr>
                                    </p:animEffect>
                                    <p:set>
                                      <p:cBhvr>
                                        <p:cTn id="14" dur="1" fill="hold">
                                          <p:stCondLst>
                                            <p:cond delay="1999"/>
                                          </p:stCondLst>
                                        </p:cTn>
                                        <p:tgtEl>
                                          <p:spTgt spid="5126"/>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Text Box 24"/>
          <p:cNvSpPr txBox="1">
            <a:spLocks noChangeArrowheads="1"/>
          </p:cNvSpPr>
          <p:nvPr/>
        </p:nvSpPr>
        <p:spPr bwMode="auto">
          <a:xfrm>
            <a:off x="3124200" y="4343400"/>
            <a:ext cx="184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p>
        </p:txBody>
      </p:sp>
      <p:grpSp>
        <p:nvGrpSpPr>
          <p:cNvPr id="6147" name="Group 52"/>
          <p:cNvGrpSpPr>
            <a:grpSpLocks/>
          </p:cNvGrpSpPr>
          <p:nvPr/>
        </p:nvGrpSpPr>
        <p:grpSpPr bwMode="auto">
          <a:xfrm>
            <a:off x="5403850" y="1690688"/>
            <a:ext cx="3663950" cy="4633912"/>
            <a:chOff x="240" y="816"/>
            <a:chExt cx="2308" cy="2919"/>
          </a:xfrm>
        </p:grpSpPr>
        <p:sp>
          <p:nvSpPr>
            <p:cNvPr id="6151" name="Text Box 17"/>
            <p:cNvSpPr txBox="1">
              <a:spLocks noChangeArrowheads="1"/>
            </p:cNvSpPr>
            <p:nvPr/>
          </p:nvSpPr>
          <p:spPr bwMode="auto">
            <a:xfrm>
              <a:off x="2016" y="3504"/>
              <a:ext cx="476"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Track</a:t>
              </a:r>
            </a:p>
          </p:txBody>
        </p:sp>
        <p:grpSp>
          <p:nvGrpSpPr>
            <p:cNvPr id="6152" name="Group 51"/>
            <p:cNvGrpSpPr>
              <a:grpSpLocks/>
            </p:cNvGrpSpPr>
            <p:nvPr/>
          </p:nvGrpSpPr>
          <p:grpSpPr bwMode="auto">
            <a:xfrm>
              <a:off x="240" y="816"/>
              <a:ext cx="2308" cy="2684"/>
              <a:chOff x="240" y="864"/>
              <a:chExt cx="2308" cy="2684"/>
            </a:xfrm>
          </p:grpSpPr>
          <p:pic>
            <p:nvPicPr>
              <p:cNvPr id="6153"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l="7272" t="19092" r="10909" b="23636"/>
              <a:stretch>
                <a:fillRect/>
              </a:stretch>
            </p:blipFill>
            <p:spPr bwMode="auto">
              <a:xfrm>
                <a:off x="240" y="864"/>
                <a:ext cx="2160" cy="10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54" name="Oval 4"/>
              <p:cNvSpPr>
                <a:spLocks noChangeArrowheads="1"/>
              </p:cNvSpPr>
              <p:nvPr/>
            </p:nvSpPr>
            <p:spPr bwMode="auto">
              <a:xfrm>
                <a:off x="1275" y="2256"/>
                <a:ext cx="432" cy="96"/>
              </a:xfrm>
              <a:prstGeom prst="ellipse">
                <a:avLst/>
              </a:prstGeom>
              <a:noFill/>
              <a:ln w="381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6155" name="Oval 5"/>
              <p:cNvSpPr>
                <a:spLocks noChangeArrowheads="1"/>
              </p:cNvSpPr>
              <p:nvPr/>
            </p:nvSpPr>
            <p:spPr bwMode="auto">
              <a:xfrm>
                <a:off x="1080" y="3257"/>
                <a:ext cx="816" cy="192"/>
              </a:xfrm>
              <a:prstGeom prst="ellipse">
                <a:avLst/>
              </a:prstGeom>
              <a:noFill/>
              <a:ln w="381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6156" name="Line 6"/>
              <p:cNvSpPr>
                <a:spLocks noChangeShapeType="1"/>
              </p:cNvSpPr>
              <p:nvPr/>
            </p:nvSpPr>
            <p:spPr bwMode="auto">
              <a:xfrm>
                <a:off x="1488" y="1296"/>
                <a:ext cx="398" cy="2036"/>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6157" name="Line 7"/>
              <p:cNvSpPr>
                <a:spLocks noChangeShapeType="1"/>
              </p:cNvSpPr>
              <p:nvPr/>
            </p:nvSpPr>
            <p:spPr bwMode="auto">
              <a:xfrm flipH="1">
                <a:off x="1443" y="1296"/>
                <a:ext cx="45" cy="2160"/>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6158" name="Line 8"/>
              <p:cNvSpPr>
                <a:spLocks noChangeShapeType="1"/>
              </p:cNvSpPr>
              <p:nvPr/>
            </p:nvSpPr>
            <p:spPr bwMode="auto">
              <a:xfrm flipH="1">
                <a:off x="1104" y="1296"/>
                <a:ext cx="384" cy="2016"/>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6159" name="Line 9"/>
              <p:cNvSpPr>
                <a:spLocks noChangeShapeType="1"/>
              </p:cNvSpPr>
              <p:nvPr/>
            </p:nvSpPr>
            <p:spPr bwMode="auto">
              <a:xfrm>
                <a:off x="1488" y="1296"/>
                <a:ext cx="144" cy="1968"/>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6160" name="Line 10"/>
              <p:cNvSpPr>
                <a:spLocks noChangeShapeType="1"/>
              </p:cNvSpPr>
              <p:nvPr/>
            </p:nvSpPr>
            <p:spPr bwMode="auto">
              <a:xfrm>
                <a:off x="1056" y="3168"/>
                <a:ext cx="1037" cy="38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6161" name="Arc 23"/>
              <p:cNvSpPr>
                <a:spLocks/>
              </p:cNvSpPr>
              <p:nvPr/>
            </p:nvSpPr>
            <p:spPr bwMode="auto">
              <a:xfrm flipV="1">
                <a:off x="1536" y="2832"/>
                <a:ext cx="240" cy="9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rgbClr val="FF3300"/>
                </a:solidFill>
                <a:round/>
                <a:headEnd type="triangle" w="med" len="me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6162" name="Text Box 25"/>
              <p:cNvSpPr txBox="1">
                <a:spLocks noChangeArrowheads="1"/>
              </p:cNvSpPr>
              <p:nvPr/>
            </p:nvSpPr>
            <p:spPr bwMode="auto">
              <a:xfrm>
                <a:off x="1872" y="2688"/>
                <a:ext cx="676" cy="4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12.5 deg</a:t>
                </a:r>
              </a:p>
              <a:p>
                <a:pPr eaLnBrk="1" hangingPunct="1"/>
                <a:r>
                  <a:rPr lang="en-US"/>
                  <a:t>off nadir</a:t>
                </a:r>
              </a:p>
            </p:txBody>
          </p:sp>
          <p:sp>
            <p:nvSpPr>
              <p:cNvPr id="6163" name="Line 26"/>
              <p:cNvSpPr>
                <a:spLocks noChangeShapeType="1"/>
              </p:cNvSpPr>
              <p:nvPr/>
            </p:nvSpPr>
            <p:spPr bwMode="auto">
              <a:xfrm>
                <a:off x="1536" y="2688"/>
                <a:ext cx="0" cy="480"/>
              </a:xfrm>
              <a:prstGeom prst="line">
                <a:avLst/>
              </a:prstGeom>
              <a:noFill/>
              <a:ln w="9525" cap="rnd">
                <a:solidFill>
                  <a:schemeClr val="tx1"/>
                </a:solidFill>
                <a:prstDash val="sysDot"/>
                <a:round/>
                <a:headEnd/>
                <a:tailEnd/>
              </a:ln>
              <a:extLst>
                <a:ext uri="{909E8E84-426E-40DD-AFC4-6F175D3DCCD1}">
                  <a14:hiddenFill xmlns="" xmlns:a14="http://schemas.microsoft.com/office/drawing/2010/main">
                    <a:noFill/>
                  </a14:hiddenFill>
                </a:ext>
              </a:extLst>
            </p:spPr>
            <p:txBody>
              <a:bodyPr/>
              <a:lstStyle/>
              <a:p>
                <a:endParaRPr lang="en-US"/>
              </a:p>
            </p:txBody>
          </p:sp>
        </p:grpSp>
      </p:grpSp>
      <p:sp>
        <p:nvSpPr>
          <p:cNvPr id="6148" name="Text Box 48"/>
          <p:cNvSpPr txBox="1">
            <a:spLocks noChangeArrowheads="1"/>
          </p:cNvSpPr>
          <p:nvPr/>
        </p:nvSpPr>
        <p:spPr bwMode="auto">
          <a:xfrm>
            <a:off x="762000" y="258763"/>
            <a:ext cx="7972054"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200" dirty="0"/>
              <a:t>U </a:t>
            </a:r>
            <a:r>
              <a:rPr lang="en-US" sz="3200" dirty="0" smtClean="0"/>
              <a:t>of Leeds </a:t>
            </a:r>
            <a:r>
              <a:rPr lang="en-US" sz="3200" dirty="0"/>
              <a:t>Doppler </a:t>
            </a:r>
            <a:r>
              <a:rPr lang="en-US" sz="3200" dirty="0" err="1"/>
              <a:t>lidar</a:t>
            </a:r>
            <a:r>
              <a:rPr lang="en-US" sz="3200" dirty="0"/>
              <a:t> (7 June – 18 July)</a:t>
            </a:r>
          </a:p>
        </p:txBody>
      </p:sp>
      <p:sp>
        <p:nvSpPr>
          <p:cNvPr id="6149" name="Text Box 53"/>
          <p:cNvSpPr txBox="1">
            <a:spLocks noChangeArrowheads="1"/>
          </p:cNvSpPr>
          <p:nvPr/>
        </p:nvSpPr>
        <p:spPr bwMode="auto">
          <a:xfrm>
            <a:off x="152400" y="1065213"/>
            <a:ext cx="5562600" cy="1677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40000"/>
              </a:spcBef>
              <a:buFontTx/>
              <a:buChar char="•"/>
            </a:pPr>
            <a:r>
              <a:rPr lang="en-US" sz="2000"/>
              <a:t> Horizontal wind speed and direction profiles</a:t>
            </a:r>
          </a:p>
          <a:p>
            <a:pPr eaLnBrk="1" hangingPunct="1">
              <a:spcBef>
                <a:spcPct val="40000"/>
              </a:spcBef>
              <a:buFontTx/>
              <a:buChar char="•"/>
            </a:pPr>
            <a:r>
              <a:rPr lang="en-US" sz="2000"/>
              <a:t> Vertical wind speed profiles</a:t>
            </a:r>
          </a:p>
          <a:p>
            <a:pPr eaLnBrk="1" hangingPunct="1">
              <a:spcBef>
                <a:spcPct val="40000"/>
              </a:spcBef>
              <a:buFontTx/>
              <a:buChar char="•"/>
            </a:pPr>
            <a:r>
              <a:rPr lang="en-US" sz="2000"/>
              <a:t> Min / Max Range:  50 m / up to 3 km</a:t>
            </a:r>
          </a:p>
          <a:p>
            <a:pPr eaLnBrk="1" hangingPunct="1">
              <a:spcBef>
                <a:spcPct val="40000"/>
              </a:spcBef>
              <a:buFontTx/>
              <a:buChar char="•"/>
            </a:pPr>
            <a:r>
              <a:rPr lang="en-US" sz="2000"/>
              <a:t> Resolution: </a:t>
            </a:r>
            <a:r>
              <a:rPr lang="el-GR" sz="2000"/>
              <a:t>Δ</a:t>
            </a:r>
            <a:r>
              <a:rPr lang="en-US" sz="2000"/>
              <a:t>x = 500 – 800 m, </a:t>
            </a:r>
            <a:r>
              <a:rPr lang="el-GR" sz="2000"/>
              <a:t>Δ</a:t>
            </a:r>
            <a:r>
              <a:rPr lang="en-US" sz="2000"/>
              <a:t>z = 50 m</a:t>
            </a:r>
          </a:p>
        </p:txBody>
      </p:sp>
      <p:pic>
        <p:nvPicPr>
          <p:cNvPr id="1026" name="Picture 2"/>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7500" t="7074" r="59203" b="17045"/>
          <a:stretch/>
        </p:blipFill>
        <p:spPr bwMode="auto">
          <a:xfrm>
            <a:off x="76200" y="2971800"/>
            <a:ext cx="3581400" cy="3810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l="6453" t="21707" r="74390" b="31505"/>
          <a:stretch/>
        </p:blipFill>
        <p:spPr bwMode="auto">
          <a:xfrm>
            <a:off x="3581400" y="3856249"/>
            <a:ext cx="2993353" cy="292430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idx="4294967295"/>
          </p:nvPr>
        </p:nvSpPr>
        <p:spPr>
          <a:xfrm>
            <a:off x="457200" y="122237"/>
            <a:ext cx="8229600" cy="715963"/>
          </a:xfrm>
        </p:spPr>
        <p:txBody>
          <a:bodyPr/>
          <a:lstStyle/>
          <a:p>
            <a:pPr eaLnBrk="1" hangingPunct="1"/>
            <a:r>
              <a:rPr lang="en-US" sz="2800" dirty="0" smtClean="0">
                <a:latin typeface="Arial" charset="0"/>
              </a:rPr>
              <a:t>NOAA Twin Otter </a:t>
            </a:r>
            <a:r>
              <a:rPr lang="en-US" sz="2800" dirty="0" err="1" smtClean="0">
                <a:latin typeface="Arial" charset="0"/>
              </a:rPr>
              <a:t>CalNex</a:t>
            </a:r>
            <a:r>
              <a:rPr lang="en-US" sz="2800" dirty="0" smtClean="0">
                <a:latin typeface="Arial" charset="0"/>
              </a:rPr>
              <a:t> Science Objectives</a:t>
            </a:r>
          </a:p>
        </p:txBody>
      </p:sp>
      <p:sp>
        <p:nvSpPr>
          <p:cNvPr id="8195" name="Rectangle 3"/>
          <p:cNvSpPr>
            <a:spLocks noGrp="1" noChangeArrowheads="1"/>
          </p:cNvSpPr>
          <p:nvPr>
            <p:ph type="body" idx="4294967295"/>
          </p:nvPr>
        </p:nvSpPr>
        <p:spPr>
          <a:xfrm>
            <a:off x="381000" y="1143000"/>
            <a:ext cx="8077200" cy="6096000"/>
          </a:xfrm>
        </p:spPr>
        <p:txBody>
          <a:bodyPr/>
          <a:lstStyle/>
          <a:p>
            <a:pPr eaLnBrk="1" hangingPunct="1">
              <a:spcBef>
                <a:spcPct val="0"/>
              </a:spcBef>
            </a:pPr>
            <a:r>
              <a:rPr lang="en-US" sz="1800" dirty="0" smtClean="0">
                <a:latin typeface="Arial" charset="0"/>
              </a:rPr>
              <a:t>Distribution of pollutants	</a:t>
            </a:r>
          </a:p>
          <a:p>
            <a:pPr eaLnBrk="1" hangingPunct="1">
              <a:spcBef>
                <a:spcPct val="0"/>
              </a:spcBef>
              <a:buFontTx/>
              <a:buNone/>
            </a:pPr>
            <a:r>
              <a:rPr lang="en-US" sz="1800" dirty="0" smtClean="0">
                <a:latin typeface="Arial" charset="0"/>
              </a:rPr>
              <a:t>		3-dimensional distribution of ozone and aerosols over different 	regions of California</a:t>
            </a:r>
          </a:p>
          <a:p>
            <a:pPr eaLnBrk="1" hangingPunct="1">
              <a:spcBef>
                <a:spcPct val="0"/>
              </a:spcBef>
              <a:buFontTx/>
              <a:buNone/>
            </a:pPr>
            <a:endParaRPr lang="en-US" sz="1000" dirty="0" smtClean="0">
              <a:latin typeface="Arial" charset="0"/>
            </a:endParaRPr>
          </a:p>
          <a:p>
            <a:pPr eaLnBrk="1" hangingPunct="1">
              <a:spcBef>
                <a:spcPct val="0"/>
              </a:spcBef>
            </a:pPr>
            <a:r>
              <a:rPr lang="en-US" sz="1800" dirty="0" smtClean="0">
                <a:latin typeface="Arial" charset="0"/>
              </a:rPr>
              <a:t>Horizontal transport</a:t>
            </a:r>
          </a:p>
          <a:p>
            <a:pPr eaLnBrk="1" hangingPunct="1">
              <a:spcBef>
                <a:spcPct val="0"/>
              </a:spcBef>
              <a:buFontTx/>
              <a:buNone/>
            </a:pPr>
            <a:r>
              <a:rPr lang="en-US" sz="1800" dirty="0" smtClean="0">
                <a:latin typeface="Arial" charset="0"/>
              </a:rPr>
              <a:t>		</a:t>
            </a:r>
            <a:r>
              <a:rPr lang="en-US" sz="1800" dirty="0" smtClean="0">
                <a:solidFill>
                  <a:srgbClr val="FF3300"/>
                </a:solidFill>
                <a:latin typeface="Arial" charset="0"/>
              </a:rPr>
              <a:t>Flow of ozone and aerosol between different air basins in California</a:t>
            </a:r>
          </a:p>
          <a:p>
            <a:pPr eaLnBrk="1" hangingPunct="1">
              <a:spcBef>
                <a:spcPct val="0"/>
              </a:spcBef>
              <a:buFontTx/>
              <a:buNone/>
            </a:pPr>
            <a:r>
              <a:rPr lang="en-US" sz="1800" dirty="0" smtClean="0">
                <a:latin typeface="Arial" charset="0"/>
              </a:rPr>
              <a:t>		Import and export of ozone into/out of California</a:t>
            </a:r>
          </a:p>
          <a:p>
            <a:pPr eaLnBrk="1" hangingPunct="1">
              <a:spcBef>
                <a:spcPct val="0"/>
              </a:spcBef>
              <a:buFontTx/>
              <a:buNone/>
            </a:pPr>
            <a:endParaRPr lang="en-US" sz="1000" dirty="0" smtClean="0">
              <a:latin typeface="Arial" charset="0"/>
            </a:endParaRPr>
          </a:p>
          <a:p>
            <a:pPr eaLnBrk="1" hangingPunct="1">
              <a:spcBef>
                <a:spcPct val="0"/>
              </a:spcBef>
            </a:pPr>
            <a:r>
              <a:rPr lang="en-US" sz="1800" dirty="0" smtClean="0">
                <a:latin typeface="Arial" charset="0"/>
              </a:rPr>
              <a:t>Vertical transport</a:t>
            </a:r>
          </a:p>
          <a:p>
            <a:pPr eaLnBrk="1" hangingPunct="1">
              <a:spcBef>
                <a:spcPct val="0"/>
              </a:spcBef>
              <a:buFontTx/>
              <a:buNone/>
            </a:pPr>
            <a:r>
              <a:rPr lang="en-US" sz="1800" dirty="0" smtClean="0">
                <a:latin typeface="Arial" charset="0"/>
              </a:rPr>
              <a:t>		</a:t>
            </a:r>
            <a:r>
              <a:rPr lang="en-US" sz="1800" dirty="0" smtClean="0">
                <a:solidFill>
                  <a:srgbClr val="FF3300"/>
                </a:solidFill>
                <a:latin typeface="Arial" charset="0"/>
              </a:rPr>
              <a:t>Topographic forcing  (Mountain Chimney effect)</a:t>
            </a:r>
          </a:p>
          <a:p>
            <a:pPr eaLnBrk="1" hangingPunct="1">
              <a:spcBef>
                <a:spcPct val="0"/>
              </a:spcBef>
              <a:buFontTx/>
              <a:buNone/>
            </a:pPr>
            <a:r>
              <a:rPr lang="en-US" sz="1800" dirty="0" smtClean="0">
                <a:latin typeface="Arial" charset="0"/>
              </a:rPr>
              <a:t>		Boundary layer detrainment</a:t>
            </a:r>
          </a:p>
          <a:p>
            <a:pPr eaLnBrk="1" hangingPunct="1">
              <a:spcBef>
                <a:spcPct val="0"/>
              </a:spcBef>
              <a:buFontTx/>
              <a:buNone/>
            </a:pPr>
            <a:endParaRPr lang="en-US" sz="1000" dirty="0" smtClean="0">
              <a:latin typeface="Arial" charset="0"/>
            </a:endParaRPr>
          </a:p>
          <a:p>
            <a:pPr eaLnBrk="1" hangingPunct="1">
              <a:spcBef>
                <a:spcPct val="0"/>
              </a:spcBef>
            </a:pPr>
            <a:r>
              <a:rPr lang="en-US" sz="1800" dirty="0" smtClean="0">
                <a:latin typeface="Arial" charset="0"/>
              </a:rPr>
              <a:t>Ozone layers aloft</a:t>
            </a:r>
            <a:endParaRPr lang="en-US" sz="1600" dirty="0" smtClean="0">
              <a:solidFill>
                <a:srgbClr val="FF9900"/>
              </a:solidFill>
              <a:latin typeface="Arial" charset="0"/>
            </a:endParaRPr>
          </a:p>
          <a:p>
            <a:pPr lvl="2" eaLnBrk="1" hangingPunct="1">
              <a:spcBef>
                <a:spcPct val="0"/>
              </a:spcBef>
              <a:buFontTx/>
              <a:buNone/>
            </a:pPr>
            <a:r>
              <a:rPr lang="en-US" sz="1800" dirty="0" smtClean="0">
                <a:latin typeface="Arial" charset="0"/>
              </a:rPr>
              <a:t>Stratospheric intrusions (</a:t>
            </a:r>
            <a:r>
              <a:rPr lang="en-US" sz="1800" i="1" dirty="0" smtClean="0">
                <a:solidFill>
                  <a:srgbClr val="FFC000"/>
                </a:solidFill>
                <a:latin typeface="Arial" charset="0"/>
              </a:rPr>
              <a:t>Andy Langford, talk</a:t>
            </a:r>
            <a:r>
              <a:rPr lang="en-US" sz="1800" dirty="0" smtClean="0">
                <a:latin typeface="Arial" charset="0"/>
              </a:rPr>
              <a:t>)</a:t>
            </a:r>
          </a:p>
          <a:p>
            <a:pPr lvl="2" eaLnBrk="1" hangingPunct="1">
              <a:spcBef>
                <a:spcPct val="0"/>
              </a:spcBef>
              <a:buFontTx/>
              <a:buNone/>
            </a:pPr>
            <a:r>
              <a:rPr lang="en-US" sz="1800" dirty="0" smtClean="0">
                <a:latin typeface="Arial" charset="0"/>
              </a:rPr>
              <a:t>Pollution layers transported from Asia (</a:t>
            </a:r>
            <a:r>
              <a:rPr lang="en-US" sz="1800" i="1" dirty="0" smtClean="0">
                <a:solidFill>
                  <a:srgbClr val="FFC000"/>
                </a:solidFill>
                <a:latin typeface="Arial" charset="0"/>
              </a:rPr>
              <a:t>Andy Langford, poster</a:t>
            </a:r>
            <a:r>
              <a:rPr lang="en-US" sz="1800" dirty="0" smtClean="0">
                <a:latin typeface="Arial" charset="0"/>
              </a:rPr>
              <a:t>)</a:t>
            </a:r>
          </a:p>
          <a:p>
            <a:pPr lvl="1" eaLnBrk="1" hangingPunct="1">
              <a:spcBef>
                <a:spcPct val="0"/>
              </a:spcBef>
              <a:buFontTx/>
              <a:buNone/>
            </a:pPr>
            <a:endParaRPr lang="en-US" sz="1000" dirty="0" smtClean="0">
              <a:latin typeface="Arial" charset="0"/>
            </a:endParaRPr>
          </a:p>
          <a:p>
            <a:pPr eaLnBrk="1" hangingPunct="1">
              <a:spcBef>
                <a:spcPct val="0"/>
              </a:spcBef>
            </a:pPr>
            <a:r>
              <a:rPr lang="en-US" sz="1800" dirty="0" smtClean="0">
                <a:latin typeface="Arial" charset="0"/>
              </a:rPr>
              <a:t>Air Quality model validation</a:t>
            </a:r>
            <a:endParaRPr lang="en-US" sz="1600" dirty="0" smtClean="0">
              <a:solidFill>
                <a:srgbClr val="FF9900"/>
              </a:solidFill>
              <a:latin typeface="Arial" charset="0"/>
            </a:endParaRPr>
          </a:p>
          <a:p>
            <a:pPr eaLnBrk="1" hangingPunct="1">
              <a:spcBef>
                <a:spcPct val="0"/>
              </a:spcBef>
              <a:buFontTx/>
              <a:buNone/>
            </a:pPr>
            <a:endParaRPr lang="en-US" sz="1000" dirty="0" smtClean="0">
              <a:latin typeface="Arial" charset="0"/>
            </a:endParaRPr>
          </a:p>
          <a:p>
            <a:pPr eaLnBrk="1" hangingPunct="1">
              <a:spcBef>
                <a:spcPct val="0"/>
              </a:spcBef>
            </a:pPr>
            <a:r>
              <a:rPr lang="en-US" sz="1800" dirty="0" smtClean="0">
                <a:latin typeface="Arial" charset="0"/>
              </a:rPr>
              <a:t>Synergies between AMAX-DOAS and LIDAR</a:t>
            </a:r>
          </a:p>
          <a:p>
            <a:pPr eaLnBrk="1" hangingPunct="1">
              <a:spcBef>
                <a:spcPct val="0"/>
              </a:spcBef>
              <a:buFontTx/>
              <a:buNone/>
            </a:pPr>
            <a:r>
              <a:rPr lang="en-US" sz="1800" dirty="0" smtClean="0">
                <a:latin typeface="Arial" charset="0"/>
              </a:rPr>
              <a:t>		Constrain O</a:t>
            </a:r>
            <a:r>
              <a:rPr lang="en-US" sz="1800" baseline="-25000" dirty="0" smtClean="0">
                <a:latin typeface="Arial" charset="0"/>
              </a:rPr>
              <a:t>x</a:t>
            </a:r>
            <a:r>
              <a:rPr lang="en-US" sz="1800" dirty="0" smtClean="0">
                <a:latin typeface="Arial" charset="0"/>
              </a:rPr>
              <a:t> budget (O</a:t>
            </a:r>
            <a:r>
              <a:rPr lang="en-US" sz="1800" baseline="-25000" dirty="0" smtClean="0">
                <a:latin typeface="Arial" charset="0"/>
              </a:rPr>
              <a:t>x</a:t>
            </a:r>
            <a:r>
              <a:rPr lang="en-US" sz="1800" dirty="0" smtClean="0">
                <a:latin typeface="Arial" charset="0"/>
              </a:rPr>
              <a:t> = NO</a:t>
            </a:r>
            <a:r>
              <a:rPr lang="en-US" sz="1800" baseline="-25000" dirty="0" smtClean="0">
                <a:latin typeface="Arial" charset="0"/>
              </a:rPr>
              <a:t>2</a:t>
            </a:r>
            <a:r>
              <a:rPr lang="en-US" sz="1800" dirty="0" smtClean="0">
                <a:latin typeface="Arial" charset="0"/>
              </a:rPr>
              <a:t> + O</a:t>
            </a:r>
            <a:r>
              <a:rPr lang="en-US" sz="1800" baseline="-25000" dirty="0" smtClean="0">
                <a:latin typeface="Arial" charset="0"/>
              </a:rPr>
              <a:t>3</a:t>
            </a:r>
            <a:r>
              <a:rPr lang="en-US" sz="1800" dirty="0" smtClean="0">
                <a:latin typeface="Arial" charset="0"/>
              </a:rPr>
              <a:t>)</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1248817" y="402848"/>
            <a:ext cx="664637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800" dirty="0">
                <a:solidFill>
                  <a:schemeClr val="bg1"/>
                </a:solidFill>
              </a:rPr>
              <a:t>Regional Pollution </a:t>
            </a:r>
            <a:r>
              <a:rPr lang="en-US" sz="2800" dirty="0" smtClean="0">
                <a:solidFill>
                  <a:schemeClr val="bg1"/>
                </a:solidFill>
              </a:rPr>
              <a:t>in Southern California</a:t>
            </a:r>
          </a:p>
          <a:p>
            <a:pPr algn="ctr" eaLnBrk="1" hangingPunct="1"/>
            <a:endParaRPr lang="en-US" sz="2400" dirty="0">
              <a:solidFill>
                <a:schemeClr val="bg1"/>
              </a:solidFill>
            </a:endParaRPr>
          </a:p>
        </p:txBody>
      </p:sp>
      <p:sp>
        <p:nvSpPr>
          <p:cNvPr id="16" name="Up Arrow 15"/>
          <p:cNvSpPr/>
          <p:nvPr/>
        </p:nvSpPr>
        <p:spPr bwMode="auto">
          <a:xfrm rot="5400000">
            <a:off x="3261500" y="4613614"/>
            <a:ext cx="182563" cy="549275"/>
          </a:xfrm>
          <a:prstGeom prst="upArrow">
            <a:avLst/>
          </a:prstGeom>
          <a:solidFill>
            <a:srgbClr val="FF7C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4"/>
          <p:cNvSpPr/>
          <p:nvPr/>
        </p:nvSpPr>
        <p:spPr>
          <a:xfrm>
            <a:off x="8001000" y="6060211"/>
            <a:ext cx="613645"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4" descr="fed_ozone"/>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5002" t="52010" r="6635" b="11111"/>
          <a:stretch/>
        </p:blipFill>
        <p:spPr bwMode="auto">
          <a:xfrm>
            <a:off x="304800" y="1981200"/>
            <a:ext cx="8464307"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1645920" y="1482745"/>
            <a:ext cx="5852160" cy="369332"/>
          </a:xfrm>
          <a:prstGeom prst="rect">
            <a:avLst/>
          </a:prstGeom>
          <a:solidFill>
            <a:schemeClr val="bg1"/>
          </a:solidFill>
        </p:spPr>
        <p:txBody>
          <a:bodyPr wrap="none" rtlCol="0">
            <a:spAutoFit/>
          </a:bodyPr>
          <a:lstStyle/>
          <a:p>
            <a:pPr algn="ctr"/>
            <a:r>
              <a:rPr lang="en-US" dirty="0" smtClean="0"/>
              <a:t>California Area Designations for 8-hour Ozone NAAQS</a:t>
            </a:r>
            <a:endParaRPr lang="en-US" dirty="0"/>
          </a:p>
        </p:txBody>
      </p:sp>
      <p:sp>
        <p:nvSpPr>
          <p:cNvPr id="26" name="Rectangle 25"/>
          <p:cNvSpPr/>
          <p:nvPr/>
        </p:nvSpPr>
        <p:spPr>
          <a:xfrm>
            <a:off x="7861730" y="6065180"/>
            <a:ext cx="801564"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rot="864888">
            <a:off x="5338420" y="4535144"/>
            <a:ext cx="1168238" cy="609600"/>
          </a:xfrm>
          <a:prstGeom prst="ellipse">
            <a:avLst/>
          </a:prstGeom>
          <a:solidFill>
            <a:srgbClr val="FF0000">
              <a:alpha val="4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6172200" y="5715000"/>
            <a:ext cx="533400" cy="381000"/>
          </a:xfrm>
          <a:prstGeom prst="ellipse">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rot="2986927">
            <a:off x="3685820" y="2655701"/>
            <a:ext cx="1414011" cy="530423"/>
          </a:xfrm>
          <a:prstGeom prst="ellipse">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04800" y="1143000"/>
            <a:ext cx="5486400" cy="3505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0242" name="Text Box 2"/>
          <p:cNvSpPr txBox="1">
            <a:spLocks noChangeArrowheads="1"/>
          </p:cNvSpPr>
          <p:nvPr/>
        </p:nvSpPr>
        <p:spPr bwMode="auto">
          <a:xfrm>
            <a:off x="798392" y="304800"/>
            <a:ext cx="738529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800" dirty="0">
                <a:solidFill>
                  <a:schemeClr val="bg1"/>
                </a:solidFill>
              </a:rPr>
              <a:t>Pollution </a:t>
            </a:r>
            <a:r>
              <a:rPr lang="en-US" sz="2800" dirty="0" smtClean="0">
                <a:solidFill>
                  <a:schemeClr val="bg1"/>
                </a:solidFill>
              </a:rPr>
              <a:t>ex</a:t>
            </a:r>
            <a:r>
              <a:rPr lang="en-US" sz="2800" dirty="0" smtClean="0">
                <a:solidFill>
                  <a:schemeClr val="bg1"/>
                </a:solidFill>
              </a:rPr>
              <a:t>port </a:t>
            </a:r>
            <a:r>
              <a:rPr lang="en-US" sz="2800" dirty="0">
                <a:solidFill>
                  <a:schemeClr val="bg1"/>
                </a:solidFill>
              </a:rPr>
              <a:t>pathways </a:t>
            </a:r>
            <a:r>
              <a:rPr lang="en-US" sz="2800" dirty="0" smtClean="0">
                <a:solidFill>
                  <a:schemeClr val="bg1"/>
                </a:solidFill>
              </a:rPr>
              <a:t>from</a:t>
            </a:r>
            <a:r>
              <a:rPr lang="en-US" sz="2800" dirty="0" smtClean="0">
                <a:solidFill>
                  <a:schemeClr val="bg1"/>
                </a:solidFill>
              </a:rPr>
              <a:t> </a:t>
            </a:r>
            <a:r>
              <a:rPr lang="en-US" sz="2800" dirty="0">
                <a:solidFill>
                  <a:schemeClr val="bg1"/>
                </a:solidFill>
              </a:rPr>
              <a:t>the L A </a:t>
            </a:r>
            <a:r>
              <a:rPr lang="en-US" sz="2800" dirty="0" smtClean="0">
                <a:solidFill>
                  <a:schemeClr val="bg1"/>
                </a:solidFill>
              </a:rPr>
              <a:t>Basin</a:t>
            </a:r>
            <a:endParaRPr lang="en-US" sz="2800" dirty="0">
              <a:solidFill>
                <a:schemeClr val="bg1"/>
              </a:solidFill>
            </a:endParaRPr>
          </a:p>
        </p:txBody>
      </p:sp>
      <p:grpSp>
        <p:nvGrpSpPr>
          <p:cNvPr id="5" name="Group 4"/>
          <p:cNvGrpSpPr/>
          <p:nvPr/>
        </p:nvGrpSpPr>
        <p:grpSpPr>
          <a:xfrm>
            <a:off x="304800" y="1828822"/>
            <a:ext cx="5397638" cy="1953377"/>
            <a:chOff x="304800" y="1828822"/>
            <a:chExt cx="5397638" cy="1953377"/>
          </a:xfrm>
        </p:grpSpPr>
        <p:sp>
          <p:nvSpPr>
            <p:cNvPr id="10250" name="TextBox 18"/>
            <p:cNvSpPr txBox="1">
              <a:spLocks noChangeArrowheads="1"/>
            </p:cNvSpPr>
            <p:nvPr/>
          </p:nvSpPr>
          <p:spPr bwMode="auto">
            <a:xfrm>
              <a:off x="4572000" y="3048139"/>
              <a:ext cx="1130438" cy="277026"/>
            </a:xfrm>
            <a:prstGeom prst="rect">
              <a:avLst/>
            </a:prstGeom>
            <a:solidFill>
              <a:schemeClr val="bg1"/>
            </a:solidFill>
            <a:ln w="19050">
              <a:solidFill>
                <a:schemeClr val="tx1"/>
              </a:solidFill>
              <a:miter lim="800000"/>
              <a:headEnd/>
              <a:tailEnd/>
            </a:ln>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dirty="0"/>
                <a:t>Banning Pass</a:t>
              </a:r>
            </a:p>
          </p:txBody>
        </p:sp>
        <p:sp>
          <p:nvSpPr>
            <p:cNvPr id="20" name="Up Arrow 19"/>
            <p:cNvSpPr/>
            <p:nvPr/>
          </p:nvSpPr>
          <p:spPr bwMode="auto">
            <a:xfrm>
              <a:off x="3352800" y="2667000"/>
              <a:ext cx="182562" cy="457200"/>
            </a:xfrm>
            <a:prstGeom prst="upArrow">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Up Arrow 20"/>
            <p:cNvSpPr/>
            <p:nvPr/>
          </p:nvSpPr>
          <p:spPr bwMode="auto">
            <a:xfrm rot="5400000">
              <a:off x="4122231" y="3042300"/>
              <a:ext cx="182563" cy="457200"/>
            </a:xfrm>
            <a:prstGeom prst="upArrow">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Up Arrow 6"/>
            <p:cNvSpPr/>
            <p:nvPr/>
          </p:nvSpPr>
          <p:spPr bwMode="auto">
            <a:xfrm rot="19049153">
              <a:off x="1744353" y="2516189"/>
              <a:ext cx="182562" cy="457200"/>
            </a:xfrm>
            <a:prstGeom prst="upArrow">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Up Arrow 21"/>
            <p:cNvSpPr/>
            <p:nvPr/>
          </p:nvSpPr>
          <p:spPr bwMode="auto">
            <a:xfrm rot="4677414">
              <a:off x="1962151" y="2940050"/>
              <a:ext cx="182562" cy="731837"/>
            </a:xfrm>
            <a:prstGeom prst="upArrow">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Up Arrow 22"/>
            <p:cNvSpPr/>
            <p:nvPr/>
          </p:nvSpPr>
          <p:spPr bwMode="auto">
            <a:xfrm rot="2367740">
              <a:off x="3858103" y="2825810"/>
              <a:ext cx="184150" cy="457200"/>
            </a:xfrm>
            <a:prstGeom prst="upArrow">
              <a:avLst/>
            </a:prstGeom>
            <a:solidFill>
              <a:srgbClr val="FF7C8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Up Arrow 23"/>
            <p:cNvSpPr/>
            <p:nvPr/>
          </p:nvSpPr>
          <p:spPr bwMode="auto">
            <a:xfrm>
              <a:off x="2559050" y="2590800"/>
              <a:ext cx="184150" cy="457200"/>
            </a:xfrm>
            <a:prstGeom prst="upArrow">
              <a:avLst/>
            </a:prstGeom>
            <a:solidFill>
              <a:srgbClr val="FF7C8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258" name="TextBox 25"/>
            <p:cNvSpPr txBox="1">
              <a:spLocks noChangeArrowheads="1"/>
            </p:cNvSpPr>
            <p:nvPr/>
          </p:nvSpPr>
          <p:spPr bwMode="auto">
            <a:xfrm>
              <a:off x="1757376" y="2313774"/>
              <a:ext cx="1443024" cy="2770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b="1" dirty="0">
                  <a:solidFill>
                    <a:schemeClr val="bg1"/>
                  </a:solidFill>
                </a:rPr>
                <a:t>San Gabriel </a:t>
              </a:r>
              <a:r>
                <a:rPr lang="en-US" sz="1200" b="1" dirty="0" err="1">
                  <a:solidFill>
                    <a:schemeClr val="bg1"/>
                  </a:solidFill>
                </a:rPr>
                <a:t>Mtns</a:t>
              </a:r>
              <a:endParaRPr lang="en-US" sz="1200" b="1" dirty="0">
                <a:solidFill>
                  <a:schemeClr val="bg1"/>
                </a:solidFill>
              </a:endParaRPr>
            </a:p>
          </p:txBody>
        </p:sp>
        <p:sp>
          <p:nvSpPr>
            <p:cNvPr id="10260" name="TextBox 27"/>
            <p:cNvSpPr txBox="1">
              <a:spLocks noChangeArrowheads="1"/>
            </p:cNvSpPr>
            <p:nvPr/>
          </p:nvSpPr>
          <p:spPr bwMode="auto">
            <a:xfrm>
              <a:off x="1295400" y="3505200"/>
              <a:ext cx="1359668" cy="276999"/>
            </a:xfrm>
            <a:prstGeom prst="rect">
              <a:avLst/>
            </a:prstGeom>
            <a:solidFill>
              <a:schemeClr val="bg1"/>
            </a:solidFill>
            <a:ln w="19050">
              <a:solidFill>
                <a:schemeClr val="tx1"/>
              </a:solidFill>
              <a:miter lim="800000"/>
              <a:headEnd/>
              <a:tailEnd/>
            </a:ln>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dirty="0" smtClean="0"/>
                <a:t>Land-Sea </a:t>
              </a:r>
              <a:r>
                <a:rPr lang="en-US" sz="1200" dirty="0"/>
                <a:t>breeze</a:t>
              </a:r>
            </a:p>
          </p:txBody>
        </p:sp>
        <p:sp>
          <p:nvSpPr>
            <p:cNvPr id="10248" name="TextBox 9"/>
            <p:cNvSpPr txBox="1">
              <a:spLocks noChangeArrowheads="1"/>
            </p:cNvSpPr>
            <p:nvPr/>
          </p:nvSpPr>
          <p:spPr bwMode="auto">
            <a:xfrm>
              <a:off x="304800" y="2286000"/>
              <a:ext cx="1112805" cy="277026"/>
            </a:xfrm>
            <a:prstGeom prst="rect">
              <a:avLst/>
            </a:prstGeom>
            <a:solidFill>
              <a:schemeClr val="bg1"/>
            </a:solidFill>
            <a:ln w="19050">
              <a:solidFill>
                <a:schemeClr val="tx1"/>
              </a:solidFill>
              <a:miter lim="800000"/>
              <a:headEnd/>
              <a:tailEnd/>
            </a:ln>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dirty="0"/>
                <a:t>Newhall Pass</a:t>
              </a:r>
            </a:p>
          </p:txBody>
        </p:sp>
        <p:sp>
          <p:nvSpPr>
            <p:cNvPr id="10249" name="TextBox 17"/>
            <p:cNvSpPr txBox="1">
              <a:spLocks noChangeArrowheads="1"/>
            </p:cNvSpPr>
            <p:nvPr/>
          </p:nvSpPr>
          <p:spPr bwMode="auto">
            <a:xfrm>
              <a:off x="2896883" y="1981200"/>
              <a:ext cx="968535" cy="277026"/>
            </a:xfrm>
            <a:prstGeom prst="rect">
              <a:avLst/>
            </a:prstGeom>
            <a:solidFill>
              <a:schemeClr val="bg1"/>
            </a:solidFill>
            <a:ln w="19050">
              <a:solidFill>
                <a:schemeClr val="tx1"/>
              </a:solidFill>
              <a:miter lim="800000"/>
              <a:headEnd/>
              <a:tailEnd/>
            </a:ln>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dirty="0"/>
                <a:t>Cajon Pass</a:t>
              </a:r>
            </a:p>
          </p:txBody>
        </p:sp>
        <p:sp>
          <p:nvSpPr>
            <p:cNvPr id="10257" name="TextBox 24"/>
            <p:cNvSpPr txBox="1">
              <a:spLocks noChangeArrowheads="1"/>
            </p:cNvSpPr>
            <p:nvPr/>
          </p:nvSpPr>
          <p:spPr bwMode="auto">
            <a:xfrm>
              <a:off x="4038600" y="1828822"/>
              <a:ext cx="1576072" cy="338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b="1" dirty="0">
                  <a:solidFill>
                    <a:schemeClr val="bg1"/>
                  </a:solidFill>
                </a:rPr>
                <a:t>Mojave Desert</a:t>
              </a:r>
            </a:p>
          </p:txBody>
        </p:sp>
        <p:sp>
          <p:nvSpPr>
            <p:cNvPr id="10259" name="TextBox 26"/>
            <p:cNvSpPr txBox="1">
              <a:spLocks noChangeArrowheads="1"/>
            </p:cNvSpPr>
            <p:nvPr/>
          </p:nvSpPr>
          <p:spPr bwMode="auto">
            <a:xfrm rot="1927182">
              <a:off x="3678484" y="2452141"/>
              <a:ext cx="1330814" cy="4617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200" b="1" dirty="0">
                  <a:solidFill>
                    <a:schemeClr val="bg1"/>
                  </a:solidFill>
                </a:rPr>
                <a:t>San Bernardino</a:t>
              </a:r>
            </a:p>
            <a:p>
              <a:pPr algn="ctr" eaLnBrk="1" hangingPunct="1"/>
              <a:r>
                <a:rPr lang="en-US" sz="1200" b="1" dirty="0" err="1">
                  <a:solidFill>
                    <a:schemeClr val="bg1"/>
                  </a:solidFill>
                </a:rPr>
                <a:t>Mtns</a:t>
              </a:r>
              <a:endParaRPr lang="en-US" sz="1200" b="1" dirty="0">
                <a:solidFill>
                  <a:schemeClr val="bg1"/>
                </a:solidFill>
              </a:endParaRPr>
            </a:p>
          </p:txBody>
        </p:sp>
      </p:grpSp>
      <p:grpSp>
        <p:nvGrpSpPr>
          <p:cNvPr id="3" name="Group 15"/>
          <p:cNvGrpSpPr>
            <a:grpSpLocks/>
          </p:cNvGrpSpPr>
          <p:nvPr/>
        </p:nvGrpSpPr>
        <p:grpSpPr bwMode="auto">
          <a:xfrm>
            <a:off x="5486400" y="3581400"/>
            <a:ext cx="3200400" cy="2662237"/>
            <a:chOff x="5638800" y="3657600"/>
            <a:chExt cx="3200400" cy="2662520"/>
          </a:xfrm>
        </p:grpSpPr>
        <p:pic>
          <p:nvPicPr>
            <p:cNvPr id="10245" name="Picture 5" descr="Figure_3_rev"/>
            <p:cNvPicPr preferRelativeResize="0">
              <a:picLocks noChangeAspect="1" noChangeArrowheads="1"/>
            </p:cNvPicPr>
            <p:nvPr/>
          </p:nvPicPr>
          <p:blipFill>
            <a:blip r:embed="rId4" cstate="print">
              <a:extLst>
                <a:ext uri="{28A0092B-C50C-407E-A947-70E740481C1C}">
                  <a14:useLocalDpi xmlns="" xmlns:a14="http://schemas.microsoft.com/office/drawing/2010/main" val="0"/>
                </a:ext>
              </a:extLst>
            </a:blip>
            <a:srcRect l="2779" r="2721" b="54375"/>
            <a:stretch>
              <a:fillRect/>
            </a:stretch>
          </p:blipFill>
          <p:spPr bwMode="auto">
            <a:xfrm>
              <a:off x="5638800" y="3657600"/>
              <a:ext cx="3200400" cy="26625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Rectangle 14"/>
            <p:cNvSpPr/>
            <p:nvPr/>
          </p:nvSpPr>
          <p:spPr>
            <a:xfrm>
              <a:off x="5756275" y="6199457"/>
              <a:ext cx="990600" cy="762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4" name="TextBox 3"/>
          <p:cNvSpPr txBox="1"/>
          <p:nvPr/>
        </p:nvSpPr>
        <p:spPr>
          <a:xfrm>
            <a:off x="5486400" y="6324600"/>
            <a:ext cx="3260829" cy="400110"/>
          </a:xfrm>
          <a:prstGeom prst="rect">
            <a:avLst/>
          </a:prstGeom>
          <a:noFill/>
        </p:spPr>
        <p:txBody>
          <a:bodyPr wrap="none" rtlCol="0">
            <a:spAutoFit/>
          </a:bodyPr>
          <a:lstStyle/>
          <a:p>
            <a:r>
              <a:rPr lang="en-US" sz="2000" b="1" dirty="0" smtClean="0">
                <a:solidFill>
                  <a:schemeClr val="bg1"/>
                </a:solidFill>
              </a:rPr>
              <a:t>Mountain Chimney Effect</a:t>
            </a:r>
            <a:endParaRPr lang="en-US" sz="2000" b="1" dirty="0">
              <a:solidFill>
                <a:schemeClr val="bg1"/>
              </a:solidFill>
            </a:endParaRPr>
          </a:p>
        </p:txBody>
      </p:sp>
      <p:sp>
        <p:nvSpPr>
          <p:cNvPr id="25" name="Up Arrow 24"/>
          <p:cNvSpPr>
            <a:spLocks noChangeAspect="1"/>
          </p:cNvSpPr>
          <p:nvPr/>
        </p:nvSpPr>
        <p:spPr bwMode="auto">
          <a:xfrm rot="15426419">
            <a:off x="1789043" y="2927047"/>
            <a:ext cx="137160" cy="548878"/>
          </a:xfrm>
          <a:prstGeom prst="upArrow">
            <a:avLst/>
          </a:prstGeom>
          <a:solidFill>
            <a:schemeClr val="tx1">
              <a:lumMod val="50000"/>
              <a:lumOff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Up Arrow 25"/>
          <p:cNvSpPr/>
          <p:nvPr/>
        </p:nvSpPr>
        <p:spPr bwMode="auto">
          <a:xfrm rot="10800000">
            <a:off x="3810000" y="3657600"/>
            <a:ext cx="182562" cy="457200"/>
          </a:xfrm>
          <a:prstGeom prst="upArrow">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13494" t="15474" r="6677" b="13790"/>
          <a:stretch/>
        </p:blipFill>
        <p:spPr bwMode="auto">
          <a:xfrm>
            <a:off x="990600" y="1126730"/>
            <a:ext cx="7010400" cy="439085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1266" name="Text Box 2"/>
          <p:cNvSpPr txBox="1">
            <a:spLocks noChangeArrowheads="1"/>
          </p:cNvSpPr>
          <p:nvPr/>
        </p:nvSpPr>
        <p:spPr bwMode="auto">
          <a:xfrm>
            <a:off x="2895600" y="304800"/>
            <a:ext cx="184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solidFill>
                <a:schemeClr val="bg1"/>
              </a:solidFill>
            </a:endParaRPr>
          </a:p>
        </p:txBody>
      </p:sp>
      <p:sp>
        <p:nvSpPr>
          <p:cNvPr id="11267" name="Text Box 7"/>
          <p:cNvSpPr txBox="1">
            <a:spLocks noChangeArrowheads="1"/>
          </p:cNvSpPr>
          <p:nvPr/>
        </p:nvSpPr>
        <p:spPr bwMode="auto">
          <a:xfrm>
            <a:off x="1314270" y="76200"/>
            <a:ext cx="6734536"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400" dirty="0">
                <a:solidFill>
                  <a:schemeClr val="bg1"/>
                </a:solidFill>
              </a:rPr>
              <a:t>Daily maximum 8-hour surface O</a:t>
            </a:r>
            <a:r>
              <a:rPr lang="en-US" sz="2400" baseline="-25000" dirty="0">
                <a:solidFill>
                  <a:schemeClr val="bg1"/>
                </a:solidFill>
              </a:rPr>
              <a:t>3</a:t>
            </a:r>
            <a:r>
              <a:rPr lang="en-US" sz="2400" dirty="0">
                <a:solidFill>
                  <a:schemeClr val="bg1"/>
                </a:solidFill>
              </a:rPr>
              <a:t> concentration</a:t>
            </a:r>
          </a:p>
          <a:p>
            <a:pPr algn="ctr" eaLnBrk="1" hangingPunct="1"/>
            <a:r>
              <a:rPr lang="en-US" sz="2400" dirty="0">
                <a:solidFill>
                  <a:schemeClr val="bg1"/>
                </a:solidFill>
              </a:rPr>
              <a:t>Southern California:  May </a:t>
            </a:r>
            <a:r>
              <a:rPr lang="en-US" sz="2400" dirty="0" smtClean="0">
                <a:solidFill>
                  <a:schemeClr val="bg1"/>
                </a:solidFill>
              </a:rPr>
              <a:t>19 – July 19</a:t>
            </a:r>
            <a:endParaRPr lang="en-US" sz="2400" dirty="0">
              <a:solidFill>
                <a:schemeClr val="bg1"/>
              </a:solidFill>
            </a:endParaRPr>
          </a:p>
        </p:txBody>
      </p:sp>
      <p:grpSp>
        <p:nvGrpSpPr>
          <p:cNvPr id="11269" name="Group 14"/>
          <p:cNvGrpSpPr>
            <a:grpSpLocks/>
          </p:cNvGrpSpPr>
          <p:nvPr/>
        </p:nvGrpSpPr>
        <p:grpSpPr bwMode="auto">
          <a:xfrm>
            <a:off x="5656696" y="5149850"/>
            <a:ext cx="3473450" cy="1708150"/>
            <a:chOff x="5405438" y="1066800"/>
            <a:chExt cx="3473450" cy="1708150"/>
          </a:xfrm>
        </p:grpSpPr>
        <p:pic>
          <p:nvPicPr>
            <p:cNvPr id="11275" name="Picture 11" descr="South Air basins_all"/>
            <p:cNvPicPr>
              <a:picLocks noChangeAspect="1" noChangeArrowheads="1"/>
            </p:cNvPicPr>
            <p:nvPr/>
          </p:nvPicPr>
          <p:blipFill>
            <a:blip r:embed="rId3" cstate="print">
              <a:extLst>
                <a:ext uri="{28A0092B-C50C-407E-A947-70E740481C1C}">
                  <a14:useLocalDpi xmlns="" xmlns:a14="http://schemas.microsoft.com/office/drawing/2010/main" val="0"/>
                </a:ext>
              </a:extLst>
            </a:blip>
            <a:srcRect l="14583" b="9648"/>
            <a:stretch>
              <a:fillRect/>
            </a:stretch>
          </p:blipFill>
          <p:spPr bwMode="auto">
            <a:xfrm>
              <a:off x="5405438" y="1066800"/>
              <a:ext cx="3473450" cy="170815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11276" name="Rectangle 13"/>
            <p:cNvSpPr>
              <a:spLocks noChangeAspect="1" noChangeArrowheads="1"/>
            </p:cNvSpPr>
            <p:nvPr/>
          </p:nvSpPr>
          <p:spPr bwMode="auto">
            <a:xfrm>
              <a:off x="5410201" y="2554928"/>
              <a:ext cx="1728779" cy="20480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11274" name="Text Box 21"/>
          <p:cNvSpPr txBox="1">
            <a:spLocks noChangeArrowheads="1"/>
          </p:cNvSpPr>
          <p:nvPr/>
        </p:nvSpPr>
        <p:spPr bwMode="auto">
          <a:xfrm>
            <a:off x="4529137" y="1267100"/>
            <a:ext cx="3929063" cy="369888"/>
          </a:xfrm>
          <a:prstGeom prst="rect">
            <a:avLst/>
          </a:prstGeom>
          <a:solidFill>
            <a:schemeClr val="bg1"/>
          </a:solidFill>
          <a:ln w="9525">
            <a:solidFill>
              <a:srgbClr val="FF0000"/>
            </a:solidFill>
            <a:miter lim="800000"/>
            <a:headEnd/>
            <a:tailEnd/>
          </a:ln>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dirty="0">
                <a:solidFill>
                  <a:srgbClr val="FF3300"/>
                </a:solidFill>
              </a:rPr>
              <a:t>Highest 8-h O</a:t>
            </a:r>
            <a:r>
              <a:rPr lang="en-US" b="1" baseline="-25000" dirty="0">
                <a:solidFill>
                  <a:srgbClr val="FF3300"/>
                </a:solidFill>
              </a:rPr>
              <a:t>3</a:t>
            </a:r>
            <a:r>
              <a:rPr lang="en-US" b="1" dirty="0">
                <a:solidFill>
                  <a:srgbClr val="FF3300"/>
                </a:solidFill>
              </a:rPr>
              <a:t> value in CA in 2010</a:t>
            </a:r>
          </a:p>
        </p:txBody>
      </p:sp>
      <p:cxnSp>
        <p:nvCxnSpPr>
          <p:cNvPr id="11" name="Straight Arrow Connector 10"/>
          <p:cNvCxnSpPr/>
          <p:nvPr/>
        </p:nvCxnSpPr>
        <p:spPr>
          <a:xfrm flipH="1">
            <a:off x="3712190" y="1546363"/>
            <a:ext cx="707410" cy="20955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55736</TotalTime>
  <Words>922</Words>
  <Application>Microsoft Office PowerPoint</Application>
  <PresentationFormat>On-screen Show (4:3)</PresentationFormat>
  <Paragraphs>145</Paragraphs>
  <Slides>24</Slides>
  <Notes>13</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Default Design</vt:lpstr>
      <vt:lpstr>    </vt:lpstr>
      <vt:lpstr>CalNex 2010 - NOAA Twin Otter</vt:lpstr>
      <vt:lpstr>NOAA Twin Otter Instrumentation</vt:lpstr>
      <vt:lpstr>Slide 4</vt:lpstr>
      <vt:lpstr>Slide 5</vt:lpstr>
      <vt:lpstr>NOAA Twin Otter CalNex Science Objectives</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FLEXPART trajectories  01UT 3 July 2010 (3 km MSL) (Jerome Brioude)</vt:lpstr>
      <vt:lpstr>Slide 20</vt:lpstr>
      <vt:lpstr>Slide 21</vt:lpstr>
      <vt:lpstr>Slide 22</vt:lpstr>
      <vt:lpstr>Slide 23</vt:lpstr>
      <vt:lpstr>Slide 24</vt:lpstr>
    </vt:vector>
  </TitlesOfParts>
  <Company>NOAA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csenff</dc:creator>
  <cp:lastModifiedBy>csenff</cp:lastModifiedBy>
  <cp:revision>377</cp:revision>
  <dcterms:created xsi:type="dcterms:W3CDTF">2006-10-09T20:50:18Z</dcterms:created>
  <dcterms:modified xsi:type="dcterms:W3CDTF">2011-05-18T14:44:47Z</dcterms:modified>
</cp:coreProperties>
</file>