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1pPr>
    <a:lvl2pPr marL="0" marR="0" indent="457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2pPr>
    <a:lvl3pPr marL="0" marR="0" indent="9144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3pPr>
    <a:lvl4pPr marL="0" marR="0" indent="1371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4pPr>
    <a:lvl5pPr marL="0" marR="0" indent="18288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5pPr>
    <a:lvl6pPr marL="0" marR="0" indent="22860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6pPr>
    <a:lvl7pPr marL="0" marR="0" indent="2743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7pPr>
    <a:lvl8pPr marL="0" marR="0" indent="32004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8pPr>
    <a:lvl9pPr marL="0" marR="0" indent="3657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marL="228600" indent="-228600">
              <a:buSzPct val="100000"/>
              <a:buChar char="•"/>
              <a:defRPr sz="1600"/>
            </a:pPr>
            <a:r>
              <a:t>A modeling component of the Atlantic Tradewind Ocean–Atmosphere Mesoscale Interaction Campaign (ATOMIC) includes simulating a transition of shallow cumuli and their states of mesoscale organization observed during the field study. On February 2-3, 2020, a transition from very small and shallow clouds called “sugar” to larger and deeper clouds called “flowers” occurred over the Atlantic Ocean east of Barbados, where NOAA’s research ship Ronald H. Brown was stationed. </a:t>
            </a:r>
          </a:p>
          <a:p>
            <a:pPr marL="228600" indent="-228600">
              <a:buSzPct val="100000"/>
              <a:buChar char="•"/>
              <a:defRPr sz="1600"/>
            </a:pPr>
            <a:r>
              <a:t>A Lagrangian large eddy simulation (LES) can reproduce the organization event well. The simulation is 24 hours long, following a backward trajectory shown in the satellite image on the left. The animation on the right shows the cloud morphology in the simulation: The sugar clouds which are initially uniformly distributed organized into cloud streets and then transitioned into </a:t>
            </a:r>
            <a:br/>
            <a:r>
              <a:t>flower clouds. The simulated flowers exhibit stratiform cloud fields similar to the observations and tend to aggregate in areas with higher relative humidity.</a:t>
            </a:r>
          </a:p>
          <a:p>
            <a:pPr marL="228600" indent="-228600">
              <a:buSzPct val="100000"/>
              <a:buChar char="•"/>
              <a:defRPr sz="1600"/>
            </a:pPr>
            <a:r>
              <a:t>For more details, see the file </a:t>
            </a:r>
            <a:r>
              <a:rPr i="1"/>
              <a:t>Lagrangian_LES_of_Trade_Cumulus_Organization_During_ATOMIC.pdf</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4833937" y="2303859"/>
            <a:ext cx="14716126" cy="4643438"/>
          </a:xfrm>
          <a:prstGeom prst="rect">
            <a:avLst/>
          </a:prstGeom>
        </p:spPr>
        <p:txBody>
          <a:bodyPr anchor="b"/>
          <a:lstStyle/>
          <a:p>
            <a:pPr/>
            <a:r>
              <a:t>Title Text</a:t>
            </a:r>
          </a:p>
        </p:txBody>
      </p:sp>
      <p:sp>
        <p:nvSpPr>
          <p:cNvPr id="12" name="Body Level One…"/>
          <p:cNvSpPr txBox="1"/>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4833937" y="8947546"/>
            <a:ext cx="14716126" cy="64770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Type a quote here.”"/>
          <p:cNvSpPr txBox="1"/>
          <p:nvPr>
            <p:ph type="body" sz="quarter" idx="22"/>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532241774_2880x1920.jpeg"/>
          <p:cNvSpPr/>
          <p:nvPr>
            <p:ph type="pic" idx="21"/>
          </p:nvPr>
        </p:nvSpPr>
        <p:spPr>
          <a:xfrm>
            <a:off x="1208484" y="-71438"/>
            <a:ext cx="20788313" cy="13858876"/>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532241774_2880x1920.jpeg"/>
          <p:cNvSpPr/>
          <p:nvPr>
            <p:ph type="pic" sz="half" idx="21"/>
          </p:nvPr>
        </p:nvSpPr>
        <p:spPr>
          <a:xfrm>
            <a:off x="5334000" y="526851"/>
            <a:ext cx="13716000" cy="9144001"/>
          </a:xfrm>
          <a:prstGeom prst="rect">
            <a:avLst/>
          </a:prstGeom>
        </p:spPr>
        <p:txBody>
          <a:bodyPr lIns="91439" tIns="45719" rIns="91439" bIns="45719" anchor="t">
            <a:noAutofit/>
          </a:bodyPr>
          <a:lstStyle/>
          <a:p>
            <a:pPr/>
          </a:p>
        </p:txBody>
      </p:sp>
      <p:sp>
        <p:nvSpPr>
          <p:cNvPr id="21" name="Title Text"/>
          <p:cNvSpPr txBox="1"/>
          <p:nvPr>
            <p:ph type="title"/>
          </p:nvPr>
        </p:nvSpPr>
        <p:spPr>
          <a:xfrm>
            <a:off x="4833937" y="9447609"/>
            <a:ext cx="14716126" cy="2000251"/>
          </a:xfrm>
          <a:prstGeom prst="rect">
            <a:avLst/>
          </a:prstGeom>
        </p:spPr>
        <p:txBody>
          <a:bodyPr anchor="b"/>
          <a:lstStyle/>
          <a:p>
            <a:pPr/>
            <a:r>
              <a:t>Title Text</a:t>
            </a:r>
          </a:p>
        </p:txBody>
      </p:sp>
      <p:sp>
        <p:nvSpPr>
          <p:cNvPr id="22" name="Body Level One…"/>
          <p:cNvSpPr txBox="1"/>
          <p:nvPr>
            <p:ph type="body" sz="quarter" idx="1"/>
          </p:nvPr>
        </p:nvSpPr>
        <p:spPr>
          <a:xfrm>
            <a:off x="4833937" y="11465718"/>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4833937" y="4536281"/>
            <a:ext cx="14716126" cy="4643438"/>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532204087_1355x1355.jpeg"/>
          <p:cNvSpPr/>
          <p:nvPr>
            <p:ph type="pic" sz="half" idx="21"/>
          </p:nvPr>
        </p:nvSpPr>
        <p:spPr>
          <a:xfrm>
            <a:off x="12013406" y="892968"/>
            <a:ext cx="11555016" cy="11555017"/>
          </a:xfrm>
          <a:prstGeom prst="rect">
            <a:avLst/>
          </a:prstGeom>
        </p:spPr>
        <p:txBody>
          <a:bodyPr lIns="91439" tIns="45719" rIns="91439" bIns="45719" anchor="t">
            <a:noAutofit/>
          </a:bodyPr>
          <a:lstStyle/>
          <a:p>
            <a:pPr/>
          </a:p>
        </p:txBody>
      </p:sp>
      <p:sp>
        <p:nvSpPr>
          <p:cNvPr id="39" name="Title Text"/>
          <p:cNvSpPr txBox="1"/>
          <p:nvPr>
            <p:ph type="title"/>
          </p:nvPr>
        </p:nvSpPr>
        <p:spPr>
          <a:xfrm>
            <a:off x="4387453" y="892968"/>
            <a:ext cx="7500938" cy="5607845"/>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532205080_1647x1098.jpeg"/>
          <p:cNvSpPr/>
          <p:nvPr>
            <p:ph type="pic" sz="half" idx="21"/>
          </p:nvPr>
        </p:nvSpPr>
        <p:spPr>
          <a:xfrm>
            <a:off x="8405812" y="3643312"/>
            <a:ext cx="13260587" cy="8840392"/>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4387453" y="1785937"/>
            <a:ext cx="15609094" cy="1014412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532205080_1647x1098.jpeg"/>
          <p:cNvSpPr/>
          <p:nvPr>
            <p:ph type="pic" sz="quarter" idx="21"/>
          </p:nvPr>
        </p:nvSpPr>
        <p:spPr>
          <a:xfrm>
            <a:off x="12267902" y="7161609"/>
            <a:ext cx="7956352" cy="5304235"/>
          </a:xfrm>
          <a:prstGeom prst="rect">
            <a:avLst/>
          </a:prstGeom>
        </p:spPr>
        <p:txBody>
          <a:bodyPr lIns="91439" tIns="45719" rIns="91439" bIns="45719" anchor="t">
            <a:noAutofit/>
          </a:bodyPr>
          <a:lstStyle/>
          <a:p>
            <a:pPr/>
          </a:p>
        </p:txBody>
      </p:sp>
      <p:sp>
        <p:nvSpPr>
          <p:cNvPr id="84" name="532204087_1355x1355.jpeg"/>
          <p:cNvSpPr/>
          <p:nvPr>
            <p:ph type="pic" sz="quarter" idx="22"/>
          </p:nvPr>
        </p:nvSpPr>
        <p:spPr>
          <a:xfrm>
            <a:off x="12495609" y="1053703"/>
            <a:ext cx="7500938" cy="7500938"/>
          </a:xfrm>
          <a:prstGeom prst="rect">
            <a:avLst/>
          </a:prstGeom>
        </p:spPr>
        <p:txBody>
          <a:bodyPr lIns="91439" tIns="45719" rIns="91439" bIns="45719" anchor="t">
            <a:noAutofit/>
          </a:bodyPr>
          <a:lstStyle/>
          <a:p>
            <a:pPr/>
          </a:p>
        </p:txBody>
      </p:sp>
      <p:sp>
        <p:nvSpPr>
          <p:cNvPr id="85" name="532241774_2880x1920.jpeg"/>
          <p:cNvSpPr/>
          <p:nvPr>
            <p:ph type="pic" idx="23"/>
          </p:nvPr>
        </p:nvSpPr>
        <p:spPr>
          <a:xfrm>
            <a:off x="-934641" y="1250156"/>
            <a:ext cx="16823532" cy="11215688"/>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Title Text</a:t>
            </a:r>
          </a:p>
        </p:txBody>
      </p:sp>
      <p:sp>
        <p:nvSpPr>
          <p:cNvPr id="3" name="Body Level One…"/>
          <p:cNvSpPr txBox="1"/>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b="0" sz="22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45720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91440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137160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182880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228600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274320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320040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365760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9pPr>
    </p:bodyStyle>
    <p:otherStyle>
      <a:lvl1pPr marL="0" marR="0" indent="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1pPr>
      <a:lvl2pPr marL="0" marR="0" indent="45720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2pPr>
      <a:lvl3pPr marL="0" marR="0" indent="91440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3pPr>
      <a:lvl4pPr marL="0" marR="0" indent="137160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4pPr>
      <a:lvl5pPr marL="0" marR="0" indent="182880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5pPr>
      <a:lvl6pPr marL="0" marR="0" indent="228600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6pPr>
      <a:lvl7pPr marL="0" marR="0" indent="274320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7pPr>
      <a:lvl8pPr marL="0" marR="0" indent="320040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8pPr>
      <a:lvl9pPr marL="0" marR="0" indent="3657600" algn="ctr" defTabSz="821531"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Vid_S2.mp4" descr="Vid_S2.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0173719" y="2352224"/>
            <a:ext cx="15132046" cy="12163632"/>
          </a:xfrm>
          <a:prstGeom prst="rect">
            <a:avLst/>
          </a:prstGeom>
          <a:ln w="12700">
            <a:miter lim="400000"/>
          </a:ln>
        </p:spPr>
      </p:pic>
      <p:grpSp>
        <p:nvGrpSpPr>
          <p:cNvPr id="125" name="Group"/>
          <p:cNvGrpSpPr/>
          <p:nvPr/>
        </p:nvGrpSpPr>
        <p:grpSpPr>
          <a:xfrm>
            <a:off x="-55068" y="-5494"/>
            <a:ext cx="24494135" cy="2128321"/>
            <a:chOff x="0" y="0"/>
            <a:chExt cx="24494134" cy="2128320"/>
          </a:xfrm>
        </p:grpSpPr>
        <p:sp>
          <p:nvSpPr>
            <p:cNvPr id="120" name="Rectangle"/>
            <p:cNvSpPr/>
            <p:nvPr/>
          </p:nvSpPr>
          <p:spPr>
            <a:xfrm>
              <a:off x="0" y="0"/>
              <a:ext cx="24494134" cy="2128321"/>
            </a:xfrm>
            <a:prstGeom prst="rect">
              <a:avLst/>
            </a:prstGeom>
            <a:solidFill>
              <a:srgbClr val="5A9EB7"/>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pic>
          <p:nvPicPr>
            <p:cNvPr id="121" name="Screen Shot 2020-12-30 at 1.15.53 PM.png" descr="Screen Shot 2020-12-30 at 1.15.53 PM.png"/>
            <p:cNvPicPr>
              <a:picLocks noChangeAspect="1"/>
            </p:cNvPicPr>
            <p:nvPr/>
          </p:nvPicPr>
          <p:blipFill>
            <a:blip r:embed="rId6">
              <a:extLst/>
            </a:blip>
            <a:stretch>
              <a:fillRect/>
            </a:stretch>
          </p:blipFill>
          <p:spPr>
            <a:xfrm>
              <a:off x="4584856" y="800670"/>
              <a:ext cx="15324421" cy="1258904"/>
            </a:xfrm>
            <a:prstGeom prst="rect">
              <a:avLst/>
            </a:prstGeom>
            <a:ln w="12700" cap="flat">
              <a:noFill/>
              <a:miter lim="400000"/>
            </a:ln>
            <a:effectLst/>
          </p:spPr>
        </p:pic>
        <p:sp>
          <p:nvSpPr>
            <p:cNvPr id="122" name="Lagrangian Large Eddy Simulation of Trade Cumulus Organization During ATOMIC"/>
            <p:cNvSpPr txBox="1"/>
            <p:nvPr/>
          </p:nvSpPr>
          <p:spPr>
            <a:xfrm>
              <a:off x="1552188" y="154143"/>
              <a:ext cx="21389759" cy="836060"/>
            </a:xfrm>
            <a:prstGeom prst="rect">
              <a:avLst/>
            </a:prstGeom>
            <a:solidFill>
              <a:srgbClr val="5A9EB7"/>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3600">
                  <a:solidFill>
                    <a:srgbClr val="FFFFFF"/>
                  </a:solidFill>
                </a:defRPr>
              </a:lvl1pPr>
            </a:lstStyle>
            <a:p>
              <a:pPr/>
              <a:r>
                <a:t>Lagrangian Large Eddy Simulation of Trade Cumulus Organization During ATOMIC</a:t>
              </a:r>
            </a:p>
          </p:txBody>
        </p:sp>
        <p:pic>
          <p:nvPicPr>
            <p:cNvPr id="123" name="NOAA-logo.png" descr="NOAA-logo.png"/>
            <p:cNvPicPr>
              <a:picLocks noChangeAspect="1"/>
            </p:cNvPicPr>
            <p:nvPr/>
          </p:nvPicPr>
          <p:blipFill>
            <a:blip r:embed="rId7">
              <a:extLst/>
            </a:blip>
            <a:stretch>
              <a:fillRect/>
            </a:stretch>
          </p:blipFill>
          <p:spPr>
            <a:xfrm>
              <a:off x="212065" y="1080525"/>
              <a:ext cx="865393" cy="865394"/>
            </a:xfrm>
            <a:prstGeom prst="rect">
              <a:avLst/>
            </a:prstGeom>
            <a:ln w="12700" cap="flat">
              <a:noFill/>
              <a:miter lim="400000"/>
            </a:ln>
            <a:effectLst/>
          </p:spPr>
        </p:pic>
        <p:pic>
          <p:nvPicPr>
            <p:cNvPr id="124" name="cireslogo_cu.png" descr="cireslogo_cu.png"/>
            <p:cNvPicPr>
              <a:picLocks noChangeAspect="1"/>
            </p:cNvPicPr>
            <p:nvPr/>
          </p:nvPicPr>
          <p:blipFill>
            <a:blip r:embed="rId8">
              <a:extLst/>
            </a:blip>
            <a:stretch>
              <a:fillRect/>
            </a:stretch>
          </p:blipFill>
          <p:spPr>
            <a:xfrm>
              <a:off x="22987831" y="1149826"/>
              <a:ext cx="1278544" cy="726792"/>
            </a:xfrm>
            <a:prstGeom prst="rect">
              <a:avLst/>
            </a:prstGeom>
            <a:ln w="12700" cap="flat">
              <a:noFill/>
              <a:miter lim="400000"/>
            </a:ln>
            <a:effectLst/>
          </p:spPr>
        </p:pic>
      </p:grpSp>
      <p:sp>
        <p:nvSpPr>
          <p:cNvPr id="126" name="Sugar to Flowers Transition — Observed on February 2-3, 2020 over the Atlantic Ocean east of Barbados…"/>
          <p:cNvSpPr txBox="1"/>
          <p:nvPr/>
        </p:nvSpPr>
        <p:spPr>
          <a:xfrm>
            <a:off x="887203" y="2352224"/>
            <a:ext cx="23712411" cy="6831640"/>
          </a:xfrm>
          <a:prstGeom prst="rect">
            <a:avLst/>
          </a:prstGeom>
          <a:ln w="12700">
            <a:miter lim="400000"/>
          </a:ln>
          <a:extLst>
            <a:ext uri="{C572A759-6A51-4108-AA02-DFA0A04FC94B}">
              <ma14:wrappingTextBoxFlag xmlns:ma14="http://schemas.microsoft.com/office/mac/drawingml/2011/main" val="1"/>
            </a:ext>
          </a:extLst>
        </p:spPr>
        <p:txBody>
          <a:bodyPr lIns="100458" tIns="100458" rIns="100458" bIns="100458">
            <a:spAutoFit/>
          </a:bodyPr>
          <a:lstStyle/>
          <a:p>
            <a:pPr algn="l" defTabSz="1155278">
              <a:defRPr>
                <a:solidFill>
                  <a:srgbClr val="3A7555"/>
                </a:solidFill>
              </a:defRPr>
            </a:pPr>
            <a:r>
              <a:rPr sz="3600"/>
              <a:t>Sugar to Flowers Transition</a:t>
            </a:r>
            <a:r>
              <a:rPr b="0">
                <a:solidFill>
                  <a:srgbClr val="242654"/>
                </a:solidFill>
              </a:rPr>
              <a:t> — Observed on February 2-3, 2020 over the Atlantic Ocean east of Barbados</a:t>
            </a:r>
            <a:endParaRPr b="0">
              <a:solidFill>
                <a:srgbClr val="242654"/>
              </a:solidFill>
            </a:endParaRPr>
          </a:p>
          <a:p>
            <a:pPr algn="l" defTabSz="1155278">
              <a:defRPr>
                <a:solidFill>
                  <a:srgbClr val="3A7555"/>
                </a:solidFill>
              </a:defRPr>
            </a:pPr>
            <a:endParaRPr b="0">
              <a:solidFill>
                <a:srgbClr val="242654"/>
              </a:solidFill>
            </a:endParaRPr>
          </a:p>
          <a:p>
            <a:pPr algn="l" defTabSz="1155278">
              <a:defRPr>
                <a:solidFill>
                  <a:srgbClr val="3A7555"/>
                </a:solidFill>
              </a:defRPr>
            </a:pPr>
            <a:r>
              <a:t>Lagrangian large eddy simulation (LES): </a:t>
            </a:r>
          </a:p>
          <a:p>
            <a:pPr marL="228600" indent="-228600" algn="l" defTabSz="1155278">
              <a:spcBef>
                <a:spcPts val="400"/>
              </a:spcBef>
              <a:buSzPct val="100000"/>
              <a:buChar char="•"/>
              <a:defRPr b="0" sz="2800">
                <a:solidFill>
                  <a:srgbClr val="242654"/>
                </a:solidFill>
              </a:defRPr>
            </a:pPr>
            <a:r>
              <a:t>Using the System for Atmospheric Modeling (SAM).</a:t>
            </a:r>
          </a:p>
          <a:p>
            <a:pPr marL="228600" indent="-228600" algn="l" defTabSz="1155278">
              <a:spcBef>
                <a:spcPts val="400"/>
              </a:spcBef>
              <a:buSzPct val="100000"/>
              <a:buChar char="•"/>
              <a:defRPr b="0" sz="2800">
                <a:solidFill>
                  <a:srgbClr val="242654"/>
                </a:solidFill>
              </a:defRPr>
            </a:pPr>
            <a:r>
              <a:t>Large-scale forcing derived from ERA5 reanalysis. </a:t>
            </a:r>
          </a:p>
          <a:p>
            <a:pPr marL="228600" indent="-228600" algn="l" defTabSz="1155278">
              <a:spcBef>
                <a:spcPts val="400"/>
              </a:spcBef>
              <a:buSzPct val="100000"/>
              <a:buChar char="•"/>
              <a:defRPr b="0" sz="2800">
                <a:solidFill>
                  <a:srgbClr val="242654"/>
                </a:solidFill>
              </a:defRPr>
            </a:pPr>
            <a:r>
              <a:t>Trajectory following the airmass at 500 m altitude.</a:t>
            </a:r>
          </a:p>
          <a:p>
            <a:pPr marL="228600" indent="-228600" algn="l" defTabSz="1155278">
              <a:spcBef>
                <a:spcPts val="400"/>
              </a:spcBef>
              <a:buSzPct val="100000"/>
              <a:buChar char="•"/>
              <a:defRPr b="0" sz="2800">
                <a:solidFill>
                  <a:srgbClr val="242654"/>
                </a:solidFill>
              </a:defRPr>
            </a:pPr>
            <a:r>
              <a:t>Resolution: </a:t>
            </a:r>
            <a:br/>
            <a:r>
              <a:t>   ∆</a:t>
            </a:r>
            <a:r>
              <a:rPr i="1"/>
              <a:t>x</a:t>
            </a:r>
            <a:r>
              <a:t> = ∆</a:t>
            </a:r>
            <a:r>
              <a:rPr i="1"/>
              <a:t>y</a:t>
            </a:r>
            <a:r>
              <a:t> = 100 m                 ∆</a:t>
            </a:r>
            <a:r>
              <a:rPr i="1"/>
              <a:t>t</a:t>
            </a:r>
            <a:r>
              <a:t> = 2 s</a:t>
            </a:r>
            <a:br/>
            <a:r>
              <a:t>   ∆</a:t>
            </a:r>
            <a:r>
              <a:rPr i="1"/>
              <a:t>z</a:t>
            </a:r>
            <a:r>
              <a:t> = 50 m increasing geometrically from 4 km to 8 km.</a:t>
            </a:r>
          </a:p>
          <a:p>
            <a:pPr marL="228600" indent="-228600" algn="l" defTabSz="1155278">
              <a:spcBef>
                <a:spcPts val="400"/>
              </a:spcBef>
              <a:buSzPct val="100000"/>
              <a:buChar char="•"/>
              <a:defRPr b="0" sz="2800">
                <a:solidFill>
                  <a:srgbClr val="242654"/>
                </a:solidFill>
              </a:defRPr>
            </a:pPr>
            <a:r>
              <a:t>Domain size:</a:t>
            </a:r>
            <a:br/>
            <a:r>
              <a:t>   L</a:t>
            </a:r>
            <a:r>
              <a:rPr baseline="-5999" i="1"/>
              <a:t>x</a:t>
            </a:r>
            <a:r>
              <a:t> = L</a:t>
            </a:r>
            <a:r>
              <a:rPr baseline="-5999" i="1"/>
              <a:t>y</a:t>
            </a:r>
            <a:r>
              <a:t> = 192 km</a:t>
            </a:r>
            <a:br/>
            <a:r>
              <a:t>   L</a:t>
            </a:r>
            <a:r>
              <a:rPr baseline="-5999" i="1"/>
              <a:t>z</a:t>
            </a:r>
            <a:r>
              <a:t> = 8 km with ERA5 forcing up to TOA.</a:t>
            </a:r>
          </a:p>
          <a:p>
            <a:pPr algn="l" defTabSz="1155278">
              <a:defRPr b="0">
                <a:solidFill>
                  <a:srgbClr val="242654"/>
                </a:solidFill>
              </a:defRPr>
            </a:pPr>
          </a:p>
        </p:txBody>
      </p:sp>
      <p:pic>
        <p:nvPicPr>
          <p:cNvPr id="127" name="Fig1.png" descr="Fig1.png"/>
          <p:cNvPicPr>
            <a:picLocks noChangeAspect="1"/>
          </p:cNvPicPr>
          <p:nvPr/>
        </p:nvPicPr>
        <p:blipFill>
          <a:blip r:embed="rId9">
            <a:extLst/>
          </a:blip>
          <a:srcRect l="18497" t="35995" r="20811" b="33422"/>
          <a:stretch>
            <a:fillRect/>
          </a:stretch>
        </p:blipFill>
        <p:spPr>
          <a:xfrm>
            <a:off x="528628" y="8638561"/>
            <a:ext cx="10436245" cy="450756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00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